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 id="2147483698" r:id="rId2"/>
  </p:sldMasterIdLst>
  <p:notesMasterIdLst>
    <p:notesMasterId r:id="rId79"/>
  </p:notesMasterIdLst>
  <p:sldIdLst>
    <p:sldId id="497" r:id="rId3"/>
    <p:sldId id="346" r:id="rId4"/>
    <p:sldId id="381" r:id="rId5"/>
    <p:sldId id="382" r:id="rId6"/>
    <p:sldId id="383" r:id="rId7"/>
    <p:sldId id="386" r:id="rId8"/>
    <p:sldId id="385" r:id="rId9"/>
    <p:sldId id="387" r:id="rId10"/>
    <p:sldId id="380" r:id="rId11"/>
    <p:sldId id="388" r:id="rId12"/>
    <p:sldId id="389" r:id="rId13"/>
    <p:sldId id="373" r:id="rId14"/>
    <p:sldId id="426" r:id="rId15"/>
    <p:sldId id="375" r:id="rId16"/>
    <p:sldId id="429" r:id="rId17"/>
    <p:sldId id="430" r:id="rId18"/>
    <p:sldId id="431" r:id="rId19"/>
    <p:sldId id="432" r:id="rId20"/>
    <p:sldId id="434" r:id="rId21"/>
    <p:sldId id="433" r:id="rId22"/>
    <p:sldId id="664" r:id="rId23"/>
    <p:sldId id="528" r:id="rId24"/>
    <p:sldId id="525" r:id="rId25"/>
    <p:sldId id="533" r:id="rId26"/>
    <p:sldId id="534" r:id="rId27"/>
    <p:sldId id="519" r:id="rId28"/>
    <p:sldId id="535" r:id="rId29"/>
    <p:sldId id="536" r:id="rId30"/>
    <p:sldId id="526" r:id="rId31"/>
    <p:sldId id="537" r:id="rId32"/>
    <p:sldId id="538" r:id="rId33"/>
    <p:sldId id="539" r:id="rId34"/>
    <p:sldId id="540" r:id="rId35"/>
    <p:sldId id="541" r:id="rId36"/>
    <p:sldId id="542" r:id="rId37"/>
    <p:sldId id="532" r:id="rId38"/>
    <p:sldId id="527" r:id="rId39"/>
    <p:sldId id="520" r:id="rId40"/>
    <p:sldId id="548" r:id="rId41"/>
    <p:sldId id="646" r:id="rId42"/>
    <p:sldId id="611" r:id="rId43"/>
    <p:sldId id="612" r:id="rId44"/>
    <p:sldId id="543" r:id="rId45"/>
    <p:sldId id="529" r:id="rId46"/>
    <p:sldId id="530" r:id="rId47"/>
    <p:sldId id="531" r:id="rId48"/>
    <p:sldId id="549" r:id="rId49"/>
    <p:sldId id="550" r:id="rId50"/>
    <p:sldId id="551" r:id="rId51"/>
    <p:sldId id="574" r:id="rId52"/>
    <p:sldId id="577" r:id="rId53"/>
    <p:sldId id="576" r:id="rId54"/>
    <p:sldId id="578" r:id="rId55"/>
    <p:sldId id="579" r:id="rId56"/>
    <p:sldId id="580" r:id="rId57"/>
    <p:sldId id="581" r:id="rId58"/>
    <p:sldId id="582" r:id="rId59"/>
    <p:sldId id="592" r:id="rId60"/>
    <p:sldId id="647" r:id="rId61"/>
    <p:sldId id="659" r:id="rId62"/>
    <p:sldId id="656" r:id="rId63"/>
    <p:sldId id="657" r:id="rId64"/>
    <p:sldId id="593" r:id="rId65"/>
    <p:sldId id="591" r:id="rId66"/>
    <p:sldId id="604" r:id="rId67"/>
    <p:sldId id="606" r:id="rId68"/>
    <p:sldId id="616" r:id="rId69"/>
    <p:sldId id="662" r:id="rId70"/>
    <p:sldId id="665" r:id="rId71"/>
    <p:sldId id="617" r:id="rId72"/>
    <p:sldId id="618" r:id="rId73"/>
    <p:sldId id="663" r:id="rId74"/>
    <p:sldId id="620" r:id="rId75"/>
    <p:sldId id="624" r:id="rId76"/>
    <p:sldId id="597" r:id="rId77"/>
    <p:sldId id="569" r:id="rId78"/>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3" autoAdjust="0"/>
    <p:restoredTop sz="92138" autoAdjust="0"/>
  </p:normalViewPr>
  <p:slideViewPr>
    <p:cSldViewPr snapToGrid="0" snapToObjects="1">
      <p:cViewPr varScale="1">
        <p:scale>
          <a:sx n="103" d="100"/>
          <a:sy n="103" d="100"/>
        </p:scale>
        <p:origin x="58" y="67"/>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t>16-8-2018</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t>‹#›</a:t>
            </a:fld>
            <a:endParaRPr lang="nl-NL"/>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1</a:t>
            </a:fld>
            <a:endParaRPr lang="nl-NL"/>
          </a:p>
        </p:txBody>
      </p:sp>
    </p:spTree>
    <p:extLst>
      <p:ext uri="{BB962C8B-B14F-4D97-AF65-F5344CB8AC3E}">
        <p14:creationId xmlns:p14="http://schemas.microsoft.com/office/powerpoint/2010/main" val="1057958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http://microservices.io/patterns/data/event-driven-architecture.html</a:t>
            </a:r>
          </a:p>
          <a:p>
            <a:r>
              <a:rPr lang="en-US" dirty="0"/>
              <a:t>http://eventuate.io/whyeventdriven.html</a:t>
            </a:r>
          </a:p>
          <a:p>
            <a:r>
              <a:rPr lang="en-US" dirty="0"/>
              <a:t>http://www.kennybastani.com/2017/01/building-event-driven-microservices.html</a:t>
            </a:r>
          </a:p>
          <a:p>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56</a:t>
            </a:fld>
            <a:endParaRPr lang="en-US"/>
          </a:p>
        </p:txBody>
      </p:sp>
    </p:spTree>
    <p:extLst>
      <p:ext uri="{BB962C8B-B14F-4D97-AF65-F5344CB8AC3E}">
        <p14:creationId xmlns:p14="http://schemas.microsoft.com/office/powerpoint/2010/main" val="19135821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http://www.dreweaster.com/blog/2016/05/08/the-art-of-microservices-integration-using-service-choreography/</a:t>
            </a:r>
          </a:p>
          <a:p>
            <a:r>
              <a:rPr lang="nl-NL" dirty="0"/>
              <a:t>End-</a:t>
            </a:r>
            <a:r>
              <a:rPr lang="nl-NL" dirty="0" err="1"/>
              <a:t>to</a:t>
            </a:r>
            <a:r>
              <a:rPr lang="nl-NL" dirty="0"/>
              <a:t>-end </a:t>
            </a:r>
            <a:r>
              <a:rPr lang="nl-NL" dirty="0" err="1"/>
              <a:t>autonomy</a:t>
            </a:r>
            <a:r>
              <a:rPr lang="nl-NL" dirty="0"/>
              <a:t> (</a:t>
            </a:r>
            <a:r>
              <a:rPr lang="nl-NL" dirty="0" err="1"/>
              <a:t>each</a:t>
            </a:r>
            <a:r>
              <a:rPr lang="nl-NL" dirty="0"/>
              <a:t> microservice </a:t>
            </a:r>
            <a:r>
              <a:rPr lang="nl-NL" dirty="0" err="1"/>
              <a:t>leverages</a:t>
            </a:r>
            <a:r>
              <a:rPr lang="nl-NL" dirty="0"/>
              <a:t> event </a:t>
            </a:r>
            <a:r>
              <a:rPr lang="nl-NL" dirty="0" err="1"/>
              <a:t>sourcing</a:t>
            </a:r>
            <a:r>
              <a:rPr lang="nl-NL" baseline="0" dirty="0"/>
              <a:t> </a:t>
            </a:r>
            <a:r>
              <a:rPr lang="nl-NL" baseline="0" dirty="0" err="1"/>
              <a:t>to</a:t>
            </a:r>
            <a:r>
              <a:rPr lang="nl-NL" baseline="0" dirty="0"/>
              <a:t> </a:t>
            </a:r>
            <a:r>
              <a:rPr lang="nl-NL" baseline="0" dirty="0" err="1"/>
              <a:t>maintain</a:t>
            </a:r>
            <a:r>
              <a:rPr lang="nl-NL" baseline="0" dirty="0"/>
              <a:t> </a:t>
            </a:r>
            <a:r>
              <a:rPr lang="nl-NL" baseline="0" dirty="0" err="1"/>
              <a:t>the</a:t>
            </a:r>
            <a:r>
              <a:rPr lang="nl-NL" baseline="0" dirty="0"/>
              <a:t> state </a:t>
            </a:r>
            <a:r>
              <a:rPr lang="nl-NL" baseline="0" dirty="0" err="1"/>
              <a:t>it</a:t>
            </a:r>
            <a:r>
              <a:rPr lang="nl-NL" baseline="0" dirty="0"/>
              <a:t> </a:t>
            </a:r>
            <a:r>
              <a:rPr lang="nl-NL" baseline="0" dirty="0" err="1"/>
              <a:t>needs</a:t>
            </a:r>
            <a:r>
              <a:rPr lang="nl-NL" baseline="0" dirty="0"/>
              <a:t> (even </a:t>
            </a:r>
            <a:r>
              <a:rPr lang="nl-NL" baseline="0" dirty="0" err="1"/>
              <a:t>though</a:t>
            </a:r>
            <a:r>
              <a:rPr lang="nl-NL" baseline="0" dirty="0"/>
              <a:t> </a:t>
            </a:r>
            <a:r>
              <a:rPr lang="nl-NL" baseline="0" dirty="0" err="1"/>
              <a:t>it</a:t>
            </a:r>
            <a:r>
              <a:rPr lang="nl-NL" baseline="0" dirty="0"/>
              <a:t> does </a:t>
            </a:r>
            <a:r>
              <a:rPr lang="nl-NL" baseline="0" dirty="0" err="1"/>
              <a:t>not</a:t>
            </a:r>
            <a:r>
              <a:rPr lang="nl-NL" baseline="0" dirty="0"/>
              <a:t> </a:t>
            </a:r>
            <a:r>
              <a:rPr lang="nl-NL" baseline="0" dirty="0" err="1"/>
              <a:t>own</a:t>
            </a:r>
            <a:r>
              <a:rPr lang="nl-NL" baseline="0" dirty="0"/>
              <a:t> </a:t>
            </a:r>
            <a:r>
              <a:rPr lang="nl-NL" baseline="0" dirty="0" err="1"/>
              <a:t>it</a:t>
            </a:r>
            <a:r>
              <a:rPr lang="nl-NL" baseline="0" dirty="0"/>
              <a:t>)</a:t>
            </a:r>
          </a:p>
          <a:p>
            <a:endParaRPr lang="nl-NL" baseline="0" dirty="0"/>
          </a:p>
          <a:p>
            <a:r>
              <a:rPr lang="en-US" dirty="0"/>
              <a:t>https://www.slideshare.net/CAinc/hypermediadriven-orchestration-in-microservices-55985377</a:t>
            </a:r>
          </a:p>
          <a:p>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61</a:t>
            </a:fld>
            <a:endParaRPr lang="en-US"/>
          </a:p>
        </p:txBody>
      </p:sp>
    </p:spTree>
    <p:extLst>
      <p:ext uri="{BB962C8B-B14F-4D97-AF65-F5344CB8AC3E}">
        <p14:creationId xmlns:p14="http://schemas.microsoft.com/office/powerpoint/2010/main" val="1453210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Workflow initiator </a:t>
            </a:r>
            <a:r>
              <a:rPr lang="nl-NL" dirty="0" err="1"/>
              <a:t>responds</a:t>
            </a:r>
            <a:r>
              <a:rPr lang="nl-NL" dirty="0"/>
              <a:t> </a:t>
            </a:r>
            <a:r>
              <a:rPr lang="nl-NL" dirty="0" err="1"/>
              <a:t>to</a:t>
            </a:r>
            <a:r>
              <a:rPr lang="nl-NL" dirty="0"/>
              <a:t> </a:t>
            </a:r>
            <a:r>
              <a:rPr lang="nl-NL" dirty="0" err="1"/>
              <a:t>NewTweetEvent</a:t>
            </a:r>
            <a:endParaRPr lang="nl-NL" dirty="0"/>
          </a:p>
          <a:p>
            <a:r>
              <a:rPr lang="nl-NL" dirty="0"/>
              <a:t>Workflow Initiator</a:t>
            </a:r>
            <a:r>
              <a:rPr lang="nl-NL" baseline="0" dirty="0"/>
              <a:t> - </a:t>
            </a:r>
            <a:r>
              <a:rPr lang="nl-NL" dirty="0" err="1"/>
              <a:t>When</a:t>
            </a:r>
            <a:r>
              <a:rPr lang="nl-NL" baseline="0" dirty="0"/>
              <a:t> tweet is for hashtag </a:t>
            </a:r>
            <a:r>
              <a:rPr lang="nl-NL" baseline="0" dirty="0" err="1"/>
              <a:t>oraclecode</a:t>
            </a:r>
            <a:r>
              <a:rPr lang="nl-NL" baseline="0" dirty="0"/>
              <a:t> </a:t>
            </a:r>
            <a:r>
              <a:rPr lang="nl-NL" baseline="0" dirty="0" err="1"/>
              <a:t>then</a:t>
            </a:r>
            <a:r>
              <a:rPr lang="nl-NL" baseline="0" dirty="0"/>
              <a:t> </a:t>
            </a:r>
            <a:r>
              <a:rPr lang="nl-NL" baseline="0" dirty="0" err="1"/>
              <a:t>create</a:t>
            </a:r>
            <a:r>
              <a:rPr lang="nl-NL" baseline="0" dirty="0"/>
              <a:t> routingslip document </a:t>
            </a:r>
            <a:r>
              <a:rPr lang="nl-NL" baseline="0" dirty="0" err="1"/>
              <a:t>with</a:t>
            </a:r>
            <a:r>
              <a:rPr lang="nl-NL" baseline="0" dirty="0"/>
              <a:t> tweet data, store in cache </a:t>
            </a:r>
            <a:r>
              <a:rPr lang="nl-NL" baseline="0" dirty="0" err="1"/>
              <a:t>under</a:t>
            </a:r>
            <a:r>
              <a:rPr lang="nl-NL" baseline="0" dirty="0"/>
              <a:t> </a:t>
            </a:r>
            <a:r>
              <a:rPr lang="nl-NL" baseline="0" dirty="0" err="1"/>
              <a:t>key</a:t>
            </a:r>
            <a:r>
              <a:rPr lang="nl-NL" baseline="0" dirty="0"/>
              <a:t> </a:t>
            </a:r>
            <a:r>
              <a:rPr lang="nl-NL" baseline="0" dirty="0" err="1"/>
              <a:t>and</a:t>
            </a:r>
            <a:r>
              <a:rPr lang="nl-NL" baseline="0" dirty="0"/>
              <a:t> </a:t>
            </a:r>
            <a:r>
              <a:rPr lang="nl-NL" baseline="0" dirty="0" err="1"/>
              <a:t>publish</a:t>
            </a:r>
            <a:r>
              <a:rPr lang="nl-NL" baseline="0" dirty="0"/>
              <a:t> workflow event for </a:t>
            </a:r>
            <a:r>
              <a:rPr lang="nl-NL" baseline="0" dirty="0" err="1"/>
              <a:t>OracleCodeTwitterWorkflow</a:t>
            </a:r>
            <a:r>
              <a:rPr lang="nl-NL" baseline="0" dirty="0"/>
              <a:t> </a:t>
            </a:r>
            <a:r>
              <a:rPr lang="nl-NL" baseline="0" dirty="0" err="1"/>
              <a:t>with</a:t>
            </a:r>
            <a:r>
              <a:rPr lang="nl-NL" baseline="0" dirty="0"/>
              <a:t> cache </a:t>
            </a:r>
            <a:r>
              <a:rPr lang="nl-NL" baseline="0" dirty="0" err="1"/>
              <a:t>key</a:t>
            </a:r>
            <a:r>
              <a:rPr lang="nl-NL" baseline="0" dirty="0"/>
              <a:t> for workflow state in </a:t>
            </a:r>
            <a:r>
              <a:rPr lang="nl-NL" baseline="0" dirty="0" err="1"/>
              <a:t>payload</a:t>
            </a:r>
            <a:endParaRPr lang="nl-NL" baseline="0" dirty="0"/>
          </a:p>
          <a:p>
            <a:r>
              <a:rPr lang="nl-NL" baseline="0" dirty="0" err="1"/>
              <a:t>Validate</a:t>
            </a:r>
            <a:r>
              <a:rPr lang="nl-NL" baseline="0" dirty="0"/>
              <a:t> Tweet – </a:t>
            </a:r>
            <a:r>
              <a:rPr lang="nl-NL" baseline="0" dirty="0" err="1"/>
              <a:t>when</a:t>
            </a:r>
            <a:r>
              <a:rPr lang="nl-NL" baseline="0" dirty="0"/>
              <a:t> </a:t>
            </a:r>
            <a:r>
              <a:rPr lang="nl-NL" baseline="0" dirty="0" err="1"/>
              <a:t>OracleCodeTwitterWorkflow</a:t>
            </a:r>
            <a:r>
              <a:rPr lang="nl-NL" baseline="0" dirty="0"/>
              <a:t> event – </a:t>
            </a:r>
            <a:r>
              <a:rPr lang="nl-NL" baseline="0" dirty="0" err="1"/>
              <a:t>fetch</a:t>
            </a:r>
            <a:r>
              <a:rPr lang="nl-NL" baseline="0" dirty="0"/>
              <a:t> workflow state </a:t>
            </a:r>
            <a:r>
              <a:rPr lang="nl-NL" baseline="0" dirty="0" err="1"/>
              <a:t>from</a:t>
            </a:r>
            <a:r>
              <a:rPr lang="nl-NL" baseline="0" dirty="0"/>
              <a:t> cache </a:t>
            </a:r>
            <a:r>
              <a:rPr lang="nl-NL" baseline="0" dirty="0" err="1"/>
              <a:t>based</a:t>
            </a:r>
            <a:r>
              <a:rPr lang="nl-NL" baseline="0" dirty="0"/>
              <a:t> on event </a:t>
            </a:r>
            <a:r>
              <a:rPr lang="nl-NL" baseline="0" dirty="0" err="1"/>
              <a:t>payload</a:t>
            </a:r>
            <a:r>
              <a:rPr lang="nl-NL" baseline="0" dirty="0"/>
              <a:t>, check routingslip </a:t>
            </a:r>
            <a:r>
              <a:rPr lang="nl-NL" baseline="0" dirty="0" err="1"/>
              <a:t>to</a:t>
            </a:r>
            <a:r>
              <a:rPr lang="nl-NL" baseline="0" dirty="0"/>
              <a:t> </a:t>
            </a:r>
            <a:r>
              <a:rPr lang="nl-NL" baseline="0" dirty="0" err="1"/>
              <a:t>see</a:t>
            </a:r>
            <a:r>
              <a:rPr lang="nl-NL" baseline="0" dirty="0"/>
              <a:t> </a:t>
            </a:r>
            <a:r>
              <a:rPr lang="nl-NL" baseline="0" dirty="0" err="1"/>
              <a:t>if</a:t>
            </a:r>
            <a:r>
              <a:rPr lang="nl-NL" baseline="0" dirty="0"/>
              <a:t> </a:t>
            </a:r>
            <a:r>
              <a:rPr lang="nl-NL" baseline="0" dirty="0" err="1"/>
              <a:t>ValidateTweet</a:t>
            </a:r>
            <a:r>
              <a:rPr lang="nl-NL" baseline="0" dirty="0"/>
              <a:t> </a:t>
            </a:r>
            <a:r>
              <a:rPr lang="nl-NL" baseline="0" dirty="0" err="1"/>
              <a:t>should</a:t>
            </a:r>
            <a:r>
              <a:rPr lang="nl-NL" baseline="0" dirty="0"/>
              <a:t> act; </a:t>
            </a:r>
            <a:r>
              <a:rPr lang="nl-NL" baseline="0" dirty="0" err="1"/>
              <a:t>if</a:t>
            </a:r>
            <a:r>
              <a:rPr lang="nl-NL" baseline="0" dirty="0"/>
              <a:t> </a:t>
            </a:r>
            <a:r>
              <a:rPr lang="nl-NL" baseline="0" dirty="0" err="1"/>
              <a:t>so</a:t>
            </a:r>
            <a:r>
              <a:rPr lang="nl-NL" baseline="0" dirty="0"/>
              <a:t>, </a:t>
            </a:r>
            <a:r>
              <a:rPr lang="nl-NL" baseline="0" dirty="0" err="1"/>
              <a:t>validate</a:t>
            </a:r>
            <a:r>
              <a:rPr lang="nl-NL" baseline="0" dirty="0"/>
              <a:t> tweet, update routing slip, </a:t>
            </a:r>
            <a:r>
              <a:rPr lang="nl-NL" baseline="0" dirty="0" err="1"/>
              <a:t>retrieve</a:t>
            </a:r>
            <a:r>
              <a:rPr lang="nl-NL" baseline="0" dirty="0"/>
              <a:t> </a:t>
            </a:r>
            <a:r>
              <a:rPr lang="nl-NL" baseline="0" dirty="0" err="1"/>
              <a:t>and</a:t>
            </a:r>
            <a:r>
              <a:rPr lang="nl-NL" baseline="0" dirty="0"/>
              <a:t> store in cache; </a:t>
            </a:r>
            <a:r>
              <a:rPr lang="nl-NL" baseline="0" dirty="0" err="1"/>
              <a:t>publish</a:t>
            </a:r>
            <a:r>
              <a:rPr lang="nl-NL" baseline="0" dirty="0"/>
              <a:t> workflow event for </a:t>
            </a:r>
            <a:r>
              <a:rPr lang="nl-NL" baseline="0" dirty="0" err="1"/>
              <a:t>OracleCodeTwitterWorkflow</a:t>
            </a:r>
            <a:r>
              <a:rPr lang="nl-NL" baseline="0" dirty="0"/>
              <a:t> </a:t>
            </a:r>
            <a:r>
              <a:rPr lang="nl-NL" baseline="0" dirty="0" err="1"/>
              <a:t>with</a:t>
            </a:r>
            <a:r>
              <a:rPr lang="nl-NL" baseline="0" dirty="0"/>
              <a:t> cache </a:t>
            </a:r>
            <a:r>
              <a:rPr lang="nl-NL" baseline="0" dirty="0" err="1"/>
              <a:t>key</a:t>
            </a:r>
            <a:r>
              <a:rPr lang="nl-NL" baseline="0" dirty="0"/>
              <a:t> for workflow state in </a:t>
            </a:r>
            <a:r>
              <a:rPr lang="nl-NL" baseline="0" dirty="0" err="1"/>
              <a:t>payload</a:t>
            </a:r>
            <a:endParaRPr lang="nl-NL" baseline="0" dirty="0"/>
          </a:p>
          <a:p>
            <a:pPr marL="0" marR="0" indent="0" algn="l" defTabSz="914222" rtl="0" eaLnBrk="1" fontAlgn="auto" latinLnBrk="0" hangingPunct="1">
              <a:lnSpc>
                <a:spcPct val="100000"/>
              </a:lnSpc>
              <a:spcBef>
                <a:spcPts val="0"/>
              </a:spcBef>
              <a:spcAft>
                <a:spcPts val="0"/>
              </a:spcAft>
              <a:buClrTx/>
              <a:buSzTx/>
              <a:buFontTx/>
              <a:buNone/>
              <a:tabLst/>
              <a:defRPr/>
            </a:pPr>
            <a:r>
              <a:rPr lang="nl-NL" baseline="0" dirty="0" err="1"/>
              <a:t>Enrich</a:t>
            </a:r>
            <a:r>
              <a:rPr lang="nl-NL" baseline="0" dirty="0"/>
              <a:t> Tweet – </a:t>
            </a:r>
            <a:r>
              <a:rPr lang="nl-NL" baseline="0" dirty="0" err="1"/>
              <a:t>when</a:t>
            </a:r>
            <a:r>
              <a:rPr lang="nl-NL" baseline="0" dirty="0"/>
              <a:t> </a:t>
            </a:r>
            <a:r>
              <a:rPr lang="nl-NL" baseline="0" dirty="0" err="1"/>
              <a:t>OracleCodeTwitterWorkflow</a:t>
            </a:r>
            <a:r>
              <a:rPr lang="nl-NL" baseline="0" dirty="0"/>
              <a:t> event – </a:t>
            </a:r>
            <a:r>
              <a:rPr lang="nl-NL" baseline="0" dirty="0" err="1"/>
              <a:t>fetch</a:t>
            </a:r>
            <a:r>
              <a:rPr lang="nl-NL" baseline="0" dirty="0"/>
              <a:t> workflow state </a:t>
            </a:r>
            <a:r>
              <a:rPr lang="nl-NL" baseline="0" dirty="0" err="1"/>
              <a:t>from</a:t>
            </a:r>
            <a:r>
              <a:rPr lang="nl-NL" baseline="0" dirty="0"/>
              <a:t> cache </a:t>
            </a:r>
            <a:r>
              <a:rPr lang="nl-NL" baseline="0" dirty="0" err="1"/>
              <a:t>based</a:t>
            </a:r>
            <a:r>
              <a:rPr lang="nl-NL" baseline="0" dirty="0"/>
              <a:t> on event </a:t>
            </a:r>
            <a:r>
              <a:rPr lang="nl-NL" baseline="0" dirty="0" err="1"/>
              <a:t>payload</a:t>
            </a:r>
            <a:r>
              <a:rPr lang="nl-NL" baseline="0" dirty="0"/>
              <a:t>, check routingslip </a:t>
            </a:r>
            <a:r>
              <a:rPr lang="nl-NL" baseline="0" dirty="0" err="1"/>
              <a:t>to</a:t>
            </a:r>
            <a:r>
              <a:rPr lang="nl-NL" baseline="0" dirty="0"/>
              <a:t> </a:t>
            </a:r>
            <a:r>
              <a:rPr lang="nl-NL" baseline="0" dirty="0" err="1"/>
              <a:t>see</a:t>
            </a:r>
            <a:r>
              <a:rPr lang="nl-NL" baseline="0" dirty="0"/>
              <a:t> </a:t>
            </a:r>
            <a:r>
              <a:rPr lang="nl-NL" baseline="0" dirty="0" err="1"/>
              <a:t>if</a:t>
            </a:r>
            <a:r>
              <a:rPr lang="nl-NL" baseline="0" dirty="0"/>
              <a:t> </a:t>
            </a:r>
            <a:r>
              <a:rPr lang="nl-NL" baseline="0" dirty="0" err="1"/>
              <a:t>EnrichTweet</a:t>
            </a:r>
            <a:r>
              <a:rPr lang="nl-NL" baseline="0" dirty="0"/>
              <a:t> </a:t>
            </a:r>
            <a:r>
              <a:rPr lang="nl-NL" baseline="0" dirty="0" err="1"/>
              <a:t>should</a:t>
            </a:r>
            <a:r>
              <a:rPr lang="nl-NL" baseline="0" dirty="0"/>
              <a:t> act; </a:t>
            </a:r>
            <a:r>
              <a:rPr lang="nl-NL" baseline="0" dirty="0" err="1"/>
              <a:t>if</a:t>
            </a:r>
            <a:r>
              <a:rPr lang="nl-NL" baseline="0" dirty="0"/>
              <a:t> </a:t>
            </a:r>
            <a:r>
              <a:rPr lang="nl-NL" baseline="0" dirty="0" err="1"/>
              <a:t>so</a:t>
            </a:r>
            <a:r>
              <a:rPr lang="nl-NL" baseline="0" dirty="0"/>
              <a:t>, </a:t>
            </a:r>
            <a:r>
              <a:rPr lang="nl-NL" baseline="0" dirty="0" err="1"/>
              <a:t>enrich</a:t>
            </a:r>
            <a:r>
              <a:rPr lang="nl-NL" baseline="0" dirty="0"/>
              <a:t> tweet, update routing slip, </a:t>
            </a:r>
            <a:r>
              <a:rPr lang="nl-NL" baseline="0" dirty="0" err="1"/>
              <a:t>retrieve</a:t>
            </a:r>
            <a:r>
              <a:rPr lang="nl-NL" baseline="0" dirty="0"/>
              <a:t> </a:t>
            </a:r>
            <a:r>
              <a:rPr lang="nl-NL" baseline="0" dirty="0" err="1"/>
              <a:t>and</a:t>
            </a:r>
            <a:r>
              <a:rPr lang="nl-NL" baseline="0" dirty="0"/>
              <a:t> store in cache; </a:t>
            </a:r>
            <a:r>
              <a:rPr lang="nl-NL" baseline="0" dirty="0" err="1"/>
              <a:t>publish</a:t>
            </a:r>
            <a:r>
              <a:rPr lang="nl-NL" baseline="0" dirty="0"/>
              <a:t> workflow event for </a:t>
            </a:r>
            <a:r>
              <a:rPr lang="nl-NL" baseline="0" dirty="0" err="1"/>
              <a:t>OracleCodeTwitterWorkflow</a:t>
            </a:r>
            <a:r>
              <a:rPr lang="nl-NL" baseline="0" dirty="0"/>
              <a:t> </a:t>
            </a:r>
            <a:r>
              <a:rPr lang="nl-NL" baseline="0" dirty="0" err="1"/>
              <a:t>with</a:t>
            </a:r>
            <a:r>
              <a:rPr lang="nl-NL" baseline="0" dirty="0"/>
              <a:t> cache </a:t>
            </a:r>
            <a:r>
              <a:rPr lang="nl-NL" baseline="0" dirty="0" err="1"/>
              <a:t>key</a:t>
            </a:r>
            <a:r>
              <a:rPr lang="nl-NL" baseline="0" dirty="0"/>
              <a:t> for workflow state in </a:t>
            </a:r>
            <a:r>
              <a:rPr lang="nl-NL" baseline="0" dirty="0" err="1"/>
              <a:t>payload</a:t>
            </a:r>
            <a:endParaRPr lang="nl-NL" baseline="0" dirty="0"/>
          </a:p>
          <a:p>
            <a:pPr marL="0" marR="0" indent="0" algn="l" defTabSz="914222" rtl="0" eaLnBrk="1" fontAlgn="auto" latinLnBrk="0" hangingPunct="1">
              <a:lnSpc>
                <a:spcPct val="100000"/>
              </a:lnSpc>
              <a:spcBef>
                <a:spcPts val="0"/>
              </a:spcBef>
              <a:spcAft>
                <a:spcPts val="0"/>
              </a:spcAft>
              <a:buClrTx/>
              <a:buSzTx/>
              <a:buFontTx/>
              <a:buNone/>
              <a:tabLst/>
              <a:defRPr/>
            </a:pPr>
            <a:r>
              <a:rPr lang="nl-NL" baseline="0" dirty="0" err="1"/>
              <a:t>TweetBoard</a:t>
            </a:r>
            <a:r>
              <a:rPr lang="nl-NL" baseline="0" dirty="0"/>
              <a:t> – </a:t>
            </a:r>
            <a:r>
              <a:rPr lang="nl-NL" baseline="0" dirty="0" err="1"/>
              <a:t>when</a:t>
            </a:r>
            <a:r>
              <a:rPr lang="nl-NL" baseline="0" dirty="0"/>
              <a:t> </a:t>
            </a:r>
            <a:r>
              <a:rPr lang="nl-NL" baseline="0" dirty="0" err="1"/>
              <a:t>OracleCodeTwitterWorkflow</a:t>
            </a:r>
            <a:r>
              <a:rPr lang="nl-NL" baseline="0" dirty="0"/>
              <a:t> event – </a:t>
            </a:r>
            <a:r>
              <a:rPr lang="nl-NL" baseline="0" dirty="0" err="1"/>
              <a:t>fetch</a:t>
            </a:r>
            <a:r>
              <a:rPr lang="nl-NL" baseline="0" dirty="0"/>
              <a:t> workflow state </a:t>
            </a:r>
            <a:r>
              <a:rPr lang="nl-NL" baseline="0" dirty="0" err="1"/>
              <a:t>from</a:t>
            </a:r>
            <a:r>
              <a:rPr lang="nl-NL" baseline="0" dirty="0"/>
              <a:t> cache </a:t>
            </a:r>
            <a:r>
              <a:rPr lang="nl-NL" baseline="0" dirty="0" err="1"/>
              <a:t>based</a:t>
            </a:r>
            <a:r>
              <a:rPr lang="nl-NL" baseline="0" dirty="0"/>
              <a:t> on event </a:t>
            </a:r>
            <a:r>
              <a:rPr lang="nl-NL" baseline="0" dirty="0" err="1"/>
              <a:t>payload</a:t>
            </a:r>
            <a:r>
              <a:rPr lang="nl-NL" baseline="0" dirty="0"/>
              <a:t>, check routingslip </a:t>
            </a:r>
            <a:r>
              <a:rPr lang="nl-NL" baseline="0" dirty="0" err="1"/>
              <a:t>to</a:t>
            </a:r>
            <a:r>
              <a:rPr lang="nl-NL" baseline="0" dirty="0"/>
              <a:t> </a:t>
            </a:r>
            <a:r>
              <a:rPr lang="nl-NL" baseline="0" dirty="0" err="1"/>
              <a:t>see</a:t>
            </a:r>
            <a:r>
              <a:rPr lang="nl-NL" baseline="0" dirty="0"/>
              <a:t> </a:t>
            </a:r>
            <a:r>
              <a:rPr lang="nl-NL" baseline="0" dirty="0" err="1"/>
              <a:t>if</a:t>
            </a:r>
            <a:r>
              <a:rPr lang="nl-NL" baseline="0" dirty="0"/>
              <a:t> </a:t>
            </a:r>
            <a:r>
              <a:rPr lang="nl-NL" baseline="0" dirty="0" err="1"/>
              <a:t>TweetBoard</a:t>
            </a:r>
            <a:r>
              <a:rPr lang="nl-NL" baseline="0" dirty="0"/>
              <a:t> </a:t>
            </a:r>
            <a:r>
              <a:rPr lang="nl-NL" baseline="0" dirty="0" err="1"/>
              <a:t>should</a:t>
            </a:r>
            <a:r>
              <a:rPr lang="nl-NL" baseline="0" dirty="0"/>
              <a:t> act; </a:t>
            </a:r>
            <a:r>
              <a:rPr lang="nl-NL" baseline="0" dirty="0" err="1"/>
              <a:t>if</a:t>
            </a:r>
            <a:r>
              <a:rPr lang="nl-NL" baseline="0" dirty="0"/>
              <a:t> </a:t>
            </a:r>
            <a:r>
              <a:rPr lang="nl-NL" baseline="0" dirty="0" err="1"/>
              <a:t>so</a:t>
            </a:r>
            <a:r>
              <a:rPr lang="nl-NL" baseline="0" dirty="0"/>
              <a:t>, </a:t>
            </a:r>
            <a:r>
              <a:rPr lang="nl-NL" baseline="0" dirty="0" err="1"/>
              <a:t>add</a:t>
            </a:r>
            <a:r>
              <a:rPr lang="nl-NL" baseline="0" dirty="0"/>
              <a:t> tweet </a:t>
            </a:r>
            <a:r>
              <a:rPr lang="nl-NL" baseline="0" dirty="0" err="1"/>
              <a:t>to</a:t>
            </a:r>
            <a:r>
              <a:rPr lang="nl-NL" baseline="0" dirty="0"/>
              <a:t> tweet list, update routing slip, </a:t>
            </a:r>
            <a:r>
              <a:rPr lang="nl-NL" baseline="0" dirty="0" err="1"/>
              <a:t>retrieve</a:t>
            </a:r>
            <a:r>
              <a:rPr lang="nl-NL" baseline="0" dirty="0"/>
              <a:t>-</a:t>
            </a:r>
            <a:r>
              <a:rPr lang="nl-NL" baseline="0" dirty="0" err="1"/>
              <a:t>and</a:t>
            </a:r>
            <a:r>
              <a:rPr lang="nl-NL" baseline="0" dirty="0"/>
              <a:t>-store in cache; </a:t>
            </a:r>
            <a:r>
              <a:rPr lang="nl-NL" baseline="0" dirty="0" err="1"/>
              <a:t>publish</a:t>
            </a:r>
            <a:r>
              <a:rPr lang="nl-NL" baseline="0" dirty="0"/>
              <a:t> workflow event for </a:t>
            </a:r>
            <a:r>
              <a:rPr lang="nl-NL" baseline="0" dirty="0" err="1"/>
              <a:t>OracleCodeTwitterWorkflow</a:t>
            </a:r>
            <a:r>
              <a:rPr lang="nl-NL" baseline="0" dirty="0"/>
              <a:t> </a:t>
            </a:r>
            <a:r>
              <a:rPr lang="nl-NL" baseline="0" dirty="0" err="1"/>
              <a:t>with</a:t>
            </a:r>
            <a:r>
              <a:rPr lang="nl-NL" baseline="0" dirty="0"/>
              <a:t> cache </a:t>
            </a:r>
            <a:r>
              <a:rPr lang="nl-NL" baseline="0" dirty="0" err="1"/>
              <a:t>key</a:t>
            </a:r>
            <a:r>
              <a:rPr lang="nl-NL" baseline="0" dirty="0"/>
              <a:t> for workflow state in </a:t>
            </a:r>
            <a:r>
              <a:rPr lang="nl-NL" baseline="0" dirty="0" err="1"/>
              <a:t>payload</a:t>
            </a:r>
            <a:endParaRPr lang="nl-NL" baseline="0" dirty="0"/>
          </a:p>
          <a:p>
            <a:pPr marL="0" marR="0" indent="0" algn="l" defTabSz="914222" rtl="0" eaLnBrk="1" fontAlgn="auto" latinLnBrk="0" hangingPunct="1">
              <a:lnSpc>
                <a:spcPct val="100000"/>
              </a:lnSpc>
              <a:spcBef>
                <a:spcPts val="0"/>
              </a:spcBef>
              <a:spcAft>
                <a:spcPts val="0"/>
              </a:spcAft>
              <a:buClrTx/>
              <a:buSzTx/>
              <a:buFontTx/>
              <a:buNone/>
              <a:tabLst/>
              <a:defRPr/>
            </a:pPr>
            <a:endParaRPr lang="nl-NL" baseline="0" dirty="0"/>
          </a:p>
          <a:p>
            <a:pPr marL="0" marR="0" indent="0" algn="l" defTabSz="914222" rtl="0" eaLnBrk="1" fontAlgn="auto" latinLnBrk="0" hangingPunct="1">
              <a:lnSpc>
                <a:spcPct val="100000"/>
              </a:lnSpc>
              <a:spcBef>
                <a:spcPts val="0"/>
              </a:spcBef>
              <a:spcAft>
                <a:spcPts val="0"/>
              </a:spcAft>
              <a:buClrTx/>
              <a:buSzTx/>
              <a:buFontTx/>
              <a:buNone/>
              <a:tabLst/>
              <a:defRPr/>
            </a:pPr>
            <a:r>
              <a:rPr lang="nl-NL" baseline="0" dirty="0" err="1"/>
              <a:t>All</a:t>
            </a:r>
            <a:r>
              <a:rPr lang="nl-NL" baseline="0" dirty="0"/>
              <a:t> microservices </a:t>
            </a:r>
            <a:r>
              <a:rPr lang="nl-NL" baseline="0" dirty="0" err="1"/>
              <a:t>publish</a:t>
            </a:r>
            <a:r>
              <a:rPr lang="nl-NL" baseline="0" dirty="0"/>
              <a:t> </a:t>
            </a:r>
            <a:r>
              <a:rPr lang="nl-NL" baseline="0" dirty="0" err="1"/>
              <a:t>logging</a:t>
            </a:r>
            <a:r>
              <a:rPr lang="nl-NL" baseline="0" dirty="0"/>
              <a:t> </a:t>
            </a:r>
            <a:r>
              <a:rPr lang="nl-NL" baseline="0" dirty="0" err="1"/>
              <a:t>about</a:t>
            </a:r>
            <a:r>
              <a:rPr lang="nl-NL" baseline="0" dirty="0"/>
              <a:t> </a:t>
            </a:r>
            <a:r>
              <a:rPr lang="nl-NL" baseline="0" dirty="0" err="1"/>
              <a:t>their</a:t>
            </a:r>
            <a:r>
              <a:rPr lang="nl-NL" baseline="0" dirty="0"/>
              <a:t> actions </a:t>
            </a:r>
            <a:r>
              <a:rPr lang="nl-NL" baseline="0" dirty="0" err="1"/>
              <a:t>with</a:t>
            </a:r>
            <a:r>
              <a:rPr lang="nl-NL" baseline="0" dirty="0"/>
              <a:t> </a:t>
            </a:r>
            <a:r>
              <a:rPr lang="nl-NL" baseline="0" dirty="0" err="1"/>
              <a:t>the</a:t>
            </a:r>
            <a:r>
              <a:rPr lang="nl-NL" baseline="0" dirty="0"/>
              <a:t> </a:t>
            </a:r>
            <a:r>
              <a:rPr lang="nl-NL" baseline="0" dirty="0" err="1"/>
              <a:t>conversation</a:t>
            </a:r>
            <a:r>
              <a:rPr lang="nl-NL" baseline="0" dirty="0"/>
              <a:t> </a:t>
            </a:r>
            <a:r>
              <a:rPr lang="nl-NL" baseline="0" dirty="0" err="1"/>
              <a:t>identifier</a:t>
            </a:r>
            <a:r>
              <a:rPr lang="nl-NL" baseline="0" dirty="0"/>
              <a:t> as part of </a:t>
            </a:r>
            <a:r>
              <a:rPr lang="nl-NL" baseline="0" dirty="0" err="1"/>
              <a:t>the</a:t>
            </a:r>
            <a:r>
              <a:rPr lang="nl-NL" baseline="0" dirty="0"/>
              <a:t> </a:t>
            </a:r>
            <a:r>
              <a:rPr lang="nl-NL" baseline="0" dirty="0" err="1"/>
              <a:t>logging</a:t>
            </a:r>
            <a:r>
              <a:rPr lang="nl-NL" baseline="0" dirty="0"/>
              <a:t> </a:t>
            </a:r>
          </a:p>
          <a:p>
            <a:r>
              <a:rPr lang="nl-NL" baseline="0" dirty="0"/>
              <a:t> </a:t>
            </a:r>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64</a:t>
            </a:fld>
            <a:endParaRPr lang="en-US"/>
          </a:p>
        </p:txBody>
      </p:sp>
    </p:spTree>
    <p:extLst>
      <p:ext uri="{BB962C8B-B14F-4D97-AF65-F5344CB8AC3E}">
        <p14:creationId xmlns:p14="http://schemas.microsoft.com/office/powerpoint/2010/main" val="28631189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Workflow initiator </a:t>
            </a:r>
            <a:r>
              <a:rPr lang="nl-NL" dirty="0" err="1"/>
              <a:t>responds</a:t>
            </a:r>
            <a:r>
              <a:rPr lang="nl-NL" dirty="0"/>
              <a:t> </a:t>
            </a:r>
            <a:r>
              <a:rPr lang="nl-NL" dirty="0" err="1"/>
              <a:t>to</a:t>
            </a:r>
            <a:r>
              <a:rPr lang="nl-NL" dirty="0"/>
              <a:t> </a:t>
            </a:r>
            <a:r>
              <a:rPr lang="nl-NL" dirty="0" err="1"/>
              <a:t>NewTweetEvent</a:t>
            </a:r>
            <a:endParaRPr lang="nl-NL" dirty="0"/>
          </a:p>
          <a:p>
            <a:r>
              <a:rPr lang="nl-NL" dirty="0"/>
              <a:t>Workflow Initiator</a:t>
            </a:r>
            <a:r>
              <a:rPr lang="nl-NL" baseline="0" dirty="0"/>
              <a:t> - </a:t>
            </a:r>
            <a:r>
              <a:rPr lang="nl-NL" dirty="0" err="1"/>
              <a:t>When</a:t>
            </a:r>
            <a:r>
              <a:rPr lang="nl-NL" baseline="0" dirty="0"/>
              <a:t> tweet is for hashtag </a:t>
            </a:r>
            <a:r>
              <a:rPr lang="nl-NL" baseline="0" dirty="0" err="1"/>
              <a:t>oraclecode</a:t>
            </a:r>
            <a:r>
              <a:rPr lang="nl-NL" baseline="0" dirty="0"/>
              <a:t> </a:t>
            </a:r>
            <a:r>
              <a:rPr lang="nl-NL" baseline="0" dirty="0" err="1"/>
              <a:t>then</a:t>
            </a:r>
            <a:r>
              <a:rPr lang="nl-NL" baseline="0" dirty="0"/>
              <a:t> </a:t>
            </a:r>
            <a:r>
              <a:rPr lang="nl-NL" baseline="0" dirty="0" err="1"/>
              <a:t>create</a:t>
            </a:r>
            <a:r>
              <a:rPr lang="nl-NL" baseline="0" dirty="0"/>
              <a:t> routingslip document </a:t>
            </a:r>
            <a:r>
              <a:rPr lang="nl-NL" baseline="0" dirty="0" err="1"/>
              <a:t>with</a:t>
            </a:r>
            <a:r>
              <a:rPr lang="nl-NL" baseline="0" dirty="0"/>
              <a:t> tweet data, store in cache </a:t>
            </a:r>
            <a:r>
              <a:rPr lang="nl-NL" baseline="0" dirty="0" err="1"/>
              <a:t>under</a:t>
            </a:r>
            <a:r>
              <a:rPr lang="nl-NL" baseline="0" dirty="0"/>
              <a:t> </a:t>
            </a:r>
            <a:r>
              <a:rPr lang="nl-NL" baseline="0" dirty="0" err="1"/>
              <a:t>key</a:t>
            </a:r>
            <a:r>
              <a:rPr lang="nl-NL" baseline="0" dirty="0"/>
              <a:t> </a:t>
            </a:r>
            <a:r>
              <a:rPr lang="nl-NL" baseline="0" dirty="0" err="1"/>
              <a:t>and</a:t>
            </a:r>
            <a:r>
              <a:rPr lang="nl-NL" baseline="0" dirty="0"/>
              <a:t> </a:t>
            </a:r>
            <a:r>
              <a:rPr lang="nl-NL" baseline="0" dirty="0" err="1"/>
              <a:t>publish</a:t>
            </a:r>
            <a:r>
              <a:rPr lang="nl-NL" baseline="0" dirty="0"/>
              <a:t> workflow event for </a:t>
            </a:r>
            <a:r>
              <a:rPr lang="nl-NL" baseline="0" dirty="0" err="1"/>
              <a:t>OracleCodeTwitterWorkflow</a:t>
            </a:r>
            <a:r>
              <a:rPr lang="nl-NL" baseline="0" dirty="0"/>
              <a:t> </a:t>
            </a:r>
            <a:r>
              <a:rPr lang="nl-NL" baseline="0" dirty="0" err="1"/>
              <a:t>with</a:t>
            </a:r>
            <a:r>
              <a:rPr lang="nl-NL" baseline="0" dirty="0"/>
              <a:t> cache </a:t>
            </a:r>
            <a:r>
              <a:rPr lang="nl-NL" baseline="0" dirty="0" err="1"/>
              <a:t>key</a:t>
            </a:r>
            <a:r>
              <a:rPr lang="nl-NL" baseline="0" dirty="0"/>
              <a:t> for workflow state in </a:t>
            </a:r>
            <a:r>
              <a:rPr lang="nl-NL" baseline="0" dirty="0" err="1"/>
              <a:t>payload</a:t>
            </a:r>
            <a:endParaRPr lang="nl-NL" baseline="0" dirty="0"/>
          </a:p>
          <a:p>
            <a:r>
              <a:rPr lang="nl-NL" baseline="0" dirty="0" err="1"/>
              <a:t>Validate</a:t>
            </a:r>
            <a:r>
              <a:rPr lang="nl-NL" baseline="0" dirty="0"/>
              <a:t> Tweet – </a:t>
            </a:r>
            <a:r>
              <a:rPr lang="nl-NL" baseline="0" dirty="0" err="1"/>
              <a:t>when</a:t>
            </a:r>
            <a:r>
              <a:rPr lang="nl-NL" baseline="0" dirty="0"/>
              <a:t> </a:t>
            </a:r>
            <a:r>
              <a:rPr lang="nl-NL" baseline="0" dirty="0" err="1"/>
              <a:t>OracleCodeTwitterWorkflow</a:t>
            </a:r>
            <a:r>
              <a:rPr lang="nl-NL" baseline="0" dirty="0"/>
              <a:t> event – </a:t>
            </a:r>
            <a:r>
              <a:rPr lang="nl-NL" baseline="0" dirty="0" err="1"/>
              <a:t>fetch</a:t>
            </a:r>
            <a:r>
              <a:rPr lang="nl-NL" baseline="0" dirty="0"/>
              <a:t> workflow state </a:t>
            </a:r>
            <a:r>
              <a:rPr lang="nl-NL" baseline="0" dirty="0" err="1"/>
              <a:t>from</a:t>
            </a:r>
            <a:r>
              <a:rPr lang="nl-NL" baseline="0" dirty="0"/>
              <a:t> cache </a:t>
            </a:r>
            <a:r>
              <a:rPr lang="nl-NL" baseline="0" dirty="0" err="1"/>
              <a:t>based</a:t>
            </a:r>
            <a:r>
              <a:rPr lang="nl-NL" baseline="0" dirty="0"/>
              <a:t> on event </a:t>
            </a:r>
            <a:r>
              <a:rPr lang="nl-NL" baseline="0" dirty="0" err="1"/>
              <a:t>payload</a:t>
            </a:r>
            <a:r>
              <a:rPr lang="nl-NL" baseline="0" dirty="0"/>
              <a:t>, check routingslip </a:t>
            </a:r>
            <a:r>
              <a:rPr lang="nl-NL" baseline="0" dirty="0" err="1"/>
              <a:t>to</a:t>
            </a:r>
            <a:r>
              <a:rPr lang="nl-NL" baseline="0" dirty="0"/>
              <a:t> </a:t>
            </a:r>
            <a:r>
              <a:rPr lang="nl-NL" baseline="0" dirty="0" err="1"/>
              <a:t>see</a:t>
            </a:r>
            <a:r>
              <a:rPr lang="nl-NL" baseline="0" dirty="0"/>
              <a:t> </a:t>
            </a:r>
            <a:r>
              <a:rPr lang="nl-NL" baseline="0" dirty="0" err="1"/>
              <a:t>if</a:t>
            </a:r>
            <a:r>
              <a:rPr lang="nl-NL" baseline="0" dirty="0"/>
              <a:t> </a:t>
            </a:r>
            <a:r>
              <a:rPr lang="nl-NL" baseline="0" dirty="0" err="1"/>
              <a:t>ValidateTweet</a:t>
            </a:r>
            <a:r>
              <a:rPr lang="nl-NL" baseline="0" dirty="0"/>
              <a:t> </a:t>
            </a:r>
            <a:r>
              <a:rPr lang="nl-NL" baseline="0" dirty="0" err="1"/>
              <a:t>should</a:t>
            </a:r>
            <a:r>
              <a:rPr lang="nl-NL" baseline="0" dirty="0"/>
              <a:t> act; </a:t>
            </a:r>
            <a:r>
              <a:rPr lang="nl-NL" baseline="0" dirty="0" err="1"/>
              <a:t>if</a:t>
            </a:r>
            <a:r>
              <a:rPr lang="nl-NL" baseline="0" dirty="0"/>
              <a:t> </a:t>
            </a:r>
            <a:r>
              <a:rPr lang="nl-NL" baseline="0" dirty="0" err="1"/>
              <a:t>so</a:t>
            </a:r>
            <a:r>
              <a:rPr lang="nl-NL" baseline="0" dirty="0"/>
              <a:t>, </a:t>
            </a:r>
            <a:r>
              <a:rPr lang="nl-NL" baseline="0" dirty="0" err="1"/>
              <a:t>validate</a:t>
            </a:r>
            <a:r>
              <a:rPr lang="nl-NL" baseline="0" dirty="0"/>
              <a:t> tweet, update routing slip, </a:t>
            </a:r>
            <a:r>
              <a:rPr lang="nl-NL" baseline="0" dirty="0" err="1"/>
              <a:t>retrieve</a:t>
            </a:r>
            <a:r>
              <a:rPr lang="nl-NL" baseline="0" dirty="0"/>
              <a:t> </a:t>
            </a:r>
            <a:r>
              <a:rPr lang="nl-NL" baseline="0" dirty="0" err="1"/>
              <a:t>and</a:t>
            </a:r>
            <a:r>
              <a:rPr lang="nl-NL" baseline="0" dirty="0"/>
              <a:t> store in cache; </a:t>
            </a:r>
            <a:r>
              <a:rPr lang="nl-NL" baseline="0" dirty="0" err="1"/>
              <a:t>publish</a:t>
            </a:r>
            <a:r>
              <a:rPr lang="nl-NL" baseline="0" dirty="0"/>
              <a:t> workflow event for </a:t>
            </a:r>
            <a:r>
              <a:rPr lang="nl-NL" baseline="0" dirty="0" err="1"/>
              <a:t>OracleCodeTwitterWorkflow</a:t>
            </a:r>
            <a:r>
              <a:rPr lang="nl-NL" baseline="0" dirty="0"/>
              <a:t> </a:t>
            </a:r>
            <a:r>
              <a:rPr lang="nl-NL" baseline="0" dirty="0" err="1"/>
              <a:t>with</a:t>
            </a:r>
            <a:r>
              <a:rPr lang="nl-NL" baseline="0" dirty="0"/>
              <a:t> cache </a:t>
            </a:r>
            <a:r>
              <a:rPr lang="nl-NL" baseline="0" dirty="0" err="1"/>
              <a:t>key</a:t>
            </a:r>
            <a:r>
              <a:rPr lang="nl-NL" baseline="0" dirty="0"/>
              <a:t> for workflow state in </a:t>
            </a:r>
            <a:r>
              <a:rPr lang="nl-NL" baseline="0" dirty="0" err="1"/>
              <a:t>payload</a:t>
            </a:r>
            <a:endParaRPr lang="nl-NL" baseline="0" dirty="0"/>
          </a:p>
          <a:p>
            <a:pPr marL="0" marR="0" indent="0" algn="l" defTabSz="914222" rtl="0" eaLnBrk="1" fontAlgn="auto" latinLnBrk="0" hangingPunct="1">
              <a:lnSpc>
                <a:spcPct val="100000"/>
              </a:lnSpc>
              <a:spcBef>
                <a:spcPts val="0"/>
              </a:spcBef>
              <a:spcAft>
                <a:spcPts val="0"/>
              </a:spcAft>
              <a:buClrTx/>
              <a:buSzTx/>
              <a:buFontTx/>
              <a:buNone/>
              <a:tabLst/>
              <a:defRPr/>
            </a:pPr>
            <a:r>
              <a:rPr lang="nl-NL" baseline="0" dirty="0" err="1"/>
              <a:t>Enrich</a:t>
            </a:r>
            <a:r>
              <a:rPr lang="nl-NL" baseline="0" dirty="0"/>
              <a:t> Tweet – </a:t>
            </a:r>
            <a:r>
              <a:rPr lang="nl-NL" baseline="0" dirty="0" err="1"/>
              <a:t>when</a:t>
            </a:r>
            <a:r>
              <a:rPr lang="nl-NL" baseline="0" dirty="0"/>
              <a:t> </a:t>
            </a:r>
            <a:r>
              <a:rPr lang="nl-NL" baseline="0" dirty="0" err="1"/>
              <a:t>OracleCodeTwitterWorkflow</a:t>
            </a:r>
            <a:r>
              <a:rPr lang="nl-NL" baseline="0" dirty="0"/>
              <a:t> event – </a:t>
            </a:r>
            <a:r>
              <a:rPr lang="nl-NL" baseline="0" dirty="0" err="1"/>
              <a:t>fetch</a:t>
            </a:r>
            <a:r>
              <a:rPr lang="nl-NL" baseline="0" dirty="0"/>
              <a:t> workflow state </a:t>
            </a:r>
            <a:r>
              <a:rPr lang="nl-NL" baseline="0" dirty="0" err="1"/>
              <a:t>from</a:t>
            </a:r>
            <a:r>
              <a:rPr lang="nl-NL" baseline="0" dirty="0"/>
              <a:t> cache </a:t>
            </a:r>
            <a:r>
              <a:rPr lang="nl-NL" baseline="0" dirty="0" err="1"/>
              <a:t>based</a:t>
            </a:r>
            <a:r>
              <a:rPr lang="nl-NL" baseline="0" dirty="0"/>
              <a:t> on event </a:t>
            </a:r>
            <a:r>
              <a:rPr lang="nl-NL" baseline="0" dirty="0" err="1"/>
              <a:t>payload</a:t>
            </a:r>
            <a:r>
              <a:rPr lang="nl-NL" baseline="0" dirty="0"/>
              <a:t>, check routingslip </a:t>
            </a:r>
            <a:r>
              <a:rPr lang="nl-NL" baseline="0" dirty="0" err="1"/>
              <a:t>to</a:t>
            </a:r>
            <a:r>
              <a:rPr lang="nl-NL" baseline="0" dirty="0"/>
              <a:t> </a:t>
            </a:r>
            <a:r>
              <a:rPr lang="nl-NL" baseline="0" dirty="0" err="1"/>
              <a:t>see</a:t>
            </a:r>
            <a:r>
              <a:rPr lang="nl-NL" baseline="0" dirty="0"/>
              <a:t> </a:t>
            </a:r>
            <a:r>
              <a:rPr lang="nl-NL" baseline="0" dirty="0" err="1"/>
              <a:t>if</a:t>
            </a:r>
            <a:r>
              <a:rPr lang="nl-NL" baseline="0" dirty="0"/>
              <a:t> </a:t>
            </a:r>
            <a:r>
              <a:rPr lang="nl-NL" baseline="0" dirty="0" err="1"/>
              <a:t>EnrichTweet</a:t>
            </a:r>
            <a:r>
              <a:rPr lang="nl-NL" baseline="0" dirty="0"/>
              <a:t> </a:t>
            </a:r>
            <a:r>
              <a:rPr lang="nl-NL" baseline="0" dirty="0" err="1"/>
              <a:t>should</a:t>
            </a:r>
            <a:r>
              <a:rPr lang="nl-NL" baseline="0" dirty="0"/>
              <a:t> act; </a:t>
            </a:r>
            <a:r>
              <a:rPr lang="nl-NL" baseline="0" dirty="0" err="1"/>
              <a:t>if</a:t>
            </a:r>
            <a:r>
              <a:rPr lang="nl-NL" baseline="0" dirty="0"/>
              <a:t> </a:t>
            </a:r>
            <a:r>
              <a:rPr lang="nl-NL" baseline="0" dirty="0" err="1"/>
              <a:t>so</a:t>
            </a:r>
            <a:r>
              <a:rPr lang="nl-NL" baseline="0" dirty="0"/>
              <a:t>, </a:t>
            </a:r>
            <a:r>
              <a:rPr lang="nl-NL" baseline="0" dirty="0" err="1"/>
              <a:t>enrich</a:t>
            </a:r>
            <a:r>
              <a:rPr lang="nl-NL" baseline="0" dirty="0"/>
              <a:t> tweet, update routing slip, </a:t>
            </a:r>
            <a:r>
              <a:rPr lang="nl-NL" baseline="0" dirty="0" err="1"/>
              <a:t>retrieve</a:t>
            </a:r>
            <a:r>
              <a:rPr lang="nl-NL" baseline="0" dirty="0"/>
              <a:t> </a:t>
            </a:r>
            <a:r>
              <a:rPr lang="nl-NL" baseline="0" dirty="0" err="1"/>
              <a:t>and</a:t>
            </a:r>
            <a:r>
              <a:rPr lang="nl-NL" baseline="0" dirty="0"/>
              <a:t> store in cache; </a:t>
            </a:r>
            <a:r>
              <a:rPr lang="nl-NL" baseline="0" dirty="0" err="1"/>
              <a:t>publish</a:t>
            </a:r>
            <a:r>
              <a:rPr lang="nl-NL" baseline="0" dirty="0"/>
              <a:t> workflow event for </a:t>
            </a:r>
            <a:r>
              <a:rPr lang="nl-NL" baseline="0" dirty="0" err="1"/>
              <a:t>OracleCodeTwitterWorkflow</a:t>
            </a:r>
            <a:r>
              <a:rPr lang="nl-NL" baseline="0" dirty="0"/>
              <a:t> </a:t>
            </a:r>
            <a:r>
              <a:rPr lang="nl-NL" baseline="0" dirty="0" err="1"/>
              <a:t>with</a:t>
            </a:r>
            <a:r>
              <a:rPr lang="nl-NL" baseline="0" dirty="0"/>
              <a:t> cache </a:t>
            </a:r>
            <a:r>
              <a:rPr lang="nl-NL" baseline="0" dirty="0" err="1"/>
              <a:t>key</a:t>
            </a:r>
            <a:r>
              <a:rPr lang="nl-NL" baseline="0" dirty="0"/>
              <a:t> for workflow state in </a:t>
            </a:r>
            <a:r>
              <a:rPr lang="nl-NL" baseline="0" dirty="0" err="1"/>
              <a:t>payload</a:t>
            </a:r>
            <a:endParaRPr lang="nl-NL" baseline="0" dirty="0"/>
          </a:p>
          <a:p>
            <a:pPr marL="0" marR="0" indent="0" algn="l" defTabSz="914222" rtl="0" eaLnBrk="1" fontAlgn="auto" latinLnBrk="0" hangingPunct="1">
              <a:lnSpc>
                <a:spcPct val="100000"/>
              </a:lnSpc>
              <a:spcBef>
                <a:spcPts val="0"/>
              </a:spcBef>
              <a:spcAft>
                <a:spcPts val="0"/>
              </a:spcAft>
              <a:buClrTx/>
              <a:buSzTx/>
              <a:buFontTx/>
              <a:buNone/>
              <a:tabLst/>
              <a:defRPr/>
            </a:pPr>
            <a:r>
              <a:rPr lang="nl-NL" baseline="0" dirty="0" err="1"/>
              <a:t>TweetBoard</a:t>
            </a:r>
            <a:r>
              <a:rPr lang="nl-NL" baseline="0" dirty="0"/>
              <a:t> – </a:t>
            </a:r>
            <a:r>
              <a:rPr lang="nl-NL" baseline="0" dirty="0" err="1"/>
              <a:t>when</a:t>
            </a:r>
            <a:r>
              <a:rPr lang="nl-NL" baseline="0" dirty="0"/>
              <a:t> </a:t>
            </a:r>
            <a:r>
              <a:rPr lang="nl-NL" baseline="0" dirty="0" err="1"/>
              <a:t>OracleCodeTwitterWorkflow</a:t>
            </a:r>
            <a:r>
              <a:rPr lang="nl-NL" baseline="0" dirty="0"/>
              <a:t> event – </a:t>
            </a:r>
            <a:r>
              <a:rPr lang="nl-NL" baseline="0" dirty="0" err="1"/>
              <a:t>fetch</a:t>
            </a:r>
            <a:r>
              <a:rPr lang="nl-NL" baseline="0" dirty="0"/>
              <a:t> workflow state </a:t>
            </a:r>
            <a:r>
              <a:rPr lang="nl-NL" baseline="0" dirty="0" err="1"/>
              <a:t>from</a:t>
            </a:r>
            <a:r>
              <a:rPr lang="nl-NL" baseline="0" dirty="0"/>
              <a:t> cache </a:t>
            </a:r>
            <a:r>
              <a:rPr lang="nl-NL" baseline="0" dirty="0" err="1"/>
              <a:t>based</a:t>
            </a:r>
            <a:r>
              <a:rPr lang="nl-NL" baseline="0" dirty="0"/>
              <a:t> on event </a:t>
            </a:r>
            <a:r>
              <a:rPr lang="nl-NL" baseline="0" dirty="0" err="1"/>
              <a:t>payload</a:t>
            </a:r>
            <a:r>
              <a:rPr lang="nl-NL" baseline="0" dirty="0"/>
              <a:t>, check routingslip </a:t>
            </a:r>
            <a:r>
              <a:rPr lang="nl-NL" baseline="0" dirty="0" err="1"/>
              <a:t>to</a:t>
            </a:r>
            <a:r>
              <a:rPr lang="nl-NL" baseline="0" dirty="0"/>
              <a:t> </a:t>
            </a:r>
            <a:r>
              <a:rPr lang="nl-NL" baseline="0" dirty="0" err="1"/>
              <a:t>see</a:t>
            </a:r>
            <a:r>
              <a:rPr lang="nl-NL" baseline="0" dirty="0"/>
              <a:t> </a:t>
            </a:r>
            <a:r>
              <a:rPr lang="nl-NL" baseline="0" dirty="0" err="1"/>
              <a:t>if</a:t>
            </a:r>
            <a:r>
              <a:rPr lang="nl-NL" baseline="0" dirty="0"/>
              <a:t> </a:t>
            </a:r>
            <a:r>
              <a:rPr lang="nl-NL" baseline="0" dirty="0" err="1"/>
              <a:t>TweetBoard</a:t>
            </a:r>
            <a:r>
              <a:rPr lang="nl-NL" baseline="0" dirty="0"/>
              <a:t> </a:t>
            </a:r>
            <a:r>
              <a:rPr lang="nl-NL" baseline="0" dirty="0" err="1"/>
              <a:t>should</a:t>
            </a:r>
            <a:r>
              <a:rPr lang="nl-NL" baseline="0" dirty="0"/>
              <a:t> act; </a:t>
            </a:r>
            <a:r>
              <a:rPr lang="nl-NL" baseline="0" dirty="0" err="1"/>
              <a:t>if</a:t>
            </a:r>
            <a:r>
              <a:rPr lang="nl-NL" baseline="0" dirty="0"/>
              <a:t> </a:t>
            </a:r>
            <a:r>
              <a:rPr lang="nl-NL" baseline="0" dirty="0" err="1"/>
              <a:t>so</a:t>
            </a:r>
            <a:r>
              <a:rPr lang="nl-NL" baseline="0" dirty="0"/>
              <a:t>, </a:t>
            </a:r>
            <a:r>
              <a:rPr lang="nl-NL" baseline="0" dirty="0" err="1"/>
              <a:t>add</a:t>
            </a:r>
            <a:r>
              <a:rPr lang="nl-NL" baseline="0" dirty="0"/>
              <a:t> tweet </a:t>
            </a:r>
            <a:r>
              <a:rPr lang="nl-NL" baseline="0" dirty="0" err="1"/>
              <a:t>to</a:t>
            </a:r>
            <a:r>
              <a:rPr lang="nl-NL" baseline="0" dirty="0"/>
              <a:t> tweet list, update routing slip, </a:t>
            </a:r>
            <a:r>
              <a:rPr lang="nl-NL" baseline="0" dirty="0" err="1"/>
              <a:t>retrieve</a:t>
            </a:r>
            <a:r>
              <a:rPr lang="nl-NL" baseline="0" dirty="0"/>
              <a:t>-</a:t>
            </a:r>
            <a:r>
              <a:rPr lang="nl-NL" baseline="0" dirty="0" err="1"/>
              <a:t>and</a:t>
            </a:r>
            <a:r>
              <a:rPr lang="nl-NL" baseline="0" dirty="0"/>
              <a:t>-store in cache; </a:t>
            </a:r>
            <a:r>
              <a:rPr lang="nl-NL" baseline="0" dirty="0" err="1"/>
              <a:t>publish</a:t>
            </a:r>
            <a:r>
              <a:rPr lang="nl-NL" baseline="0" dirty="0"/>
              <a:t> workflow event for </a:t>
            </a:r>
            <a:r>
              <a:rPr lang="nl-NL" baseline="0" dirty="0" err="1"/>
              <a:t>OracleCodeTwitterWorkflow</a:t>
            </a:r>
            <a:r>
              <a:rPr lang="nl-NL" baseline="0" dirty="0"/>
              <a:t> </a:t>
            </a:r>
            <a:r>
              <a:rPr lang="nl-NL" baseline="0" dirty="0" err="1"/>
              <a:t>with</a:t>
            </a:r>
            <a:r>
              <a:rPr lang="nl-NL" baseline="0" dirty="0"/>
              <a:t> cache </a:t>
            </a:r>
            <a:r>
              <a:rPr lang="nl-NL" baseline="0" dirty="0" err="1"/>
              <a:t>key</a:t>
            </a:r>
            <a:r>
              <a:rPr lang="nl-NL" baseline="0" dirty="0"/>
              <a:t> for workflow state in </a:t>
            </a:r>
            <a:r>
              <a:rPr lang="nl-NL" baseline="0" dirty="0" err="1"/>
              <a:t>payload</a:t>
            </a:r>
            <a:endParaRPr lang="nl-NL" baseline="0" dirty="0"/>
          </a:p>
          <a:p>
            <a:pPr marL="0" marR="0" indent="0" algn="l" defTabSz="914222" rtl="0" eaLnBrk="1" fontAlgn="auto" latinLnBrk="0" hangingPunct="1">
              <a:lnSpc>
                <a:spcPct val="100000"/>
              </a:lnSpc>
              <a:spcBef>
                <a:spcPts val="0"/>
              </a:spcBef>
              <a:spcAft>
                <a:spcPts val="0"/>
              </a:spcAft>
              <a:buClrTx/>
              <a:buSzTx/>
              <a:buFontTx/>
              <a:buNone/>
              <a:tabLst/>
              <a:defRPr/>
            </a:pPr>
            <a:endParaRPr lang="nl-NL" baseline="0" dirty="0"/>
          </a:p>
          <a:p>
            <a:pPr marL="0" marR="0" indent="0" algn="l" defTabSz="914222" rtl="0" eaLnBrk="1" fontAlgn="auto" latinLnBrk="0" hangingPunct="1">
              <a:lnSpc>
                <a:spcPct val="100000"/>
              </a:lnSpc>
              <a:spcBef>
                <a:spcPts val="0"/>
              </a:spcBef>
              <a:spcAft>
                <a:spcPts val="0"/>
              </a:spcAft>
              <a:buClrTx/>
              <a:buSzTx/>
              <a:buFontTx/>
              <a:buNone/>
              <a:tabLst/>
              <a:defRPr/>
            </a:pPr>
            <a:r>
              <a:rPr lang="nl-NL" baseline="0" dirty="0" err="1"/>
              <a:t>All</a:t>
            </a:r>
            <a:r>
              <a:rPr lang="nl-NL" baseline="0" dirty="0"/>
              <a:t> microservices </a:t>
            </a:r>
            <a:r>
              <a:rPr lang="nl-NL" baseline="0" dirty="0" err="1"/>
              <a:t>publish</a:t>
            </a:r>
            <a:r>
              <a:rPr lang="nl-NL" baseline="0" dirty="0"/>
              <a:t> </a:t>
            </a:r>
            <a:r>
              <a:rPr lang="nl-NL" baseline="0" dirty="0" err="1"/>
              <a:t>logging</a:t>
            </a:r>
            <a:r>
              <a:rPr lang="nl-NL" baseline="0" dirty="0"/>
              <a:t> </a:t>
            </a:r>
            <a:r>
              <a:rPr lang="nl-NL" baseline="0" dirty="0" err="1"/>
              <a:t>about</a:t>
            </a:r>
            <a:r>
              <a:rPr lang="nl-NL" baseline="0" dirty="0"/>
              <a:t> </a:t>
            </a:r>
            <a:r>
              <a:rPr lang="nl-NL" baseline="0" dirty="0" err="1"/>
              <a:t>their</a:t>
            </a:r>
            <a:r>
              <a:rPr lang="nl-NL" baseline="0" dirty="0"/>
              <a:t> actions </a:t>
            </a:r>
            <a:r>
              <a:rPr lang="nl-NL" baseline="0" dirty="0" err="1"/>
              <a:t>with</a:t>
            </a:r>
            <a:r>
              <a:rPr lang="nl-NL" baseline="0" dirty="0"/>
              <a:t> </a:t>
            </a:r>
            <a:r>
              <a:rPr lang="nl-NL" baseline="0" dirty="0" err="1"/>
              <a:t>the</a:t>
            </a:r>
            <a:r>
              <a:rPr lang="nl-NL" baseline="0" dirty="0"/>
              <a:t> </a:t>
            </a:r>
            <a:r>
              <a:rPr lang="nl-NL" baseline="0" dirty="0" err="1"/>
              <a:t>conversation</a:t>
            </a:r>
            <a:r>
              <a:rPr lang="nl-NL" baseline="0" dirty="0"/>
              <a:t> </a:t>
            </a:r>
            <a:r>
              <a:rPr lang="nl-NL" baseline="0" dirty="0" err="1"/>
              <a:t>identifier</a:t>
            </a:r>
            <a:r>
              <a:rPr lang="nl-NL" baseline="0" dirty="0"/>
              <a:t> as part of </a:t>
            </a:r>
            <a:r>
              <a:rPr lang="nl-NL" baseline="0" dirty="0" err="1"/>
              <a:t>the</a:t>
            </a:r>
            <a:r>
              <a:rPr lang="nl-NL" baseline="0" dirty="0"/>
              <a:t> </a:t>
            </a:r>
            <a:r>
              <a:rPr lang="nl-NL" baseline="0" dirty="0" err="1"/>
              <a:t>logging</a:t>
            </a:r>
            <a:r>
              <a:rPr lang="nl-NL" baseline="0" dirty="0"/>
              <a:t> </a:t>
            </a:r>
          </a:p>
          <a:p>
            <a:r>
              <a:rPr lang="nl-NL" baseline="0" dirty="0"/>
              <a:t> </a:t>
            </a:r>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65</a:t>
            </a:fld>
            <a:endParaRPr lang="en-US"/>
          </a:p>
        </p:txBody>
      </p:sp>
    </p:spTree>
    <p:extLst>
      <p:ext uri="{BB962C8B-B14F-4D97-AF65-F5344CB8AC3E}">
        <p14:creationId xmlns:p14="http://schemas.microsoft.com/office/powerpoint/2010/main" val="33490708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Workflow initiator </a:t>
            </a:r>
            <a:r>
              <a:rPr lang="nl-NL" dirty="0" err="1"/>
              <a:t>responds</a:t>
            </a:r>
            <a:r>
              <a:rPr lang="nl-NL" dirty="0"/>
              <a:t> </a:t>
            </a:r>
            <a:r>
              <a:rPr lang="nl-NL" dirty="0" err="1"/>
              <a:t>to</a:t>
            </a:r>
            <a:r>
              <a:rPr lang="nl-NL" dirty="0"/>
              <a:t> </a:t>
            </a:r>
            <a:r>
              <a:rPr lang="nl-NL" dirty="0" err="1"/>
              <a:t>NewTweetEvent</a:t>
            </a:r>
            <a:endParaRPr lang="nl-NL" dirty="0"/>
          </a:p>
          <a:p>
            <a:r>
              <a:rPr lang="nl-NL" dirty="0"/>
              <a:t>Workflow Initiator</a:t>
            </a:r>
            <a:r>
              <a:rPr lang="nl-NL" baseline="0" dirty="0"/>
              <a:t> - </a:t>
            </a:r>
            <a:r>
              <a:rPr lang="nl-NL" dirty="0" err="1"/>
              <a:t>When</a:t>
            </a:r>
            <a:r>
              <a:rPr lang="nl-NL" baseline="0" dirty="0"/>
              <a:t> tweet is for hashtag </a:t>
            </a:r>
            <a:r>
              <a:rPr lang="nl-NL" baseline="0" dirty="0" err="1"/>
              <a:t>oraclecode</a:t>
            </a:r>
            <a:r>
              <a:rPr lang="nl-NL" baseline="0" dirty="0"/>
              <a:t> </a:t>
            </a:r>
            <a:r>
              <a:rPr lang="nl-NL" baseline="0" dirty="0" err="1"/>
              <a:t>then</a:t>
            </a:r>
            <a:r>
              <a:rPr lang="nl-NL" baseline="0" dirty="0"/>
              <a:t> </a:t>
            </a:r>
            <a:r>
              <a:rPr lang="nl-NL" baseline="0" dirty="0" err="1"/>
              <a:t>create</a:t>
            </a:r>
            <a:r>
              <a:rPr lang="nl-NL" baseline="0" dirty="0"/>
              <a:t> routingslip document </a:t>
            </a:r>
            <a:r>
              <a:rPr lang="nl-NL" baseline="0" dirty="0" err="1"/>
              <a:t>with</a:t>
            </a:r>
            <a:r>
              <a:rPr lang="nl-NL" baseline="0" dirty="0"/>
              <a:t> tweet data, store in cache </a:t>
            </a:r>
            <a:r>
              <a:rPr lang="nl-NL" baseline="0" dirty="0" err="1"/>
              <a:t>under</a:t>
            </a:r>
            <a:r>
              <a:rPr lang="nl-NL" baseline="0" dirty="0"/>
              <a:t> </a:t>
            </a:r>
            <a:r>
              <a:rPr lang="nl-NL" baseline="0" dirty="0" err="1"/>
              <a:t>key</a:t>
            </a:r>
            <a:r>
              <a:rPr lang="nl-NL" baseline="0" dirty="0"/>
              <a:t> </a:t>
            </a:r>
            <a:r>
              <a:rPr lang="nl-NL" baseline="0" dirty="0" err="1"/>
              <a:t>and</a:t>
            </a:r>
            <a:r>
              <a:rPr lang="nl-NL" baseline="0" dirty="0"/>
              <a:t> </a:t>
            </a:r>
            <a:r>
              <a:rPr lang="nl-NL" baseline="0" dirty="0" err="1"/>
              <a:t>publish</a:t>
            </a:r>
            <a:r>
              <a:rPr lang="nl-NL" baseline="0" dirty="0"/>
              <a:t> workflow event for </a:t>
            </a:r>
            <a:r>
              <a:rPr lang="nl-NL" baseline="0" dirty="0" err="1"/>
              <a:t>OracleCodeTwitterWorkflow</a:t>
            </a:r>
            <a:r>
              <a:rPr lang="nl-NL" baseline="0" dirty="0"/>
              <a:t> </a:t>
            </a:r>
            <a:r>
              <a:rPr lang="nl-NL" baseline="0" dirty="0" err="1"/>
              <a:t>with</a:t>
            </a:r>
            <a:r>
              <a:rPr lang="nl-NL" baseline="0" dirty="0"/>
              <a:t> cache </a:t>
            </a:r>
            <a:r>
              <a:rPr lang="nl-NL" baseline="0" dirty="0" err="1"/>
              <a:t>key</a:t>
            </a:r>
            <a:r>
              <a:rPr lang="nl-NL" baseline="0" dirty="0"/>
              <a:t> for workflow state in </a:t>
            </a:r>
            <a:r>
              <a:rPr lang="nl-NL" baseline="0" dirty="0" err="1"/>
              <a:t>payload</a:t>
            </a:r>
            <a:endParaRPr lang="nl-NL" baseline="0" dirty="0"/>
          </a:p>
          <a:p>
            <a:r>
              <a:rPr lang="nl-NL" baseline="0" dirty="0" err="1"/>
              <a:t>Validate</a:t>
            </a:r>
            <a:r>
              <a:rPr lang="nl-NL" baseline="0" dirty="0"/>
              <a:t> Tweet – </a:t>
            </a:r>
            <a:r>
              <a:rPr lang="nl-NL" baseline="0" dirty="0" err="1"/>
              <a:t>when</a:t>
            </a:r>
            <a:r>
              <a:rPr lang="nl-NL" baseline="0" dirty="0"/>
              <a:t> </a:t>
            </a:r>
            <a:r>
              <a:rPr lang="nl-NL" baseline="0" dirty="0" err="1"/>
              <a:t>OracleCodeTwitterWorkflow</a:t>
            </a:r>
            <a:r>
              <a:rPr lang="nl-NL" baseline="0" dirty="0"/>
              <a:t> event – </a:t>
            </a:r>
            <a:r>
              <a:rPr lang="nl-NL" baseline="0" dirty="0" err="1"/>
              <a:t>fetch</a:t>
            </a:r>
            <a:r>
              <a:rPr lang="nl-NL" baseline="0" dirty="0"/>
              <a:t> workflow state </a:t>
            </a:r>
            <a:r>
              <a:rPr lang="nl-NL" baseline="0" dirty="0" err="1"/>
              <a:t>from</a:t>
            </a:r>
            <a:r>
              <a:rPr lang="nl-NL" baseline="0" dirty="0"/>
              <a:t> cache </a:t>
            </a:r>
            <a:r>
              <a:rPr lang="nl-NL" baseline="0" dirty="0" err="1"/>
              <a:t>based</a:t>
            </a:r>
            <a:r>
              <a:rPr lang="nl-NL" baseline="0" dirty="0"/>
              <a:t> on event </a:t>
            </a:r>
            <a:r>
              <a:rPr lang="nl-NL" baseline="0" dirty="0" err="1"/>
              <a:t>payload</a:t>
            </a:r>
            <a:r>
              <a:rPr lang="nl-NL" baseline="0" dirty="0"/>
              <a:t>, check routingslip </a:t>
            </a:r>
            <a:r>
              <a:rPr lang="nl-NL" baseline="0" dirty="0" err="1"/>
              <a:t>to</a:t>
            </a:r>
            <a:r>
              <a:rPr lang="nl-NL" baseline="0" dirty="0"/>
              <a:t> </a:t>
            </a:r>
            <a:r>
              <a:rPr lang="nl-NL" baseline="0" dirty="0" err="1"/>
              <a:t>see</a:t>
            </a:r>
            <a:r>
              <a:rPr lang="nl-NL" baseline="0" dirty="0"/>
              <a:t> </a:t>
            </a:r>
            <a:r>
              <a:rPr lang="nl-NL" baseline="0" dirty="0" err="1"/>
              <a:t>if</a:t>
            </a:r>
            <a:r>
              <a:rPr lang="nl-NL" baseline="0" dirty="0"/>
              <a:t> </a:t>
            </a:r>
            <a:r>
              <a:rPr lang="nl-NL" baseline="0" dirty="0" err="1"/>
              <a:t>ValidateTweet</a:t>
            </a:r>
            <a:r>
              <a:rPr lang="nl-NL" baseline="0" dirty="0"/>
              <a:t> </a:t>
            </a:r>
            <a:r>
              <a:rPr lang="nl-NL" baseline="0" dirty="0" err="1"/>
              <a:t>should</a:t>
            </a:r>
            <a:r>
              <a:rPr lang="nl-NL" baseline="0" dirty="0"/>
              <a:t> act; </a:t>
            </a:r>
            <a:r>
              <a:rPr lang="nl-NL" baseline="0" dirty="0" err="1"/>
              <a:t>if</a:t>
            </a:r>
            <a:r>
              <a:rPr lang="nl-NL" baseline="0" dirty="0"/>
              <a:t> </a:t>
            </a:r>
            <a:r>
              <a:rPr lang="nl-NL" baseline="0" dirty="0" err="1"/>
              <a:t>so</a:t>
            </a:r>
            <a:r>
              <a:rPr lang="nl-NL" baseline="0" dirty="0"/>
              <a:t>, </a:t>
            </a:r>
            <a:r>
              <a:rPr lang="nl-NL" baseline="0" dirty="0" err="1"/>
              <a:t>validate</a:t>
            </a:r>
            <a:r>
              <a:rPr lang="nl-NL" baseline="0" dirty="0"/>
              <a:t> tweet, update routing slip, </a:t>
            </a:r>
            <a:r>
              <a:rPr lang="nl-NL" baseline="0" dirty="0" err="1"/>
              <a:t>retrieve</a:t>
            </a:r>
            <a:r>
              <a:rPr lang="nl-NL" baseline="0" dirty="0"/>
              <a:t> </a:t>
            </a:r>
            <a:r>
              <a:rPr lang="nl-NL" baseline="0" dirty="0" err="1"/>
              <a:t>and</a:t>
            </a:r>
            <a:r>
              <a:rPr lang="nl-NL" baseline="0" dirty="0"/>
              <a:t> store in cache; </a:t>
            </a:r>
            <a:r>
              <a:rPr lang="nl-NL" baseline="0" dirty="0" err="1"/>
              <a:t>publish</a:t>
            </a:r>
            <a:r>
              <a:rPr lang="nl-NL" baseline="0" dirty="0"/>
              <a:t> workflow event for </a:t>
            </a:r>
            <a:r>
              <a:rPr lang="nl-NL" baseline="0" dirty="0" err="1"/>
              <a:t>OracleCodeTwitterWorkflow</a:t>
            </a:r>
            <a:r>
              <a:rPr lang="nl-NL" baseline="0" dirty="0"/>
              <a:t> </a:t>
            </a:r>
            <a:r>
              <a:rPr lang="nl-NL" baseline="0" dirty="0" err="1"/>
              <a:t>with</a:t>
            </a:r>
            <a:r>
              <a:rPr lang="nl-NL" baseline="0" dirty="0"/>
              <a:t> cache </a:t>
            </a:r>
            <a:r>
              <a:rPr lang="nl-NL" baseline="0" dirty="0" err="1"/>
              <a:t>key</a:t>
            </a:r>
            <a:r>
              <a:rPr lang="nl-NL" baseline="0" dirty="0"/>
              <a:t> for workflow state in </a:t>
            </a:r>
            <a:r>
              <a:rPr lang="nl-NL" baseline="0" dirty="0" err="1"/>
              <a:t>payload</a:t>
            </a:r>
            <a:endParaRPr lang="nl-NL" baseline="0" dirty="0"/>
          </a:p>
          <a:p>
            <a:pPr marL="0" marR="0" indent="0" algn="l" defTabSz="914222" rtl="0" eaLnBrk="1" fontAlgn="auto" latinLnBrk="0" hangingPunct="1">
              <a:lnSpc>
                <a:spcPct val="100000"/>
              </a:lnSpc>
              <a:spcBef>
                <a:spcPts val="0"/>
              </a:spcBef>
              <a:spcAft>
                <a:spcPts val="0"/>
              </a:spcAft>
              <a:buClrTx/>
              <a:buSzTx/>
              <a:buFontTx/>
              <a:buNone/>
              <a:tabLst/>
              <a:defRPr/>
            </a:pPr>
            <a:r>
              <a:rPr lang="nl-NL" baseline="0" dirty="0" err="1"/>
              <a:t>Enrich</a:t>
            </a:r>
            <a:r>
              <a:rPr lang="nl-NL" baseline="0" dirty="0"/>
              <a:t> Tweet – </a:t>
            </a:r>
            <a:r>
              <a:rPr lang="nl-NL" baseline="0" dirty="0" err="1"/>
              <a:t>when</a:t>
            </a:r>
            <a:r>
              <a:rPr lang="nl-NL" baseline="0" dirty="0"/>
              <a:t> </a:t>
            </a:r>
            <a:r>
              <a:rPr lang="nl-NL" baseline="0" dirty="0" err="1"/>
              <a:t>OracleCodeTwitterWorkflow</a:t>
            </a:r>
            <a:r>
              <a:rPr lang="nl-NL" baseline="0" dirty="0"/>
              <a:t> event – </a:t>
            </a:r>
            <a:r>
              <a:rPr lang="nl-NL" baseline="0" dirty="0" err="1"/>
              <a:t>fetch</a:t>
            </a:r>
            <a:r>
              <a:rPr lang="nl-NL" baseline="0" dirty="0"/>
              <a:t> workflow state </a:t>
            </a:r>
            <a:r>
              <a:rPr lang="nl-NL" baseline="0" dirty="0" err="1"/>
              <a:t>from</a:t>
            </a:r>
            <a:r>
              <a:rPr lang="nl-NL" baseline="0" dirty="0"/>
              <a:t> cache </a:t>
            </a:r>
            <a:r>
              <a:rPr lang="nl-NL" baseline="0" dirty="0" err="1"/>
              <a:t>based</a:t>
            </a:r>
            <a:r>
              <a:rPr lang="nl-NL" baseline="0" dirty="0"/>
              <a:t> on event </a:t>
            </a:r>
            <a:r>
              <a:rPr lang="nl-NL" baseline="0" dirty="0" err="1"/>
              <a:t>payload</a:t>
            </a:r>
            <a:r>
              <a:rPr lang="nl-NL" baseline="0" dirty="0"/>
              <a:t>, check routingslip </a:t>
            </a:r>
            <a:r>
              <a:rPr lang="nl-NL" baseline="0" dirty="0" err="1"/>
              <a:t>to</a:t>
            </a:r>
            <a:r>
              <a:rPr lang="nl-NL" baseline="0" dirty="0"/>
              <a:t> </a:t>
            </a:r>
            <a:r>
              <a:rPr lang="nl-NL" baseline="0" dirty="0" err="1"/>
              <a:t>see</a:t>
            </a:r>
            <a:r>
              <a:rPr lang="nl-NL" baseline="0" dirty="0"/>
              <a:t> </a:t>
            </a:r>
            <a:r>
              <a:rPr lang="nl-NL" baseline="0" dirty="0" err="1"/>
              <a:t>if</a:t>
            </a:r>
            <a:r>
              <a:rPr lang="nl-NL" baseline="0" dirty="0"/>
              <a:t> </a:t>
            </a:r>
            <a:r>
              <a:rPr lang="nl-NL" baseline="0" dirty="0" err="1"/>
              <a:t>EnrichTweet</a:t>
            </a:r>
            <a:r>
              <a:rPr lang="nl-NL" baseline="0" dirty="0"/>
              <a:t> </a:t>
            </a:r>
            <a:r>
              <a:rPr lang="nl-NL" baseline="0" dirty="0" err="1"/>
              <a:t>should</a:t>
            </a:r>
            <a:r>
              <a:rPr lang="nl-NL" baseline="0" dirty="0"/>
              <a:t> act; </a:t>
            </a:r>
            <a:r>
              <a:rPr lang="nl-NL" baseline="0" dirty="0" err="1"/>
              <a:t>if</a:t>
            </a:r>
            <a:r>
              <a:rPr lang="nl-NL" baseline="0" dirty="0"/>
              <a:t> </a:t>
            </a:r>
            <a:r>
              <a:rPr lang="nl-NL" baseline="0" dirty="0" err="1"/>
              <a:t>so</a:t>
            </a:r>
            <a:r>
              <a:rPr lang="nl-NL" baseline="0" dirty="0"/>
              <a:t>, </a:t>
            </a:r>
            <a:r>
              <a:rPr lang="nl-NL" baseline="0" dirty="0" err="1"/>
              <a:t>enrich</a:t>
            </a:r>
            <a:r>
              <a:rPr lang="nl-NL" baseline="0" dirty="0"/>
              <a:t> tweet, update routing slip, </a:t>
            </a:r>
            <a:r>
              <a:rPr lang="nl-NL" baseline="0" dirty="0" err="1"/>
              <a:t>retrieve</a:t>
            </a:r>
            <a:r>
              <a:rPr lang="nl-NL" baseline="0" dirty="0"/>
              <a:t> </a:t>
            </a:r>
            <a:r>
              <a:rPr lang="nl-NL" baseline="0" dirty="0" err="1"/>
              <a:t>and</a:t>
            </a:r>
            <a:r>
              <a:rPr lang="nl-NL" baseline="0" dirty="0"/>
              <a:t> store in cache; </a:t>
            </a:r>
            <a:r>
              <a:rPr lang="nl-NL" baseline="0" dirty="0" err="1"/>
              <a:t>publish</a:t>
            </a:r>
            <a:r>
              <a:rPr lang="nl-NL" baseline="0" dirty="0"/>
              <a:t> workflow event for </a:t>
            </a:r>
            <a:r>
              <a:rPr lang="nl-NL" baseline="0" dirty="0" err="1"/>
              <a:t>OracleCodeTwitterWorkflow</a:t>
            </a:r>
            <a:r>
              <a:rPr lang="nl-NL" baseline="0" dirty="0"/>
              <a:t> </a:t>
            </a:r>
            <a:r>
              <a:rPr lang="nl-NL" baseline="0" dirty="0" err="1"/>
              <a:t>with</a:t>
            </a:r>
            <a:r>
              <a:rPr lang="nl-NL" baseline="0" dirty="0"/>
              <a:t> cache </a:t>
            </a:r>
            <a:r>
              <a:rPr lang="nl-NL" baseline="0" dirty="0" err="1"/>
              <a:t>key</a:t>
            </a:r>
            <a:r>
              <a:rPr lang="nl-NL" baseline="0" dirty="0"/>
              <a:t> for workflow state in </a:t>
            </a:r>
            <a:r>
              <a:rPr lang="nl-NL" baseline="0" dirty="0" err="1"/>
              <a:t>payload</a:t>
            </a:r>
            <a:endParaRPr lang="nl-NL" baseline="0" dirty="0"/>
          </a:p>
          <a:p>
            <a:pPr marL="0" marR="0" indent="0" algn="l" defTabSz="914222" rtl="0" eaLnBrk="1" fontAlgn="auto" latinLnBrk="0" hangingPunct="1">
              <a:lnSpc>
                <a:spcPct val="100000"/>
              </a:lnSpc>
              <a:spcBef>
                <a:spcPts val="0"/>
              </a:spcBef>
              <a:spcAft>
                <a:spcPts val="0"/>
              </a:spcAft>
              <a:buClrTx/>
              <a:buSzTx/>
              <a:buFontTx/>
              <a:buNone/>
              <a:tabLst/>
              <a:defRPr/>
            </a:pPr>
            <a:r>
              <a:rPr lang="nl-NL" baseline="0" dirty="0" err="1"/>
              <a:t>TweetBoard</a:t>
            </a:r>
            <a:r>
              <a:rPr lang="nl-NL" baseline="0" dirty="0"/>
              <a:t> – </a:t>
            </a:r>
            <a:r>
              <a:rPr lang="nl-NL" baseline="0" dirty="0" err="1"/>
              <a:t>when</a:t>
            </a:r>
            <a:r>
              <a:rPr lang="nl-NL" baseline="0" dirty="0"/>
              <a:t> </a:t>
            </a:r>
            <a:r>
              <a:rPr lang="nl-NL" baseline="0" dirty="0" err="1"/>
              <a:t>OracleCodeTwitterWorkflow</a:t>
            </a:r>
            <a:r>
              <a:rPr lang="nl-NL" baseline="0" dirty="0"/>
              <a:t> event – </a:t>
            </a:r>
            <a:r>
              <a:rPr lang="nl-NL" baseline="0" dirty="0" err="1"/>
              <a:t>fetch</a:t>
            </a:r>
            <a:r>
              <a:rPr lang="nl-NL" baseline="0" dirty="0"/>
              <a:t> workflow state </a:t>
            </a:r>
            <a:r>
              <a:rPr lang="nl-NL" baseline="0" dirty="0" err="1"/>
              <a:t>from</a:t>
            </a:r>
            <a:r>
              <a:rPr lang="nl-NL" baseline="0" dirty="0"/>
              <a:t> cache </a:t>
            </a:r>
            <a:r>
              <a:rPr lang="nl-NL" baseline="0" dirty="0" err="1"/>
              <a:t>based</a:t>
            </a:r>
            <a:r>
              <a:rPr lang="nl-NL" baseline="0" dirty="0"/>
              <a:t> on event </a:t>
            </a:r>
            <a:r>
              <a:rPr lang="nl-NL" baseline="0" dirty="0" err="1"/>
              <a:t>payload</a:t>
            </a:r>
            <a:r>
              <a:rPr lang="nl-NL" baseline="0" dirty="0"/>
              <a:t>, check routingslip </a:t>
            </a:r>
            <a:r>
              <a:rPr lang="nl-NL" baseline="0" dirty="0" err="1"/>
              <a:t>to</a:t>
            </a:r>
            <a:r>
              <a:rPr lang="nl-NL" baseline="0" dirty="0"/>
              <a:t> </a:t>
            </a:r>
            <a:r>
              <a:rPr lang="nl-NL" baseline="0" dirty="0" err="1"/>
              <a:t>see</a:t>
            </a:r>
            <a:r>
              <a:rPr lang="nl-NL" baseline="0" dirty="0"/>
              <a:t> </a:t>
            </a:r>
            <a:r>
              <a:rPr lang="nl-NL" baseline="0" dirty="0" err="1"/>
              <a:t>if</a:t>
            </a:r>
            <a:r>
              <a:rPr lang="nl-NL" baseline="0" dirty="0"/>
              <a:t> </a:t>
            </a:r>
            <a:r>
              <a:rPr lang="nl-NL" baseline="0" dirty="0" err="1"/>
              <a:t>TweetBoard</a:t>
            </a:r>
            <a:r>
              <a:rPr lang="nl-NL" baseline="0" dirty="0"/>
              <a:t> </a:t>
            </a:r>
            <a:r>
              <a:rPr lang="nl-NL" baseline="0" dirty="0" err="1"/>
              <a:t>should</a:t>
            </a:r>
            <a:r>
              <a:rPr lang="nl-NL" baseline="0" dirty="0"/>
              <a:t> act; </a:t>
            </a:r>
            <a:r>
              <a:rPr lang="nl-NL" baseline="0" dirty="0" err="1"/>
              <a:t>if</a:t>
            </a:r>
            <a:r>
              <a:rPr lang="nl-NL" baseline="0" dirty="0"/>
              <a:t> </a:t>
            </a:r>
            <a:r>
              <a:rPr lang="nl-NL" baseline="0" dirty="0" err="1"/>
              <a:t>so</a:t>
            </a:r>
            <a:r>
              <a:rPr lang="nl-NL" baseline="0" dirty="0"/>
              <a:t>, </a:t>
            </a:r>
            <a:r>
              <a:rPr lang="nl-NL" baseline="0" dirty="0" err="1"/>
              <a:t>add</a:t>
            </a:r>
            <a:r>
              <a:rPr lang="nl-NL" baseline="0" dirty="0"/>
              <a:t> tweet </a:t>
            </a:r>
            <a:r>
              <a:rPr lang="nl-NL" baseline="0" dirty="0" err="1"/>
              <a:t>to</a:t>
            </a:r>
            <a:r>
              <a:rPr lang="nl-NL" baseline="0" dirty="0"/>
              <a:t> tweet list, update routing slip, </a:t>
            </a:r>
            <a:r>
              <a:rPr lang="nl-NL" baseline="0" dirty="0" err="1"/>
              <a:t>retrieve</a:t>
            </a:r>
            <a:r>
              <a:rPr lang="nl-NL" baseline="0" dirty="0"/>
              <a:t>-</a:t>
            </a:r>
            <a:r>
              <a:rPr lang="nl-NL" baseline="0" dirty="0" err="1"/>
              <a:t>and</a:t>
            </a:r>
            <a:r>
              <a:rPr lang="nl-NL" baseline="0" dirty="0"/>
              <a:t>-store in cache; </a:t>
            </a:r>
            <a:r>
              <a:rPr lang="nl-NL" baseline="0" dirty="0" err="1"/>
              <a:t>publish</a:t>
            </a:r>
            <a:r>
              <a:rPr lang="nl-NL" baseline="0" dirty="0"/>
              <a:t> workflow event for </a:t>
            </a:r>
            <a:r>
              <a:rPr lang="nl-NL" baseline="0" dirty="0" err="1"/>
              <a:t>OracleCodeTwitterWorkflow</a:t>
            </a:r>
            <a:r>
              <a:rPr lang="nl-NL" baseline="0" dirty="0"/>
              <a:t> </a:t>
            </a:r>
            <a:r>
              <a:rPr lang="nl-NL" baseline="0" dirty="0" err="1"/>
              <a:t>with</a:t>
            </a:r>
            <a:r>
              <a:rPr lang="nl-NL" baseline="0" dirty="0"/>
              <a:t> cache </a:t>
            </a:r>
            <a:r>
              <a:rPr lang="nl-NL" baseline="0" dirty="0" err="1"/>
              <a:t>key</a:t>
            </a:r>
            <a:r>
              <a:rPr lang="nl-NL" baseline="0" dirty="0"/>
              <a:t> for workflow state in </a:t>
            </a:r>
            <a:r>
              <a:rPr lang="nl-NL" baseline="0" dirty="0" err="1"/>
              <a:t>payload</a:t>
            </a:r>
            <a:endParaRPr lang="nl-NL" baseline="0" dirty="0"/>
          </a:p>
          <a:p>
            <a:pPr marL="0" marR="0" indent="0" algn="l" defTabSz="914222" rtl="0" eaLnBrk="1" fontAlgn="auto" latinLnBrk="0" hangingPunct="1">
              <a:lnSpc>
                <a:spcPct val="100000"/>
              </a:lnSpc>
              <a:spcBef>
                <a:spcPts val="0"/>
              </a:spcBef>
              <a:spcAft>
                <a:spcPts val="0"/>
              </a:spcAft>
              <a:buClrTx/>
              <a:buSzTx/>
              <a:buFontTx/>
              <a:buNone/>
              <a:tabLst/>
              <a:defRPr/>
            </a:pPr>
            <a:endParaRPr lang="nl-NL" baseline="0" dirty="0"/>
          </a:p>
          <a:p>
            <a:pPr marL="0" marR="0" indent="0" algn="l" defTabSz="914222" rtl="0" eaLnBrk="1" fontAlgn="auto" latinLnBrk="0" hangingPunct="1">
              <a:lnSpc>
                <a:spcPct val="100000"/>
              </a:lnSpc>
              <a:spcBef>
                <a:spcPts val="0"/>
              </a:spcBef>
              <a:spcAft>
                <a:spcPts val="0"/>
              </a:spcAft>
              <a:buClrTx/>
              <a:buSzTx/>
              <a:buFontTx/>
              <a:buNone/>
              <a:tabLst/>
              <a:defRPr/>
            </a:pPr>
            <a:r>
              <a:rPr lang="nl-NL" baseline="0" dirty="0" err="1"/>
              <a:t>All</a:t>
            </a:r>
            <a:r>
              <a:rPr lang="nl-NL" baseline="0" dirty="0"/>
              <a:t> microservices </a:t>
            </a:r>
            <a:r>
              <a:rPr lang="nl-NL" baseline="0" dirty="0" err="1"/>
              <a:t>publish</a:t>
            </a:r>
            <a:r>
              <a:rPr lang="nl-NL" baseline="0" dirty="0"/>
              <a:t> </a:t>
            </a:r>
            <a:r>
              <a:rPr lang="nl-NL" baseline="0" dirty="0" err="1"/>
              <a:t>logging</a:t>
            </a:r>
            <a:r>
              <a:rPr lang="nl-NL" baseline="0" dirty="0"/>
              <a:t> </a:t>
            </a:r>
            <a:r>
              <a:rPr lang="nl-NL" baseline="0" dirty="0" err="1"/>
              <a:t>about</a:t>
            </a:r>
            <a:r>
              <a:rPr lang="nl-NL" baseline="0" dirty="0"/>
              <a:t> </a:t>
            </a:r>
            <a:r>
              <a:rPr lang="nl-NL" baseline="0" dirty="0" err="1"/>
              <a:t>their</a:t>
            </a:r>
            <a:r>
              <a:rPr lang="nl-NL" baseline="0" dirty="0"/>
              <a:t> actions </a:t>
            </a:r>
            <a:r>
              <a:rPr lang="nl-NL" baseline="0" dirty="0" err="1"/>
              <a:t>with</a:t>
            </a:r>
            <a:r>
              <a:rPr lang="nl-NL" baseline="0" dirty="0"/>
              <a:t> </a:t>
            </a:r>
            <a:r>
              <a:rPr lang="nl-NL" baseline="0" dirty="0" err="1"/>
              <a:t>the</a:t>
            </a:r>
            <a:r>
              <a:rPr lang="nl-NL" baseline="0" dirty="0"/>
              <a:t> </a:t>
            </a:r>
            <a:r>
              <a:rPr lang="nl-NL" baseline="0" dirty="0" err="1"/>
              <a:t>conversation</a:t>
            </a:r>
            <a:r>
              <a:rPr lang="nl-NL" baseline="0" dirty="0"/>
              <a:t> </a:t>
            </a:r>
            <a:r>
              <a:rPr lang="nl-NL" baseline="0" dirty="0" err="1"/>
              <a:t>identifier</a:t>
            </a:r>
            <a:r>
              <a:rPr lang="nl-NL" baseline="0" dirty="0"/>
              <a:t> as part of </a:t>
            </a:r>
            <a:r>
              <a:rPr lang="nl-NL" baseline="0" dirty="0" err="1"/>
              <a:t>the</a:t>
            </a:r>
            <a:r>
              <a:rPr lang="nl-NL" baseline="0" dirty="0"/>
              <a:t> </a:t>
            </a:r>
            <a:r>
              <a:rPr lang="nl-NL" baseline="0" dirty="0" err="1"/>
              <a:t>logging</a:t>
            </a:r>
            <a:r>
              <a:rPr lang="nl-NL" baseline="0" dirty="0"/>
              <a:t> </a:t>
            </a:r>
          </a:p>
          <a:p>
            <a:r>
              <a:rPr lang="nl-NL" baseline="0" dirty="0"/>
              <a:t> </a:t>
            </a:r>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68</a:t>
            </a:fld>
            <a:endParaRPr lang="en-US"/>
          </a:p>
        </p:txBody>
      </p:sp>
    </p:spTree>
    <p:extLst>
      <p:ext uri="{BB962C8B-B14F-4D97-AF65-F5344CB8AC3E}">
        <p14:creationId xmlns:p14="http://schemas.microsoft.com/office/powerpoint/2010/main" val="558998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Workflow initiator </a:t>
            </a:r>
            <a:r>
              <a:rPr lang="nl-NL" dirty="0" err="1"/>
              <a:t>responds</a:t>
            </a:r>
            <a:r>
              <a:rPr lang="nl-NL" dirty="0"/>
              <a:t> </a:t>
            </a:r>
            <a:r>
              <a:rPr lang="nl-NL" dirty="0" err="1"/>
              <a:t>to</a:t>
            </a:r>
            <a:r>
              <a:rPr lang="nl-NL" dirty="0"/>
              <a:t> </a:t>
            </a:r>
            <a:r>
              <a:rPr lang="nl-NL" dirty="0" err="1"/>
              <a:t>NewTweetEvent</a:t>
            </a:r>
            <a:endParaRPr lang="nl-NL" dirty="0"/>
          </a:p>
          <a:p>
            <a:r>
              <a:rPr lang="nl-NL" dirty="0"/>
              <a:t>Workflow Initiator</a:t>
            </a:r>
            <a:r>
              <a:rPr lang="nl-NL" baseline="0" dirty="0"/>
              <a:t> - </a:t>
            </a:r>
            <a:r>
              <a:rPr lang="nl-NL" dirty="0" err="1"/>
              <a:t>When</a:t>
            </a:r>
            <a:r>
              <a:rPr lang="nl-NL" baseline="0" dirty="0"/>
              <a:t> tweet is for hashtag </a:t>
            </a:r>
            <a:r>
              <a:rPr lang="nl-NL" baseline="0" dirty="0" err="1"/>
              <a:t>oraclecode</a:t>
            </a:r>
            <a:r>
              <a:rPr lang="nl-NL" baseline="0" dirty="0"/>
              <a:t> </a:t>
            </a:r>
            <a:r>
              <a:rPr lang="nl-NL" baseline="0" dirty="0" err="1"/>
              <a:t>then</a:t>
            </a:r>
            <a:r>
              <a:rPr lang="nl-NL" baseline="0" dirty="0"/>
              <a:t> </a:t>
            </a:r>
            <a:r>
              <a:rPr lang="nl-NL" baseline="0" dirty="0" err="1"/>
              <a:t>create</a:t>
            </a:r>
            <a:r>
              <a:rPr lang="nl-NL" baseline="0" dirty="0"/>
              <a:t> routingslip document </a:t>
            </a:r>
            <a:r>
              <a:rPr lang="nl-NL" baseline="0" dirty="0" err="1"/>
              <a:t>with</a:t>
            </a:r>
            <a:r>
              <a:rPr lang="nl-NL" baseline="0" dirty="0"/>
              <a:t> tweet data, store in cache </a:t>
            </a:r>
            <a:r>
              <a:rPr lang="nl-NL" baseline="0" dirty="0" err="1"/>
              <a:t>under</a:t>
            </a:r>
            <a:r>
              <a:rPr lang="nl-NL" baseline="0" dirty="0"/>
              <a:t> </a:t>
            </a:r>
            <a:r>
              <a:rPr lang="nl-NL" baseline="0" dirty="0" err="1"/>
              <a:t>key</a:t>
            </a:r>
            <a:r>
              <a:rPr lang="nl-NL" baseline="0" dirty="0"/>
              <a:t> </a:t>
            </a:r>
            <a:r>
              <a:rPr lang="nl-NL" baseline="0" dirty="0" err="1"/>
              <a:t>and</a:t>
            </a:r>
            <a:r>
              <a:rPr lang="nl-NL" baseline="0" dirty="0"/>
              <a:t> </a:t>
            </a:r>
            <a:r>
              <a:rPr lang="nl-NL" baseline="0" dirty="0" err="1"/>
              <a:t>publish</a:t>
            </a:r>
            <a:r>
              <a:rPr lang="nl-NL" baseline="0" dirty="0"/>
              <a:t> workflow event for </a:t>
            </a:r>
            <a:r>
              <a:rPr lang="nl-NL" baseline="0" dirty="0" err="1"/>
              <a:t>OracleCodeTwitterWorkflow</a:t>
            </a:r>
            <a:r>
              <a:rPr lang="nl-NL" baseline="0" dirty="0"/>
              <a:t> </a:t>
            </a:r>
            <a:r>
              <a:rPr lang="nl-NL" baseline="0" dirty="0" err="1"/>
              <a:t>with</a:t>
            </a:r>
            <a:r>
              <a:rPr lang="nl-NL" baseline="0" dirty="0"/>
              <a:t> cache </a:t>
            </a:r>
            <a:r>
              <a:rPr lang="nl-NL" baseline="0" dirty="0" err="1"/>
              <a:t>key</a:t>
            </a:r>
            <a:r>
              <a:rPr lang="nl-NL" baseline="0" dirty="0"/>
              <a:t> for workflow state in </a:t>
            </a:r>
            <a:r>
              <a:rPr lang="nl-NL" baseline="0" dirty="0" err="1"/>
              <a:t>payload</a:t>
            </a:r>
            <a:endParaRPr lang="nl-NL" baseline="0" dirty="0"/>
          </a:p>
          <a:p>
            <a:r>
              <a:rPr lang="nl-NL" baseline="0" dirty="0" err="1"/>
              <a:t>Validate</a:t>
            </a:r>
            <a:r>
              <a:rPr lang="nl-NL" baseline="0" dirty="0"/>
              <a:t> Tweet – </a:t>
            </a:r>
            <a:r>
              <a:rPr lang="nl-NL" baseline="0" dirty="0" err="1"/>
              <a:t>when</a:t>
            </a:r>
            <a:r>
              <a:rPr lang="nl-NL" baseline="0" dirty="0"/>
              <a:t> </a:t>
            </a:r>
            <a:r>
              <a:rPr lang="nl-NL" baseline="0" dirty="0" err="1"/>
              <a:t>OracleCodeTwitterWorkflow</a:t>
            </a:r>
            <a:r>
              <a:rPr lang="nl-NL" baseline="0" dirty="0"/>
              <a:t> event – </a:t>
            </a:r>
            <a:r>
              <a:rPr lang="nl-NL" baseline="0" dirty="0" err="1"/>
              <a:t>fetch</a:t>
            </a:r>
            <a:r>
              <a:rPr lang="nl-NL" baseline="0" dirty="0"/>
              <a:t> workflow state </a:t>
            </a:r>
            <a:r>
              <a:rPr lang="nl-NL" baseline="0" dirty="0" err="1"/>
              <a:t>from</a:t>
            </a:r>
            <a:r>
              <a:rPr lang="nl-NL" baseline="0" dirty="0"/>
              <a:t> cache </a:t>
            </a:r>
            <a:r>
              <a:rPr lang="nl-NL" baseline="0" dirty="0" err="1"/>
              <a:t>based</a:t>
            </a:r>
            <a:r>
              <a:rPr lang="nl-NL" baseline="0" dirty="0"/>
              <a:t> on event </a:t>
            </a:r>
            <a:r>
              <a:rPr lang="nl-NL" baseline="0" dirty="0" err="1"/>
              <a:t>payload</a:t>
            </a:r>
            <a:r>
              <a:rPr lang="nl-NL" baseline="0" dirty="0"/>
              <a:t>, check routingslip </a:t>
            </a:r>
            <a:r>
              <a:rPr lang="nl-NL" baseline="0" dirty="0" err="1"/>
              <a:t>to</a:t>
            </a:r>
            <a:r>
              <a:rPr lang="nl-NL" baseline="0" dirty="0"/>
              <a:t> </a:t>
            </a:r>
            <a:r>
              <a:rPr lang="nl-NL" baseline="0" dirty="0" err="1"/>
              <a:t>see</a:t>
            </a:r>
            <a:r>
              <a:rPr lang="nl-NL" baseline="0" dirty="0"/>
              <a:t> </a:t>
            </a:r>
            <a:r>
              <a:rPr lang="nl-NL" baseline="0" dirty="0" err="1"/>
              <a:t>if</a:t>
            </a:r>
            <a:r>
              <a:rPr lang="nl-NL" baseline="0" dirty="0"/>
              <a:t> </a:t>
            </a:r>
            <a:r>
              <a:rPr lang="nl-NL" baseline="0" dirty="0" err="1"/>
              <a:t>ValidateTweet</a:t>
            </a:r>
            <a:r>
              <a:rPr lang="nl-NL" baseline="0" dirty="0"/>
              <a:t> </a:t>
            </a:r>
            <a:r>
              <a:rPr lang="nl-NL" baseline="0" dirty="0" err="1"/>
              <a:t>should</a:t>
            </a:r>
            <a:r>
              <a:rPr lang="nl-NL" baseline="0" dirty="0"/>
              <a:t> act; </a:t>
            </a:r>
            <a:r>
              <a:rPr lang="nl-NL" baseline="0" dirty="0" err="1"/>
              <a:t>if</a:t>
            </a:r>
            <a:r>
              <a:rPr lang="nl-NL" baseline="0" dirty="0"/>
              <a:t> </a:t>
            </a:r>
            <a:r>
              <a:rPr lang="nl-NL" baseline="0" dirty="0" err="1"/>
              <a:t>so</a:t>
            </a:r>
            <a:r>
              <a:rPr lang="nl-NL" baseline="0" dirty="0"/>
              <a:t>, </a:t>
            </a:r>
            <a:r>
              <a:rPr lang="nl-NL" baseline="0" dirty="0" err="1"/>
              <a:t>validate</a:t>
            </a:r>
            <a:r>
              <a:rPr lang="nl-NL" baseline="0" dirty="0"/>
              <a:t> tweet, update routing slip, </a:t>
            </a:r>
            <a:r>
              <a:rPr lang="nl-NL" baseline="0" dirty="0" err="1"/>
              <a:t>retrieve</a:t>
            </a:r>
            <a:r>
              <a:rPr lang="nl-NL" baseline="0" dirty="0"/>
              <a:t> </a:t>
            </a:r>
            <a:r>
              <a:rPr lang="nl-NL" baseline="0" dirty="0" err="1"/>
              <a:t>and</a:t>
            </a:r>
            <a:r>
              <a:rPr lang="nl-NL" baseline="0" dirty="0"/>
              <a:t> store in cache; </a:t>
            </a:r>
            <a:r>
              <a:rPr lang="nl-NL" baseline="0" dirty="0" err="1"/>
              <a:t>publish</a:t>
            </a:r>
            <a:r>
              <a:rPr lang="nl-NL" baseline="0" dirty="0"/>
              <a:t> workflow event for </a:t>
            </a:r>
            <a:r>
              <a:rPr lang="nl-NL" baseline="0" dirty="0" err="1"/>
              <a:t>OracleCodeTwitterWorkflow</a:t>
            </a:r>
            <a:r>
              <a:rPr lang="nl-NL" baseline="0" dirty="0"/>
              <a:t> </a:t>
            </a:r>
            <a:r>
              <a:rPr lang="nl-NL" baseline="0" dirty="0" err="1"/>
              <a:t>with</a:t>
            </a:r>
            <a:r>
              <a:rPr lang="nl-NL" baseline="0" dirty="0"/>
              <a:t> cache </a:t>
            </a:r>
            <a:r>
              <a:rPr lang="nl-NL" baseline="0" dirty="0" err="1"/>
              <a:t>key</a:t>
            </a:r>
            <a:r>
              <a:rPr lang="nl-NL" baseline="0" dirty="0"/>
              <a:t> for workflow state in </a:t>
            </a:r>
            <a:r>
              <a:rPr lang="nl-NL" baseline="0" dirty="0" err="1"/>
              <a:t>payload</a:t>
            </a:r>
            <a:endParaRPr lang="nl-NL" baseline="0" dirty="0"/>
          </a:p>
          <a:p>
            <a:pPr marL="0" marR="0" indent="0" algn="l" defTabSz="914222" rtl="0" eaLnBrk="1" fontAlgn="auto" latinLnBrk="0" hangingPunct="1">
              <a:lnSpc>
                <a:spcPct val="100000"/>
              </a:lnSpc>
              <a:spcBef>
                <a:spcPts val="0"/>
              </a:spcBef>
              <a:spcAft>
                <a:spcPts val="0"/>
              </a:spcAft>
              <a:buClrTx/>
              <a:buSzTx/>
              <a:buFontTx/>
              <a:buNone/>
              <a:tabLst/>
              <a:defRPr/>
            </a:pPr>
            <a:r>
              <a:rPr lang="nl-NL" baseline="0" dirty="0" err="1"/>
              <a:t>Enrich</a:t>
            </a:r>
            <a:r>
              <a:rPr lang="nl-NL" baseline="0" dirty="0"/>
              <a:t> Tweet – </a:t>
            </a:r>
            <a:r>
              <a:rPr lang="nl-NL" baseline="0" dirty="0" err="1"/>
              <a:t>when</a:t>
            </a:r>
            <a:r>
              <a:rPr lang="nl-NL" baseline="0" dirty="0"/>
              <a:t> </a:t>
            </a:r>
            <a:r>
              <a:rPr lang="nl-NL" baseline="0" dirty="0" err="1"/>
              <a:t>OracleCodeTwitterWorkflow</a:t>
            </a:r>
            <a:r>
              <a:rPr lang="nl-NL" baseline="0" dirty="0"/>
              <a:t> event – </a:t>
            </a:r>
            <a:r>
              <a:rPr lang="nl-NL" baseline="0" dirty="0" err="1"/>
              <a:t>fetch</a:t>
            </a:r>
            <a:r>
              <a:rPr lang="nl-NL" baseline="0" dirty="0"/>
              <a:t> workflow state </a:t>
            </a:r>
            <a:r>
              <a:rPr lang="nl-NL" baseline="0" dirty="0" err="1"/>
              <a:t>from</a:t>
            </a:r>
            <a:r>
              <a:rPr lang="nl-NL" baseline="0" dirty="0"/>
              <a:t> cache </a:t>
            </a:r>
            <a:r>
              <a:rPr lang="nl-NL" baseline="0" dirty="0" err="1"/>
              <a:t>based</a:t>
            </a:r>
            <a:r>
              <a:rPr lang="nl-NL" baseline="0" dirty="0"/>
              <a:t> on event </a:t>
            </a:r>
            <a:r>
              <a:rPr lang="nl-NL" baseline="0" dirty="0" err="1"/>
              <a:t>payload</a:t>
            </a:r>
            <a:r>
              <a:rPr lang="nl-NL" baseline="0" dirty="0"/>
              <a:t>, check routingslip </a:t>
            </a:r>
            <a:r>
              <a:rPr lang="nl-NL" baseline="0" dirty="0" err="1"/>
              <a:t>to</a:t>
            </a:r>
            <a:r>
              <a:rPr lang="nl-NL" baseline="0" dirty="0"/>
              <a:t> </a:t>
            </a:r>
            <a:r>
              <a:rPr lang="nl-NL" baseline="0" dirty="0" err="1"/>
              <a:t>see</a:t>
            </a:r>
            <a:r>
              <a:rPr lang="nl-NL" baseline="0" dirty="0"/>
              <a:t> </a:t>
            </a:r>
            <a:r>
              <a:rPr lang="nl-NL" baseline="0" dirty="0" err="1"/>
              <a:t>if</a:t>
            </a:r>
            <a:r>
              <a:rPr lang="nl-NL" baseline="0" dirty="0"/>
              <a:t> </a:t>
            </a:r>
            <a:r>
              <a:rPr lang="nl-NL" baseline="0" dirty="0" err="1"/>
              <a:t>EnrichTweet</a:t>
            </a:r>
            <a:r>
              <a:rPr lang="nl-NL" baseline="0" dirty="0"/>
              <a:t> </a:t>
            </a:r>
            <a:r>
              <a:rPr lang="nl-NL" baseline="0" dirty="0" err="1"/>
              <a:t>should</a:t>
            </a:r>
            <a:r>
              <a:rPr lang="nl-NL" baseline="0" dirty="0"/>
              <a:t> act; </a:t>
            </a:r>
            <a:r>
              <a:rPr lang="nl-NL" baseline="0" dirty="0" err="1"/>
              <a:t>if</a:t>
            </a:r>
            <a:r>
              <a:rPr lang="nl-NL" baseline="0" dirty="0"/>
              <a:t> </a:t>
            </a:r>
            <a:r>
              <a:rPr lang="nl-NL" baseline="0" dirty="0" err="1"/>
              <a:t>so</a:t>
            </a:r>
            <a:r>
              <a:rPr lang="nl-NL" baseline="0" dirty="0"/>
              <a:t>, </a:t>
            </a:r>
            <a:r>
              <a:rPr lang="nl-NL" baseline="0" dirty="0" err="1"/>
              <a:t>enrich</a:t>
            </a:r>
            <a:r>
              <a:rPr lang="nl-NL" baseline="0" dirty="0"/>
              <a:t> tweet, update routing slip, </a:t>
            </a:r>
            <a:r>
              <a:rPr lang="nl-NL" baseline="0" dirty="0" err="1"/>
              <a:t>retrieve</a:t>
            </a:r>
            <a:r>
              <a:rPr lang="nl-NL" baseline="0" dirty="0"/>
              <a:t> </a:t>
            </a:r>
            <a:r>
              <a:rPr lang="nl-NL" baseline="0" dirty="0" err="1"/>
              <a:t>and</a:t>
            </a:r>
            <a:r>
              <a:rPr lang="nl-NL" baseline="0" dirty="0"/>
              <a:t> store in cache; </a:t>
            </a:r>
            <a:r>
              <a:rPr lang="nl-NL" baseline="0" dirty="0" err="1"/>
              <a:t>publish</a:t>
            </a:r>
            <a:r>
              <a:rPr lang="nl-NL" baseline="0" dirty="0"/>
              <a:t> workflow event for </a:t>
            </a:r>
            <a:r>
              <a:rPr lang="nl-NL" baseline="0" dirty="0" err="1"/>
              <a:t>OracleCodeTwitterWorkflow</a:t>
            </a:r>
            <a:r>
              <a:rPr lang="nl-NL" baseline="0" dirty="0"/>
              <a:t> </a:t>
            </a:r>
            <a:r>
              <a:rPr lang="nl-NL" baseline="0" dirty="0" err="1"/>
              <a:t>with</a:t>
            </a:r>
            <a:r>
              <a:rPr lang="nl-NL" baseline="0" dirty="0"/>
              <a:t> cache </a:t>
            </a:r>
            <a:r>
              <a:rPr lang="nl-NL" baseline="0" dirty="0" err="1"/>
              <a:t>key</a:t>
            </a:r>
            <a:r>
              <a:rPr lang="nl-NL" baseline="0" dirty="0"/>
              <a:t> for workflow state in </a:t>
            </a:r>
            <a:r>
              <a:rPr lang="nl-NL" baseline="0" dirty="0" err="1"/>
              <a:t>payload</a:t>
            </a:r>
            <a:endParaRPr lang="nl-NL" baseline="0" dirty="0"/>
          </a:p>
          <a:p>
            <a:pPr marL="0" marR="0" indent="0" algn="l" defTabSz="914222" rtl="0" eaLnBrk="1" fontAlgn="auto" latinLnBrk="0" hangingPunct="1">
              <a:lnSpc>
                <a:spcPct val="100000"/>
              </a:lnSpc>
              <a:spcBef>
                <a:spcPts val="0"/>
              </a:spcBef>
              <a:spcAft>
                <a:spcPts val="0"/>
              </a:spcAft>
              <a:buClrTx/>
              <a:buSzTx/>
              <a:buFontTx/>
              <a:buNone/>
              <a:tabLst/>
              <a:defRPr/>
            </a:pPr>
            <a:r>
              <a:rPr lang="nl-NL" baseline="0" dirty="0" err="1"/>
              <a:t>TweetBoard</a:t>
            </a:r>
            <a:r>
              <a:rPr lang="nl-NL" baseline="0" dirty="0"/>
              <a:t> – </a:t>
            </a:r>
            <a:r>
              <a:rPr lang="nl-NL" baseline="0" dirty="0" err="1"/>
              <a:t>when</a:t>
            </a:r>
            <a:r>
              <a:rPr lang="nl-NL" baseline="0" dirty="0"/>
              <a:t> </a:t>
            </a:r>
            <a:r>
              <a:rPr lang="nl-NL" baseline="0" dirty="0" err="1"/>
              <a:t>OracleCodeTwitterWorkflow</a:t>
            </a:r>
            <a:r>
              <a:rPr lang="nl-NL" baseline="0" dirty="0"/>
              <a:t> event – </a:t>
            </a:r>
            <a:r>
              <a:rPr lang="nl-NL" baseline="0" dirty="0" err="1"/>
              <a:t>fetch</a:t>
            </a:r>
            <a:r>
              <a:rPr lang="nl-NL" baseline="0" dirty="0"/>
              <a:t> workflow state </a:t>
            </a:r>
            <a:r>
              <a:rPr lang="nl-NL" baseline="0" dirty="0" err="1"/>
              <a:t>from</a:t>
            </a:r>
            <a:r>
              <a:rPr lang="nl-NL" baseline="0" dirty="0"/>
              <a:t> cache </a:t>
            </a:r>
            <a:r>
              <a:rPr lang="nl-NL" baseline="0" dirty="0" err="1"/>
              <a:t>based</a:t>
            </a:r>
            <a:r>
              <a:rPr lang="nl-NL" baseline="0" dirty="0"/>
              <a:t> on event </a:t>
            </a:r>
            <a:r>
              <a:rPr lang="nl-NL" baseline="0" dirty="0" err="1"/>
              <a:t>payload</a:t>
            </a:r>
            <a:r>
              <a:rPr lang="nl-NL" baseline="0" dirty="0"/>
              <a:t>, check routingslip </a:t>
            </a:r>
            <a:r>
              <a:rPr lang="nl-NL" baseline="0" dirty="0" err="1"/>
              <a:t>to</a:t>
            </a:r>
            <a:r>
              <a:rPr lang="nl-NL" baseline="0" dirty="0"/>
              <a:t> </a:t>
            </a:r>
            <a:r>
              <a:rPr lang="nl-NL" baseline="0" dirty="0" err="1"/>
              <a:t>see</a:t>
            </a:r>
            <a:r>
              <a:rPr lang="nl-NL" baseline="0" dirty="0"/>
              <a:t> </a:t>
            </a:r>
            <a:r>
              <a:rPr lang="nl-NL" baseline="0" dirty="0" err="1"/>
              <a:t>if</a:t>
            </a:r>
            <a:r>
              <a:rPr lang="nl-NL" baseline="0" dirty="0"/>
              <a:t> </a:t>
            </a:r>
            <a:r>
              <a:rPr lang="nl-NL" baseline="0" dirty="0" err="1"/>
              <a:t>TweetBoard</a:t>
            </a:r>
            <a:r>
              <a:rPr lang="nl-NL" baseline="0" dirty="0"/>
              <a:t> </a:t>
            </a:r>
            <a:r>
              <a:rPr lang="nl-NL" baseline="0" dirty="0" err="1"/>
              <a:t>should</a:t>
            </a:r>
            <a:r>
              <a:rPr lang="nl-NL" baseline="0" dirty="0"/>
              <a:t> act; </a:t>
            </a:r>
            <a:r>
              <a:rPr lang="nl-NL" baseline="0" dirty="0" err="1"/>
              <a:t>if</a:t>
            </a:r>
            <a:r>
              <a:rPr lang="nl-NL" baseline="0" dirty="0"/>
              <a:t> </a:t>
            </a:r>
            <a:r>
              <a:rPr lang="nl-NL" baseline="0" dirty="0" err="1"/>
              <a:t>so</a:t>
            </a:r>
            <a:r>
              <a:rPr lang="nl-NL" baseline="0" dirty="0"/>
              <a:t>, </a:t>
            </a:r>
            <a:r>
              <a:rPr lang="nl-NL" baseline="0" dirty="0" err="1"/>
              <a:t>add</a:t>
            </a:r>
            <a:r>
              <a:rPr lang="nl-NL" baseline="0" dirty="0"/>
              <a:t> tweet </a:t>
            </a:r>
            <a:r>
              <a:rPr lang="nl-NL" baseline="0" dirty="0" err="1"/>
              <a:t>to</a:t>
            </a:r>
            <a:r>
              <a:rPr lang="nl-NL" baseline="0" dirty="0"/>
              <a:t> tweet list, update routing slip, </a:t>
            </a:r>
            <a:r>
              <a:rPr lang="nl-NL" baseline="0" dirty="0" err="1"/>
              <a:t>retrieve</a:t>
            </a:r>
            <a:r>
              <a:rPr lang="nl-NL" baseline="0" dirty="0"/>
              <a:t>-</a:t>
            </a:r>
            <a:r>
              <a:rPr lang="nl-NL" baseline="0" dirty="0" err="1"/>
              <a:t>and</a:t>
            </a:r>
            <a:r>
              <a:rPr lang="nl-NL" baseline="0" dirty="0"/>
              <a:t>-store in cache; </a:t>
            </a:r>
            <a:r>
              <a:rPr lang="nl-NL" baseline="0" dirty="0" err="1"/>
              <a:t>publish</a:t>
            </a:r>
            <a:r>
              <a:rPr lang="nl-NL" baseline="0" dirty="0"/>
              <a:t> workflow event for </a:t>
            </a:r>
            <a:r>
              <a:rPr lang="nl-NL" baseline="0" dirty="0" err="1"/>
              <a:t>OracleCodeTwitterWorkflow</a:t>
            </a:r>
            <a:r>
              <a:rPr lang="nl-NL" baseline="0" dirty="0"/>
              <a:t> </a:t>
            </a:r>
            <a:r>
              <a:rPr lang="nl-NL" baseline="0" dirty="0" err="1"/>
              <a:t>with</a:t>
            </a:r>
            <a:r>
              <a:rPr lang="nl-NL" baseline="0" dirty="0"/>
              <a:t> cache </a:t>
            </a:r>
            <a:r>
              <a:rPr lang="nl-NL" baseline="0" dirty="0" err="1"/>
              <a:t>key</a:t>
            </a:r>
            <a:r>
              <a:rPr lang="nl-NL" baseline="0" dirty="0"/>
              <a:t> for workflow state in </a:t>
            </a:r>
            <a:r>
              <a:rPr lang="nl-NL" baseline="0" dirty="0" err="1"/>
              <a:t>payload</a:t>
            </a:r>
            <a:endParaRPr lang="nl-NL" baseline="0" dirty="0"/>
          </a:p>
          <a:p>
            <a:pPr marL="0" marR="0" indent="0" algn="l" defTabSz="914222" rtl="0" eaLnBrk="1" fontAlgn="auto" latinLnBrk="0" hangingPunct="1">
              <a:lnSpc>
                <a:spcPct val="100000"/>
              </a:lnSpc>
              <a:spcBef>
                <a:spcPts val="0"/>
              </a:spcBef>
              <a:spcAft>
                <a:spcPts val="0"/>
              </a:spcAft>
              <a:buClrTx/>
              <a:buSzTx/>
              <a:buFontTx/>
              <a:buNone/>
              <a:tabLst/>
              <a:defRPr/>
            </a:pPr>
            <a:endParaRPr lang="nl-NL" baseline="0" dirty="0"/>
          </a:p>
          <a:p>
            <a:pPr marL="0" marR="0" indent="0" algn="l" defTabSz="914222" rtl="0" eaLnBrk="1" fontAlgn="auto" latinLnBrk="0" hangingPunct="1">
              <a:lnSpc>
                <a:spcPct val="100000"/>
              </a:lnSpc>
              <a:spcBef>
                <a:spcPts val="0"/>
              </a:spcBef>
              <a:spcAft>
                <a:spcPts val="0"/>
              </a:spcAft>
              <a:buClrTx/>
              <a:buSzTx/>
              <a:buFontTx/>
              <a:buNone/>
              <a:tabLst/>
              <a:defRPr/>
            </a:pPr>
            <a:r>
              <a:rPr lang="nl-NL" baseline="0" dirty="0" err="1"/>
              <a:t>All</a:t>
            </a:r>
            <a:r>
              <a:rPr lang="nl-NL" baseline="0" dirty="0"/>
              <a:t> microservices </a:t>
            </a:r>
            <a:r>
              <a:rPr lang="nl-NL" baseline="0" dirty="0" err="1"/>
              <a:t>publish</a:t>
            </a:r>
            <a:r>
              <a:rPr lang="nl-NL" baseline="0" dirty="0"/>
              <a:t> </a:t>
            </a:r>
            <a:r>
              <a:rPr lang="nl-NL" baseline="0" dirty="0" err="1"/>
              <a:t>logging</a:t>
            </a:r>
            <a:r>
              <a:rPr lang="nl-NL" baseline="0" dirty="0"/>
              <a:t> </a:t>
            </a:r>
            <a:r>
              <a:rPr lang="nl-NL" baseline="0" dirty="0" err="1"/>
              <a:t>about</a:t>
            </a:r>
            <a:r>
              <a:rPr lang="nl-NL" baseline="0" dirty="0"/>
              <a:t> </a:t>
            </a:r>
            <a:r>
              <a:rPr lang="nl-NL" baseline="0" dirty="0" err="1"/>
              <a:t>their</a:t>
            </a:r>
            <a:r>
              <a:rPr lang="nl-NL" baseline="0" dirty="0"/>
              <a:t> actions </a:t>
            </a:r>
            <a:r>
              <a:rPr lang="nl-NL" baseline="0" dirty="0" err="1"/>
              <a:t>with</a:t>
            </a:r>
            <a:r>
              <a:rPr lang="nl-NL" baseline="0" dirty="0"/>
              <a:t> </a:t>
            </a:r>
            <a:r>
              <a:rPr lang="nl-NL" baseline="0" dirty="0" err="1"/>
              <a:t>the</a:t>
            </a:r>
            <a:r>
              <a:rPr lang="nl-NL" baseline="0" dirty="0"/>
              <a:t> </a:t>
            </a:r>
            <a:r>
              <a:rPr lang="nl-NL" baseline="0" dirty="0" err="1"/>
              <a:t>conversation</a:t>
            </a:r>
            <a:r>
              <a:rPr lang="nl-NL" baseline="0" dirty="0"/>
              <a:t> </a:t>
            </a:r>
            <a:r>
              <a:rPr lang="nl-NL" baseline="0" dirty="0" err="1"/>
              <a:t>identifier</a:t>
            </a:r>
            <a:r>
              <a:rPr lang="nl-NL" baseline="0" dirty="0"/>
              <a:t> as part of </a:t>
            </a:r>
            <a:r>
              <a:rPr lang="nl-NL" baseline="0" dirty="0" err="1"/>
              <a:t>the</a:t>
            </a:r>
            <a:r>
              <a:rPr lang="nl-NL" baseline="0" dirty="0"/>
              <a:t> </a:t>
            </a:r>
            <a:r>
              <a:rPr lang="nl-NL" baseline="0" dirty="0" err="1"/>
              <a:t>logging</a:t>
            </a:r>
            <a:r>
              <a:rPr lang="nl-NL" baseline="0" dirty="0"/>
              <a:t> </a:t>
            </a:r>
          </a:p>
          <a:p>
            <a:r>
              <a:rPr lang="nl-NL" baseline="0" dirty="0"/>
              <a:t> </a:t>
            </a:r>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72</a:t>
            </a:fld>
            <a:endParaRPr lang="en-US"/>
          </a:p>
        </p:txBody>
      </p:sp>
    </p:spTree>
    <p:extLst>
      <p:ext uri="{BB962C8B-B14F-4D97-AF65-F5344CB8AC3E}">
        <p14:creationId xmlns:p14="http://schemas.microsoft.com/office/powerpoint/2010/main" val="16511094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Fast data arrives in real time and potentially high volume. Rapid processing, filtering and aggregation is required to ensure timely reaction and actual information in user interfaces. Doing so is a challenge, make this happen in a scalable and reliable fashion is even more interesting. This session introduces Apache Kafka as the scalable event bus that takes care of the events as they flow in and Kafka Streams and KSQL for the streaming analytics. Both Java and Node applications are demonstrated that interact with Kafka and leverage Server Sent Events and </a:t>
            </a:r>
            <a:r>
              <a:rPr lang="en-US" sz="1200" b="0" i="0" kern="1200" dirty="0" err="1">
                <a:solidFill>
                  <a:schemeClr val="tx1"/>
                </a:solidFill>
                <a:effectLst/>
                <a:latin typeface="+mn-lt"/>
                <a:ea typeface="+mn-ea"/>
                <a:cs typeface="+mn-cs"/>
              </a:rPr>
              <a:t>WebSocket</a:t>
            </a:r>
            <a:r>
              <a:rPr lang="en-US" sz="1200" b="0" i="0" kern="1200" dirty="0">
                <a:solidFill>
                  <a:schemeClr val="tx1"/>
                </a:solidFill>
                <a:effectLst/>
                <a:latin typeface="+mn-lt"/>
                <a:ea typeface="+mn-ea"/>
                <a:cs typeface="+mn-cs"/>
              </a:rPr>
              <a:t> channels to update the Web UI in real time. User activity performed by the audience in the Web UI is processed by the Kafka powered back end and results in live updates on all clients.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Fast data arrives in real time and potentially high volume. Rapid processing, filtering and aggregation is required to ensure timely reaction and actual information in user interfaces. Doing so is a challenge, make this happen in a scalable and reliable fashion is even more interesting. This session introduces Apache Kafka as the scalable event bus that takes care of the events as they flow in and Kafka Streams for the streaming analytics. Both Java and Node applications are demonstrated that interact with Kafka and leverage Server Sent Events and </a:t>
            </a:r>
            <a:r>
              <a:rPr lang="en-US" sz="1200" b="0" i="0" kern="1200" dirty="0" err="1">
                <a:solidFill>
                  <a:schemeClr val="tx1"/>
                </a:solidFill>
                <a:effectLst/>
                <a:latin typeface="+mn-lt"/>
                <a:ea typeface="+mn-ea"/>
                <a:cs typeface="+mn-cs"/>
              </a:rPr>
              <a:t>WebSocket</a:t>
            </a:r>
            <a:r>
              <a:rPr lang="en-US" sz="1200" b="0" i="0" kern="1200" dirty="0">
                <a:solidFill>
                  <a:schemeClr val="tx1"/>
                </a:solidFill>
                <a:effectLst/>
                <a:latin typeface="+mn-lt"/>
                <a:ea typeface="+mn-ea"/>
                <a:cs typeface="+mn-cs"/>
              </a:rPr>
              <a:t> channels to update the Web UI in real time. User activity performed by the audience in the Web UI is processed by the Kafka powered back end and results in live updates on all clients. Introducing the challenge: fast data, scalable and decoupled event handling, streaming analytics Introduction of Kafka demo of Producing to and consuming from Kafka in Java and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clients Intro Kafka Stream API for streaming analytics Demo streaming analytics from java client Intro of web </a:t>
            </a:r>
            <a:r>
              <a:rPr lang="en-US" sz="1200" b="0" i="0" kern="1200" dirty="0" err="1">
                <a:solidFill>
                  <a:schemeClr val="tx1"/>
                </a:solidFill>
                <a:effectLst/>
                <a:latin typeface="+mn-lt"/>
                <a:ea typeface="+mn-ea"/>
                <a:cs typeface="+mn-cs"/>
              </a:rPr>
              <a:t>ui</a:t>
            </a:r>
            <a:r>
              <a:rPr lang="en-US" sz="1200" b="0" i="0" kern="1200" dirty="0">
                <a:solidFill>
                  <a:schemeClr val="tx1"/>
                </a:solidFill>
                <a:effectLst/>
                <a:latin typeface="+mn-lt"/>
                <a:ea typeface="+mn-ea"/>
                <a:cs typeface="+mn-cs"/>
              </a:rPr>
              <a:t>: HTML 5, </a:t>
            </a:r>
            <a:r>
              <a:rPr lang="en-US" sz="1200" b="0" i="0" kern="1200" dirty="0" err="1">
                <a:solidFill>
                  <a:schemeClr val="tx1"/>
                </a:solidFill>
                <a:effectLst/>
                <a:latin typeface="+mn-lt"/>
                <a:ea typeface="+mn-ea"/>
                <a:cs typeface="+mn-cs"/>
              </a:rPr>
              <a:t>WebSocket</a:t>
            </a:r>
            <a:r>
              <a:rPr lang="en-US" sz="1200" b="0" i="0" kern="1200" dirty="0">
                <a:solidFill>
                  <a:schemeClr val="tx1"/>
                </a:solidFill>
                <a:effectLst/>
                <a:latin typeface="+mn-lt"/>
                <a:ea typeface="+mn-ea"/>
                <a:cs typeface="+mn-cs"/>
              </a:rPr>
              <a:t> channel and SSE listener Demo of Push from server to Web UI - in general End to end flow: - IFTTT picks up Tweets and pushed them to an API that hands them to Kafka Topic. - The Java application Consumes these events, performs Streaming Analytics (grouped by hashtag and author and time window) and counts them; the aggregation results are produced to Kafka - The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application consumes these aggregation results and pushes them to Web UI - The </a:t>
            </a:r>
            <a:r>
              <a:rPr lang="en-US" sz="1200" b="0" i="0" kern="1200" dirty="0" err="1">
                <a:solidFill>
                  <a:schemeClr val="tx1"/>
                </a:solidFill>
                <a:effectLst/>
                <a:latin typeface="+mn-lt"/>
                <a:ea typeface="+mn-ea"/>
                <a:cs typeface="+mn-cs"/>
              </a:rPr>
              <a:t>WebUI</a:t>
            </a:r>
            <a:r>
              <a:rPr lang="en-US" sz="1200" b="0" i="0" kern="1200" dirty="0">
                <a:solidFill>
                  <a:schemeClr val="tx1"/>
                </a:solidFill>
                <a:effectLst/>
                <a:latin typeface="+mn-lt"/>
                <a:ea typeface="+mn-ea"/>
                <a:cs typeface="+mn-cs"/>
              </a:rPr>
              <a:t> displays the selected Tweets along with the aggregation results - in the Web UI, users can LIKE and RATE the tweets; each like or rating is sent to the server and produced to Kafka; these events are processed too through Stream Analytics and result in updated Like counts and Average Rating results; these are then pushed to all clients; this means that the audience can Tweet, see the tweet appear in the web </a:t>
            </a:r>
            <a:r>
              <a:rPr lang="en-US" sz="1200" b="0" i="0" kern="1200" dirty="0" err="1">
                <a:solidFill>
                  <a:schemeClr val="tx1"/>
                </a:solidFill>
                <a:effectLst/>
                <a:latin typeface="+mn-lt"/>
                <a:ea typeface="+mn-ea"/>
                <a:cs typeface="+mn-cs"/>
              </a:rPr>
              <a:t>ui</a:t>
            </a:r>
            <a:r>
              <a:rPr lang="en-US" sz="1200" b="0" i="0" kern="1200" dirty="0">
                <a:solidFill>
                  <a:schemeClr val="tx1"/>
                </a:solidFill>
                <a:effectLst/>
                <a:latin typeface="+mn-lt"/>
                <a:ea typeface="+mn-ea"/>
                <a:cs typeface="+mn-cs"/>
              </a:rPr>
              <a:t> on their own device, rate &amp; like and see the ratings and like count update in real time</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2</a:t>
            </a:fld>
            <a:endParaRPr lang="nl-NL"/>
          </a:p>
        </p:txBody>
      </p:sp>
    </p:spTree>
    <p:extLst>
      <p:ext uri="{BB962C8B-B14F-4D97-AF65-F5344CB8AC3E}">
        <p14:creationId xmlns:p14="http://schemas.microsoft.com/office/powerpoint/2010/main" val="769836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8</a:t>
            </a:fld>
            <a:endParaRPr lang="nl-NL"/>
          </a:p>
        </p:txBody>
      </p:sp>
    </p:spTree>
    <p:extLst>
      <p:ext uri="{BB962C8B-B14F-4D97-AF65-F5344CB8AC3E}">
        <p14:creationId xmlns:p14="http://schemas.microsoft.com/office/powerpoint/2010/main" val="8414313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https://www.confluent.io/connectors/</a:t>
            </a:r>
          </a:p>
          <a:p>
            <a:r>
              <a:rPr lang="nl-NL" dirty="0"/>
              <a:t>https://www.confluent.io/hub/</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21</a:t>
            </a:fld>
            <a:endParaRPr lang="nl-NL"/>
          </a:p>
        </p:txBody>
      </p:sp>
    </p:spTree>
    <p:extLst>
      <p:ext uri="{BB962C8B-B14F-4D97-AF65-F5344CB8AC3E}">
        <p14:creationId xmlns:p14="http://schemas.microsoft.com/office/powerpoint/2010/main" val="4124466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Objectives</a:t>
            </a:r>
          </a:p>
          <a:p>
            <a:r>
              <a:rPr lang="en-US" dirty="0"/>
              <a:t>Requirements</a:t>
            </a:r>
          </a:p>
          <a:p>
            <a:r>
              <a:rPr lang="en-US" dirty="0"/>
              <a:t>Specifications</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23</a:t>
            </a:fld>
            <a:endParaRPr lang="nl-NL"/>
          </a:p>
        </p:txBody>
      </p:sp>
    </p:spTree>
    <p:extLst>
      <p:ext uri="{BB962C8B-B14F-4D97-AF65-F5344CB8AC3E}">
        <p14:creationId xmlns:p14="http://schemas.microsoft.com/office/powerpoint/2010/main" val="32699864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data stores</a:t>
            </a:r>
            <a:r>
              <a:rPr lang="en-US" baseline="0" dirty="0"/>
              <a:t> are distributed</a:t>
            </a:r>
          </a:p>
          <a:p>
            <a:r>
              <a:rPr lang="en-US" baseline="0" dirty="0"/>
              <a:t>Or at least </a:t>
            </a:r>
            <a:r>
              <a:rPr lang="en-US" baseline="0" dirty="0" err="1"/>
              <a:t>distributedly</a:t>
            </a:r>
            <a:r>
              <a:rPr lang="en-US" baseline="0" dirty="0"/>
              <a:t> available</a:t>
            </a:r>
          </a:p>
          <a:p>
            <a:r>
              <a:rPr lang="en-US" baseline="0" dirty="0"/>
              <a:t>They can be local or on cloud (latency is important)</a:t>
            </a:r>
          </a:p>
          <a:p>
            <a:endParaRPr lang="en-US" baseline="0" dirty="0"/>
          </a:p>
          <a:p>
            <a:r>
              <a:rPr lang="en-US" baseline="0" dirty="0"/>
              <a:t>Data in generic data store is still owned by only one </a:t>
            </a:r>
            <a:r>
              <a:rPr lang="en-US" baseline="0" dirty="0" err="1"/>
              <a:t>microservice</a:t>
            </a:r>
            <a:r>
              <a:rPr lang="en-US" baseline="0" dirty="0"/>
              <a:t> – no one can touch it</a:t>
            </a:r>
          </a:p>
          <a:p>
            <a:r>
              <a:rPr lang="en-US" baseline="0" dirty="0"/>
              <a:t>Only in DWH and </a:t>
            </a:r>
            <a:r>
              <a:rPr lang="en-US" baseline="0" dirty="0" err="1"/>
              <a:t>BigData</a:t>
            </a:r>
            <a:r>
              <a:rPr lang="en-US" baseline="0" dirty="0"/>
              <a:t> do we deliberately take copies of data and disown them</a:t>
            </a:r>
            <a:endParaRPr lang="nl-NL" dirty="0"/>
          </a:p>
        </p:txBody>
      </p:sp>
      <p:sp>
        <p:nvSpPr>
          <p:cNvPr id="4" name="Slide Number Placeholder 3"/>
          <p:cNvSpPr>
            <a:spLocks noGrp="1"/>
          </p:cNvSpPr>
          <p:nvPr>
            <p:ph type="sldNum" sz="quarter" idx="10"/>
          </p:nvPr>
        </p:nvSpPr>
        <p:spPr/>
        <p:txBody>
          <a:bodyPr/>
          <a:lstStyle/>
          <a:p>
            <a:fld id="{EAA20E25-4B01-4578-9E45-4B0060BAC382}" type="slidenum">
              <a:rPr lang="nl-NL" smtClean="0"/>
              <a:t>44</a:t>
            </a:fld>
            <a:endParaRPr lang="nl-NL"/>
          </a:p>
        </p:txBody>
      </p:sp>
    </p:spTree>
    <p:extLst>
      <p:ext uri="{BB962C8B-B14F-4D97-AF65-F5344CB8AC3E}">
        <p14:creationId xmlns:p14="http://schemas.microsoft.com/office/powerpoint/2010/main" val="530746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dazzle the audience with a quick dump of all technologies (and cloud services) used for putting the </a:t>
            </a:r>
            <a:r>
              <a:rPr lang="en-US" dirty="0" err="1"/>
              <a:t>webshop</a:t>
            </a:r>
            <a:r>
              <a:rPr lang="en-US" dirty="0"/>
              <a:t> together - for the UI, the API implementation, the </a:t>
            </a:r>
            <a:r>
              <a:rPr lang="en-US" dirty="0" err="1"/>
              <a:t>datastores</a:t>
            </a:r>
            <a:r>
              <a:rPr lang="en-US" dirty="0"/>
              <a:t> and the event  bus.</a:t>
            </a:r>
            <a:endParaRPr lang="nl-NL" dirty="0"/>
          </a:p>
        </p:txBody>
      </p:sp>
      <p:sp>
        <p:nvSpPr>
          <p:cNvPr id="4" name="Slide Number Placeholder 3"/>
          <p:cNvSpPr>
            <a:spLocks noGrp="1"/>
          </p:cNvSpPr>
          <p:nvPr>
            <p:ph type="sldNum" sz="quarter" idx="10"/>
          </p:nvPr>
        </p:nvSpPr>
        <p:spPr/>
        <p:txBody>
          <a:bodyPr/>
          <a:lstStyle/>
          <a:p>
            <a:fld id="{1B5FCE8C-42D9-43C6-BADD-EC45F87C0893}" type="slidenum">
              <a:rPr lang="nl-NL" smtClean="0"/>
              <a:t>47</a:t>
            </a:fld>
            <a:endParaRPr lang="nl-NL"/>
          </a:p>
        </p:txBody>
      </p:sp>
    </p:spTree>
    <p:extLst>
      <p:ext uri="{BB962C8B-B14F-4D97-AF65-F5344CB8AC3E}">
        <p14:creationId xmlns:p14="http://schemas.microsoft.com/office/powerpoint/2010/main" val="1969959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dazzle the audience with a quick dump of all technologies (and cloud services) used for putting the </a:t>
            </a:r>
            <a:r>
              <a:rPr lang="en-US" dirty="0" err="1"/>
              <a:t>webshop</a:t>
            </a:r>
            <a:r>
              <a:rPr lang="en-US" dirty="0"/>
              <a:t> together - for the UI, the API implementation, the </a:t>
            </a:r>
            <a:r>
              <a:rPr lang="en-US" dirty="0" err="1"/>
              <a:t>datastores</a:t>
            </a:r>
            <a:r>
              <a:rPr lang="en-US" dirty="0"/>
              <a:t> and the event  bus.</a:t>
            </a:r>
            <a:endParaRPr lang="nl-NL" dirty="0"/>
          </a:p>
        </p:txBody>
      </p:sp>
      <p:sp>
        <p:nvSpPr>
          <p:cNvPr id="4" name="Slide Number Placeholder 3"/>
          <p:cNvSpPr>
            <a:spLocks noGrp="1"/>
          </p:cNvSpPr>
          <p:nvPr>
            <p:ph type="sldNum" sz="quarter" idx="10"/>
          </p:nvPr>
        </p:nvSpPr>
        <p:spPr/>
        <p:txBody>
          <a:bodyPr/>
          <a:lstStyle/>
          <a:p>
            <a:fld id="{1B5FCE8C-42D9-43C6-BADD-EC45F87C0893}" type="slidenum">
              <a:rPr lang="nl-NL" smtClean="0"/>
              <a:t>48</a:t>
            </a:fld>
            <a:endParaRPr lang="nl-NL"/>
          </a:p>
        </p:txBody>
      </p:sp>
    </p:spTree>
    <p:extLst>
      <p:ext uri="{BB962C8B-B14F-4D97-AF65-F5344CB8AC3E}">
        <p14:creationId xmlns:p14="http://schemas.microsoft.com/office/powerpoint/2010/main" val="303351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https://www.martinfowler.com/bliki/StranglerApplication.html</a:t>
            </a:r>
          </a:p>
          <a:p>
            <a:r>
              <a:rPr lang="en-US" dirty="0"/>
              <a:t>https://dzone.com/articles/why-springboot</a:t>
            </a:r>
          </a:p>
        </p:txBody>
      </p:sp>
      <p:sp>
        <p:nvSpPr>
          <p:cNvPr id="4" name="Slide Number Placeholder 3"/>
          <p:cNvSpPr>
            <a:spLocks noGrp="1"/>
          </p:cNvSpPr>
          <p:nvPr>
            <p:ph type="sldNum" sz="quarter" idx="10"/>
          </p:nvPr>
        </p:nvSpPr>
        <p:spPr/>
        <p:txBody>
          <a:bodyPr/>
          <a:lstStyle/>
          <a:p>
            <a:fld id="{2ED1D759-295C-484A-9A59-E25428A95EE5}" type="slidenum">
              <a:rPr lang="en-US" smtClean="0"/>
              <a:t>53</a:t>
            </a:fld>
            <a:endParaRPr lang="en-US"/>
          </a:p>
        </p:txBody>
      </p:sp>
    </p:spTree>
    <p:extLst>
      <p:ext uri="{BB962C8B-B14F-4D97-AF65-F5344CB8AC3E}">
        <p14:creationId xmlns:p14="http://schemas.microsoft.com/office/powerpoint/2010/main" val="38709624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ext uri="{BB962C8B-B14F-4D97-AF65-F5344CB8AC3E}">
        <p14:creationId xmlns:p14="http://schemas.microsoft.com/office/powerpoint/2010/main" val="753456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AS Watson - Microservices &amp; Apache Kafka</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a:t>Foto</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24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AS Watson - Microservices &amp; Apache Kafka</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ext uri="{BB962C8B-B14F-4D97-AF65-F5344CB8AC3E}">
        <p14:creationId xmlns:p14="http://schemas.microsoft.com/office/powerpoint/2010/main" val="958155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AS Watson - Microservices &amp; Apache Kafka</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AS Watson - Microservices &amp; Apache Kafka</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nl-NL"/>
          </a:p>
        </p:txBody>
      </p:sp>
      <p:sp>
        <p:nvSpPr>
          <p:cNvPr id="3" name="Footer Placeholder 2"/>
          <p:cNvSpPr>
            <a:spLocks noGrp="1"/>
          </p:cNvSpPr>
          <p:nvPr>
            <p:ph type="ftr" sz="quarter" idx="11"/>
          </p:nvPr>
        </p:nvSpPr>
        <p:spPr/>
        <p:txBody>
          <a:bodyPr/>
          <a:lstStyle/>
          <a:p>
            <a:r>
              <a:rPr lang="en-US"/>
              <a:t>AS Watson - Microservices &amp; Apache Kafka</a:t>
            </a:r>
            <a:endParaRPr lang="nl-NL" dirty="0"/>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100"/>
              </a:lnSpc>
              <a:defRPr b="0" i="0">
                <a:latin typeface="Arial"/>
                <a:cs typeface="Arial"/>
              </a:defRPr>
            </a:lvl1pPr>
          </a:lstStyle>
          <a:p>
            <a:r>
              <a:rPr lang="nl-NL"/>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02406" indent="-202406">
              <a:lnSpc>
                <a:spcPts val="1650"/>
              </a:lnSpc>
              <a:spcAft>
                <a:spcPts val="0"/>
              </a:spcAft>
              <a:defRPr sz="1425" b="0" i="0">
                <a:latin typeface="Arial" pitchFamily="34" charset="0"/>
                <a:cs typeface="Arial"/>
              </a:defRPr>
            </a:lvl1pPr>
            <a:lvl2pPr marL="406004" indent="-203597" algn="l">
              <a:buSzPct val="100000"/>
              <a:buFont typeface="Arial" pitchFamily="34" charset="0"/>
              <a:buChar char="–"/>
              <a:tabLst>
                <a:tab pos="739379" algn="l"/>
              </a:tabLst>
              <a:defRPr sz="1200" i="0" baseline="0">
                <a:latin typeface="Arial" pitchFamily="34" charset="0"/>
                <a:cs typeface="Arial" pitchFamily="34" charset="0"/>
              </a:defRPr>
            </a:lvl2pPr>
            <a:lvl3pPr marL="572691" indent="-158354">
              <a:buFont typeface="Arial" pitchFamily="34" charset="0"/>
              <a:buChar char="•"/>
              <a:defRPr sz="900" baseline="0">
                <a:latin typeface="Arial" pitchFamily="34" charset="0"/>
              </a:defRPr>
            </a:lvl3pPr>
            <a:lvl4pPr marL="751285" indent="-167879">
              <a:buFont typeface="Arial" pitchFamily="34" charset="0"/>
              <a:buChar char="–"/>
              <a:defRPr sz="900" baseline="0">
                <a:latin typeface="Arial" pitchFamily="34" charset="0"/>
              </a:defRPr>
            </a:lvl4pPr>
            <a:lvl5pPr marL="495300" indent="-161925">
              <a:buFont typeface="Arial" pitchFamily="34" charset="0"/>
              <a:buChar char="•"/>
              <a:defRPr/>
            </a:lvl5pPr>
          </a:lstStyle>
          <a:p>
            <a:r>
              <a:rPr lang="nl-NL"/>
              <a:t>Xxxx</a:t>
            </a:r>
          </a:p>
          <a:p>
            <a:pPr lvl="1"/>
            <a:r>
              <a:rPr lang="nl-NL" sz="1050"/>
              <a:t>Xxxx</a:t>
            </a:r>
          </a:p>
          <a:p>
            <a:pPr lvl="2"/>
            <a:r>
              <a:rPr lang="nl-NL" sz="1050"/>
              <a:t>Xxx</a:t>
            </a:r>
          </a:p>
          <a:p>
            <a:pPr lvl="3"/>
            <a:r>
              <a:rPr lang="nl-NL" sz="1050"/>
              <a:t>Xxxxx</a:t>
            </a:r>
          </a:p>
        </p:txBody>
      </p:sp>
    </p:spTree>
    <p:extLst>
      <p:ext uri="{BB962C8B-B14F-4D97-AF65-F5344CB8AC3E}">
        <p14:creationId xmlns:p14="http://schemas.microsoft.com/office/powerpoint/2010/main" val="33757985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4080699606"/>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Date Placeholder 2"/>
          <p:cNvSpPr>
            <a:spLocks noGrp="1"/>
          </p:cNvSpPr>
          <p:nvPr>
            <p:ph type="dt" sz="half" idx="10"/>
          </p:nvPr>
        </p:nvSpPr>
        <p:spPr/>
        <p:txBody>
          <a:bodyPr/>
          <a:lstStyle/>
          <a:p>
            <a:endParaRPr lang="nl-NL"/>
          </a:p>
        </p:txBody>
      </p:sp>
      <p:sp>
        <p:nvSpPr>
          <p:cNvPr id="4" name="Footer Placeholder 3"/>
          <p:cNvSpPr>
            <a:spLocks noGrp="1"/>
          </p:cNvSpPr>
          <p:nvPr>
            <p:ph type="ftr" sz="quarter" idx="11"/>
          </p:nvPr>
        </p:nvSpPr>
        <p:spPr/>
        <p:txBody>
          <a:bodyPr/>
          <a:lstStyle/>
          <a:p>
            <a:r>
              <a:rPr lang="en-US"/>
              <a:t>AS Watson - Microservices &amp; Apache Kafka</a:t>
            </a:r>
            <a:endParaRPr lang="nl-NL"/>
          </a:p>
        </p:txBody>
      </p:sp>
      <p:sp>
        <p:nvSpPr>
          <p:cNvPr id="5" name="Slide Number Placeholder 4"/>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70086090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STANDAARD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4" name="Text Placeholder 3"/>
          <p:cNvSpPr>
            <a:spLocks noGrp="1"/>
          </p:cNvSpPr>
          <p:nvPr>
            <p:ph type="body" sz="quarter" idx="10"/>
          </p:nvPr>
        </p:nvSpPr>
        <p:spPr>
          <a:xfrm>
            <a:off x="1011257" y="1372940"/>
            <a:ext cx="6297749" cy="30204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517725413"/>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sp>
        <p:nvSpPr>
          <p:cNvPr id="4" name="Text Placeholder 3"/>
          <p:cNvSpPr>
            <a:spLocks noGrp="1"/>
          </p:cNvSpPr>
          <p:nvPr>
            <p:ph type="body" sz="quarter" idx="10"/>
          </p:nvPr>
        </p:nvSpPr>
        <p:spPr>
          <a:xfrm>
            <a:off x="1003066" y="1400615"/>
            <a:ext cx="6306120" cy="29903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640327239"/>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cSld name="BLANCO AMIS">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1751370721"/>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cSld name="HALLO WI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solidFill>
                  <a:schemeClr val="bg2"/>
                </a:solidFill>
              </a:defRPr>
            </a:lvl1pPr>
          </a:lstStyle>
          <a:p>
            <a:r>
              <a:rPr lang="en-US" dirty="0"/>
              <a:t>HALLO</a:t>
            </a:r>
          </a:p>
        </p:txBody>
      </p:sp>
      <p:sp>
        <p:nvSpPr>
          <p:cNvPr id="11" name="Text Placeholder 9"/>
          <p:cNvSpPr>
            <a:spLocks noGrp="1"/>
          </p:cNvSpPr>
          <p:nvPr>
            <p:ph type="body" sz="quarter" idx="10" hasCustomPrompt="1"/>
          </p:nvPr>
        </p:nvSpPr>
        <p:spPr>
          <a:xfrm>
            <a:off x="628651" y="2049373"/>
            <a:ext cx="7886700" cy="1427570"/>
          </a:xfrm>
          <a:prstGeom prst="rect">
            <a:avLst/>
          </a:prstGeom>
        </p:spPr>
        <p:txBody>
          <a:bodyPr/>
          <a:lstStyle>
            <a:lvl1pPr marL="0" indent="0" algn="ctr">
              <a:lnSpc>
                <a:spcPct val="100000"/>
              </a:lnSpc>
              <a:buNone/>
              <a:defRPr baseline="0">
                <a:solidFill>
                  <a:schemeClr val="bg1"/>
                </a:solidFill>
                <a:latin typeface="+mj-lt"/>
                <a:ea typeface="Arial Unicode MS" panose="020B0604020202020204" pitchFamily="34" charset="-128"/>
                <a:cs typeface="Arial Unicode MS" panose="020B0604020202020204" pitchFamily="34" charset="-128"/>
              </a:defRPr>
            </a:lvl1pPr>
          </a:lstStyle>
          <a:p>
            <a:pPr lvl="0"/>
            <a:r>
              <a:rPr lang="en-US" dirty="0" err="1"/>
              <a:t>Voorstelpagina</a:t>
            </a:r>
            <a:br>
              <a:rPr lang="en-US" dirty="0"/>
            </a:br>
            <a:r>
              <a:rPr lang="en-US" dirty="0" err="1"/>
              <a:t>Naam</a:t>
            </a:r>
            <a:r>
              <a:rPr lang="en-US" dirty="0"/>
              <a:t> </a:t>
            </a:r>
            <a:r>
              <a:rPr lang="en-US" dirty="0" err="1"/>
              <a:t>Achternaam</a:t>
            </a:r>
            <a:br>
              <a:rPr lang="en-US" dirty="0"/>
            </a:br>
            <a:r>
              <a:rPr lang="en-US" dirty="0" err="1"/>
              <a:t>Bedrijf</a:t>
            </a:r>
            <a:r>
              <a:rPr lang="en-US" dirty="0"/>
              <a:t>, </a:t>
            </a:r>
            <a:r>
              <a:rPr lang="en-US" dirty="0" err="1"/>
              <a:t>functie</a:t>
            </a:r>
            <a:endParaRPr lang="en-US" dirty="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01059545"/>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nl-NL"/>
              <a:t>AS Watson - Microservices &amp; Apache Kafka</a:t>
            </a:r>
          </a:p>
        </p:txBody>
      </p:sp>
      <p:sp>
        <p:nvSpPr>
          <p:cNvPr id="6" name="Slide Number Placeholder 5"/>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25919192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a:xfrm>
            <a:off x="1524000" y="4800601"/>
            <a:ext cx="1066800" cy="273844"/>
          </a:xfrm>
          <a:prstGeom prst="rect">
            <a:avLst/>
          </a:prstGeom>
        </p:spPr>
        <p:txBody>
          <a:bodyPr lIns="154817" tIns="77409" rIns="154817" bIns="77409"/>
          <a:lstStyle/>
          <a:p>
            <a:endParaRPr lang="en-US"/>
          </a:p>
        </p:txBody>
      </p:sp>
      <p:sp>
        <p:nvSpPr>
          <p:cNvPr id="3" name="Tijdelijke aanduiding voor voettekst 2"/>
          <p:cNvSpPr>
            <a:spLocks noGrp="1"/>
          </p:cNvSpPr>
          <p:nvPr>
            <p:ph type="ftr" sz="quarter" idx="11"/>
          </p:nvPr>
        </p:nvSpPr>
        <p:spPr>
          <a:xfrm>
            <a:off x="2590800" y="4800601"/>
            <a:ext cx="5867400" cy="273844"/>
          </a:xfrm>
          <a:prstGeom prst="rect">
            <a:avLst/>
          </a:prstGeom>
        </p:spPr>
        <p:txBody>
          <a:bodyPr lIns="154817" tIns="77409" rIns="154817" bIns="77409"/>
          <a:lstStyle/>
          <a:p>
            <a:r>
              <a:rPr lang="en-US"/>
              <a:t>AS Watson - Microservices &amp; Apache Kafka</a:t>
            </a:r>
          </a:p>
        </p:txBody>
      </p:sp>
      <p:sp>
        <p:nvSpPr>
          <p:cNvPr id="4" name="Tijdelijke aanduiding voor dianummer 3"/>
          <p:cNvSpPr>
            <a:spLocks noGrp="1"/>
          </p:cNvSpPr>
          <p:nvPr>
            <p:ph type="sldNum" sz="quarter" idx="12"/>
          </p:nvPr>
        </p:nvSpPr>
        <p:spPr>
          <a:xfrm>
            <a:off x="8100392" y="249492"/>
            <a:ext cx="925462" cy="378042"/>
          </a:xfrm>
          <a:prstGeom prst="rect">
            <a:avLst/>
          </a:prstGeom>
        </p:spPr>
        <p:txBody>
          <a:bodyPr lIns="154817" tIns="77409" rIns="154817" bIns="77409"/>
          <a:lstStyle/>
          <a:p>
            <a:fld id="{CA810E40-576B-4A1C-BBE5-5258170837E9}" type="slidenum">
              <a:rPr lang="en-US" smtClean="0"/>
              <a:pPr/>
              <a:t>‹#›</a:t>
            </a:fld>
            <a:endParaRPr lang="en-US"/>
          </a:p>
        </p:txBody>
      </p:sp>
    </p:spTree>
    <p:extLst>
      <p:ext uri="{BB962C8B-B14F-4D97-AF65-F5344CB8AC3E}">
        <p14:creationId xmlns:p14="http://schemas.microsoft.com/office/powerpoint/2010/main" val="254557663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AMIS">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7515" y="2089707"/>
            <a:ext cx="3332991" cy="1050271"/>
          </a:xfrm>
          <a:prstGeom prst="rect">
            <a:avLst/>
          </a:prstGeom>
        </p:spPr>
      </p:pic>
    </p:spTree>
    <p:extLst>
      <p:ext uri="{BB962C8B-B14F-4D97-AF65-F5344CB8AC3E}">
        <p14:creationId xmlns:p14="http://schemas.microsoft.com/office/powerpoint/2010/main" val="583000802"/>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HALLO">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lvl1pPr>
          </a:lstStyle>
          <a:p>
            <a:r>
              <a:rPr lang="en-US" dirty="0"/>
              <a:t>hallo</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ext Placeholder 9"/>
          <p:cNvSpPr>
            <a:spLocks noGrp="1"/>
          </p:cNvSpPr>
          <p:nvPr>
            <p:ph type="body" sz="quarter" idx="10" hasCustomPrompt="1"/>
          </p:nvPr>
        </p:nvSpPr>
        <p:spPr>
          <a:xfrm>
            <a:off x="628651" y="2049371"/>
            <a:ext cx="7886700" cy="1180348"/>
          </a:xfrm>
          <a:prstGeom prst="rect">
            <a:avLst/>
          </a:prstGeom>
        </p:spPr>
        <p:txBody>
          <a:bodyPr/>
          <a:lstStyle>
            <a:lvl1pPr marL="0" indent="0" algn="ctr">
              <a:lnSpc>
                <a:spcPct val="100000"/>
              </a:lnSpc>
              <a:buNone/>
              <a:defRPr baseline="0">
                <a:solidFill>
                  <a:schemeClr val="tx1"/>
                </a:solidFill>
                <a:latin typeface="+mj-lt"/>
                <a:ea typeface="Arial Unicode MS" panose="020B0604020202020204" pitchFamily="34" charset="-128"/>
                <a:cs typeface="Arial Unicode MS" panose="020B0604020202020204" pitchFamily="34" charset="-128"/>
              </a:defRPr>
            </a:lvl1pPr>
          </a:lstStyle>
          <a:p>
            <a:pPr lvl="0"/>
            <a:r>
              <a:rPr lang="en-US" dirty="0" err="1"/>
              <a:t>Voorstelpagina</a:t>
            </a:r>
            <a:br>
              <a:rPr lang="en-US" dirty="0"/>
            </a:br>
            <a:r>
              <a:rPr lang="en-US" dirty="0" err="1"/>
              <a:t>Naam</a:t>
            </a:r>
            <a:r>
              <a:rPr lang="en-US" dirty="0"/>
              <a:t> </a:t>
            </a:r>
            <a:r>
              <a:rPr lang="en-US" dirty="0" err="1"/>
              <a:t>Achternaam</a:t>
            </a:r>
            <a:br>
              <a:rPr lang="en-US" dirty="0"/>
            </a:br>
            <a:r>
              <a:rPr lang="en-US" dirty="0" err="1"/>
              <a:t>Bedrijf</a:t>
            </a:r>
            <a:r>
              <a:rPr lang="en-US" dirty="0"/>
              <a:t>, </a:t>
            </a:r>
            <a:r>
              <a:rPr lang="en-US" dirty="0" err="1"/>
              <a:t>functie</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798336120"/>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HALLO WI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solidFill>
                  <a:schemeClr val="bg2"/>
                </a:solidFill>
              </a:defRPr>
            </a:lvl1pPr>
          </a:lstStyle>
          <a:p>
            <a:r>
              <a:rPr lang="en-US" dirty="0"/>
              <a:t>HALLO</a:t>
            </a:r>
          </a:p>
        </p:txBody>
      </p:sp>
      <p:sp>
        <p:nvSpPr>
          <p:cNvPr id="11" name="Text Placeholder 9"/>
          <p:cNvSpPr>
            <a:spLocks noGrp="1"/>
          </p:cNvSpPr>
          <p:nvPr>
            <p:ph type="body" sz="quarter" idx="10" hasCustomPrompt="1"/>
          </p:nvPr>
        </p:nvSpPr>
        <p:spPr>
          <a:xfrm>
            <a:off x="628651" y="2049373"/>
            <a:ext cx="7886700" cy="1427570"/>
          </a:xfrm>
          <a:prstGeom prst="rect">
            <a:avLst/>
          </a:prstGeom>
        </p:spPr>
        <p:txBody>
          <a:bodyPr/>
          <a:lstStyle>
            <a:lvl1pPr marL="0" indent="0" algn="ctr">
              <a:lnSpc>
                <a:spcPct val="100000"/>
              </a:lnSpc>
              <a:buNone/>
              <a:defRPr baseline="0">
                <a:solidFill>
                  <a:schemeClr val="bg1"/>
                </a:solidFill>
                <a:latin typeface="+mj-lt"/>
                <a:ea typeface="Arial Unicode MS" panose="020B0604020202020204" pitchFamily="34" charset="-128"/>
                <a:cs typeface="Arial Unicode MS" panose="020B0604020202020204" pitchFamily="34" charset="-128"/>
              </a:defRPr>
            </a:lvl1pPr>
          </a:lstStyle>
          <a:p>
            <a:pPr lvl="0"/>
            <a:r>
              <a:rPr lang="en-US" dirty="0" err="1"/>
              <a:t>Voorstelpagina</a:t>
            </a:r>
            <a:br>
              <a:rPr lang="en-US" dirty="0"/>
            </a:br>
            <a:r>
              <a:rPr lang="en-US" dirty="0" err="1"/>
              <a:t>Naam</a:t>
            </a:r>
            <a:r>
              <a:rPr lang="en-US" dirty="0"/>
              <a:t> </a:t>
            </a:r>
            <a:r>
              <a:rPr lang="en-US" dirty="0" err="1"/>
              <a:t>Achternaam</a:t>
            </a:r>
            <a:br>
              <a:rPr lang="en-US" dirty="0"/>
            </a:br>
            <a:r>
              <a:rPr lang="en-US" dirty="0" err="1"/>
              <a:t>Bedrijf</a:t>
            </a:r>
            <a:r>
              <a:rPr lang="en-US" dirty="0"/>
              <a:t>, </a:t>
            </a:r>
            <a:r>
              <a:rPr lang="en-US" dirty="0" err="1"/>
              <a:t>functie</a:t>
            </a:r>
            <a:endParaRPr lang="en-US" dirty="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15279116"/>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AGENDA BLOKK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5" y="444793"/>
            <a:ext cx="7886700" cy="764944"/>
          </a:xfrm>
          <a:prstGeom prst="rect">
            <a:avLst/>
          </a:prstGeom>
        </p:spPr>
        <p:txBody>
          <a:bodyPr anchor="t" anchorCtr="0">
            <a:noAutofit/>
          </a:bodyPr>
          <a:lstStyle>
            <a:lvl1pPr>
              <a:defRPr sz="3427" baseline="0"/>
            </a:lvl1pPr>
          </a:lstStyle>
          <a:p>
            <a:r>
              <a:rPr lang="en-US" dirty="0" err="1"/>
              <a:t>Luxe</a:t>
            </a:r>
            <a:r>
              <a:rPr lang="en-US" dirty="0"/>
              <a:t> agenda - </a:t>
            </a:r>
            <a:r>
              <a:rPr lang="en-US" dirty="0" err="1"/>
              <a:t>Titel</a:t>
            </a:r>
            <a:endParaRPr lang="en-US" dirty="0"/>
          </a:p>
        </p:txBody>
      </p:sp>
      <p:sp>
        <p:nvSpPr>
          <p:cNvPr id="3" name="Text Placeholder 2"/>
          <p:cNvSpPr>
            <a:spLocks noGrp="1"/>
          </p:cNvSpPr>
          <p:nvPr>
            <p:ph type="body" idx="1" hasCustomPrompt="1"/>
          </p:nvPr>
        </p:nvSpPr>
        <p:spPr>
          <a:xfrm>
            <a:off x="108285"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1</a:t>
            </a:r>
          </a:p>
        </p:txBody>
      </p:sp>
      <p:sp>
        <p:nvSpPr>
          <p:cNvPr id="19" name="Text Placeholder 2"/>
          <p:cNvSpPr>
            <a:spLocks noGrp="1"/>
          </p:cNvSpPr>
          <p:nvPr>
            <p:ph type="body" idx="10" hasCustomPrompt="1"/>
          </p:nvPr>
        </p:nvSpPr>
        <p:spPr>
          <a:xfrm>
            <a:off x="3170642"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2</a:t>
            </a:r>
          </a:p>
        </p:txBody>
      </p:sp>
      <p:sp>
        <p:nvSpPr>
          <p:cNvPr id="20" name="Text Placeholder 2"/>
          <p:cNvSpPr>
            <a:spLocks noGrp="1"/>
          </p:cNvSpPr>
          <p:nvPr>
            <p:ph type="body" idx="11" hasCustomPrompt="1"/>
          </p:nvPr>
        </p:nvSpPr>
        <p:spPr>
          <a:xfrm>
            <a:off x="6232680" y="150333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3</a:t>
            </a:r>
          </a:p>
        </p:txBody>
      </p:sp>
      <p:sp>
        <p:nvSpPr>
          <p:cNvPr id="21" name="Text Placeholder 2"/>
          <p:cNvSpPr>
            <a:spLocks noGrp="1"/>
          </p:cNvSpPr>
          <p:nvPr>
            <p:ph type="body" idx="12" hasCustomPrompt="1"/>
          </p:nvPr>
        </p:nvSpPr>
        <p:spPr>
          <a:xfrm>
            <a:off x="114301"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4</a:t>
            </a:r>
          </a:p>
        </p:txBody>
      </p:sp>
      <p:sp>
        <p:nvSpPr>
          <p:cNvPr id="22" name="Text Placeholder 2"/>
          <p:cNvSpPr>
            <a:spLocks noGrp="1"/>
          </p:cNvSpPr>
          <p:nvPr>
            <p:ph type="body" idx="13" hasCustomPrompt="1"/>
          </p:nvPr>
        </p:nvSpPr>
        <p:spPr>
          <a:xfrm>
            <a:off x="3176659"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5</a:t>
            </a:r>
          </a:p>
        </p:txBody>
      </p:sp>
      <p:sp>
        <p:nvSpPr>
          <p:cNvPr id="25" name="Text Placeholder 2"/>
          <p:cNvSpPr>
            <a:spLocks noGrp="1"/>
          </p:cNvSpPr>
          <p:nvPr>
            <p:ph type="body" idx="15" hasCustomPrompt="1"/>
          </p:nvPr>
        </p:nvSpPr>
        <p:spPr>
          <a:xfrm>
            <a:off x="3176659" y="401586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6</a:t>
            </a:r>
          </a:p>
        </p:txBody>
      </p:sp>
      <p:sp>
        <p:nvSpPr>
          <p:cNvPr id="26" name="Text Placeholder 2"/>
          <p:cNvSpPr>
            <a:spLocks noGrp="1"/>
          </p:cNvSpPr>
          <p:nvPr>
            <p:ph type="body" idx="16" hasCustomPrompt="1"/>
          </p:nvPr>
        </p:nvSpPr>
        <p:spPr>
          <a:xfrm>
            <a:off x="6238697" y="402009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7</a:t>
            </a:r>
          </a:p>
        </p:txBody>
      </p:sp>
    </p:spTree>
    <p:extLst>
      <p:ext uri="{BB962C8B-B14F-4D97-AF65-F5344CB8AC3E}">
        <p14:creationId xmlns:p14="http://schemas.microsoft.com/office/powerpoint/2010/main" val="600279520"/>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AGENDA BULLETS">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9"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lvl1pPr>
          </a:lstStyle>
          <a:p>
            <a:r>
              <a:rPr lang="en-US" dirty="0"/>
              <a:t>Basic agenda – </a:t>
            </a:r>
            <a:r>
              <a:rPr lang="en-US" dirty="0" err="1"/>
              <a:t>titel</a:t>
            </a:r>
            <a:endParaRPr lang="en-US" dirty="0"/>
          </a:p>
        </p:txBody>
      </p:sp>
      <p:sp>
        <p:nvSpPr>
          <p:cNvPr id="5" name="Text Placeholder 2"/>
          <p:cNvSpPr>
            <a:spLocks noGrp="1"/>
          </p:cNvSpPr>
          <p:nvPr>
            <p:ph type="body" sz="quarter" idx="10" hasCustomPrompt="1"/>
          </p:nvPr>
        </p:nvSpPr>
        <p:spPr>
          <a:xfrm>
            <a:off x="4681246" y="444533"/>
            <a:ext cx="4098601" cy="404598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err="1"/>
              <a:t>Agendapunt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225832596"/>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AGENDA BULLETS WIT">
    <p:bg>
      <p:bgPr>
        <a:solidFill>
          <a:schemeClr val="tx1"/>
        </a:solid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8"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a:t>Op de agenda</a:t>
            </a:r>
          </a:p>
        </p:txBody>
      </p:sp>
      <p:sp>
        <p:nvSpPr>
          <p:cNvPr id="3" name="Text Placeholder 2"/>
          <p:cNvSpPr>
            <a:spLocks noGrp="1"/>
          </p:cNvSpPr>
          <p:nvPr>
            <p:ph type="body" sz="quarter" idx="10" hasCustomPrompt="1"/>
          </p:nvPr>
        </p:nvSpPr>
        <p:spPr>
          <a:xfrm>
            <a:off x="4681246" y="444533"/>
            <a:ext cx="4098601" cy="40459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err="1"/>
              <a:t>Agendapunt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82812376"/>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endParaRPr lang="en-US" dirty="0"/>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FOTO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519328"/>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FOTO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715529"/>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FOTO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4592109"/>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FOTO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790979"/>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FOTO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797094"/>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FOTO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9820555"/>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1_3 MEDEDELINGEN">
    <p:bg>
      <p:bgPr>
        <a:solidFill>
          <a:schemeClr val="accent5"/>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20865638"/>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3 MEDEDELINGEN">
    <p:bg>
      <p:bgPr>
        <a:solidFill>
          <a:srgbClr val="E7343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083968866"/>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2_3 MEDEDELINGEN">
    <p:bg>
      <p:bgPr>
        <a:solidFill>
          <a:schemeClr val="accent4"/>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26882756"/>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3_3 MEDEDELINGEN">
    <p:bg>
      <p:bgPr>
        <a:solidFill>
          <a:schemeClr val="accent3"/>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96988389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2400"/>
            </a:lvl1pPr>
          </a:lstStyle>
          <a:p>
            <a:r>
              <a:rPr lang="nl-NL" dirty="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AS Watson - Microservices &amp; Apache Kafka</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7743000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4_3 MEDEDELINGEN">
    <p:bg>
      <p:bgPr>
        <a:solidFill>
          <a:schemeClr val="accent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38649016"/>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5_3 MEDEDELINGEN">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652726395"/>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6_3 MEDEDELINGEN">
    <p:bg>
      <p:bgPr>
        <a:solidFill>
          <a:srgbClr val="00A9C7"/>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85024287"/>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1_2 MEDEDELINGE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796396010"/>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2 MEDEDELINGEN">
    <p:bg>
      <p:bgPr>
        <a:solidFill>
          <a:srgbClr val="E7343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34696479"/>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2_2 MEDEDELING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112829981"/>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3_2 MEDEDELING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710478681"/>
      </p:ext>
    </p:extLst>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4_2 MEDEDELING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894773077"/>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5_2 MEDEDELINGE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719397124"/>
      </p:ext>
    </p:extLst>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6_2 MEDEDELINGEN">
    <p:bg>
      <p:bgPr>
        <a:solidFill>
          <a:srgbClr val="00A9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929498146"/>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AS Watson - Microservices &amp; Apache Kafka</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sp>
        <p:nvSpPr>
          <p:cNvPr id="4" name="Text Placeholder 3"/>
          <p:cNvSpPr>
            <a:spLocks noGrp="1"/>
          </p:cNvSpPr>
          <p:nvPr>
            <p:ph type="body" sz="quarter" idx="10"/>
          </p:nvPr>
        </p:nvSpPr>
        <p:spPr>
          <a:xfrm>
            <a:off x="1003066" y="1400615"/>
            <a:ext cx="6306120" cy="29903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469467566"/>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STANDAARD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4" name="Text Placeholder 3"/>
          <p:cNvSpPr>
            <a:spLocks noGrp="1"/>
          </p:cNvSpPr>
          <p:nvPr>
            <p:ph type="body" sz="quarter" idx="10"/>
          </p:nvPr>
        </p:nvSpPr>
        <p:spPr>
          <a:xfrm>
            <a:off x="1011257" y="1372940"/>
            <a:ext cx="6297749" cy="30204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030449237"/>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437921931"/>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STANDAARD ALLEEN TITEL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9417744"/>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69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76650462"/>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1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529844640"/>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2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669741681"/>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3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098916371"/>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4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13250686"/>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5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17240159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AS Watson - Microservices &amp; Apache Kafka</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6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199272202"/>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1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542252831"/>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2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118673739"/>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3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047742549"/>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4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993363592"/>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5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808565024"/>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8F3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8F3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67006409"/>
      </p:ext>
    </p:extLst>
  </p:cSld>
  <p:clrMapOvr>
    <a:overrideClrMapping bg1="lt1" tx1="dk1" bg2="lt2" tx2="dk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6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257951058"/>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COLORS QUOTE 1">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4616356"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418429969"/>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COLORS QUOTE 2">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5916305"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976910741"/>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nl-NL"/>
          </a:p>
        </p:txBody>
      </p:sp>
      <p:sp>
        <p:nvSpPr>
          <p:cNvPr id="8" name="Footer Placeholder 7"/>
          <p:cNvSpPr>
            <a:spLocks noGrp="1"/>
          </p:cNvSpPr>
          <p:nvPr>
            <p:ph type="ftr" sz="quarter" idx="11"/>
          </p:nvPr>
        </p:nvSpPr>
        <p:spPr/>
        <p:txBody>
          <a:bodyPr/>
          <a:lstStyle/>
          <a:p>
            <a:r>
              <a:rPr lang="en-US"/>
              <a:t>AS Watson - Microservices &amp; Apache Kafka</a:t>
            </a:r>
            <a:endParaRPr lang="nl-NL" dirty="0"/>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4738976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QUOTE WIT">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3" name="Text Placeholder 2"/>
          <p:cNvSpPr>
            <a:spLocks noGrp="1"/>
          </p:cNvSpPr>
          <p:nvPr>
            <p:ph type="body" sz="quarter" idx="10" hasCustomPrompt="1"/>
          </p:nvPr>
        </p:nvSpPr>
        <p:spPr>
          <a:xfrm>
            <a:off x="1806532" y="565920"/>
            <a:ext cx="5535959" cy="3478393"/>
          </a:xfrm>
        </p:spPr>
        <p:txBody>
          <a:bodyPr anchor="ctr" anchorCtr="0"/>
          <a:lstStyle>
            <a:lvl1pPr marL="0" indent="0" algn="ctr">
              <a:buNone/>
              <a:defRPr/>
            </a:lvl1pPr>
          </a:lstStyle>
          <a:p>
            <a:pPr lvl="0"/>
            <a:r>
              <a:rPr lang="nl-NL" dirty="0"/>
              <a:t>Gebruik een slide als deze voor een quote of ter verduidelijking van een hoofdstuk. Deze tekst wordt horizontaal en verticaal gecentreerd</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980182783"/>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PAYOFF ZWART">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2"/>
                </a:solidFill>
              </a:defRPr>
            </a:lvl1pPr>
          </a:lstStyle>
          <a:p>
            <a:r>
              <a:rPr lang="en-US" dirty="0"/>
              <a:t>PAY OFF</a:t>
            </a:r>
          </a:p>
        </p:txBody>
      </p:sp>
      <p:sp>
        <p:nvSpPr>
          <p:cNvPr id="7"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tx2"/>
                </a:solidFill>
              </a:defRPr>
            </a:lvl1pPr>
          </a:lstStyle>
          <a:p>
            <a:pPr lvl="0"/>
            <a:r>
              <a:rPr lang="nl-NL" dirty="0"/>
              <a:t>TWEE REGELS MAXIMAAL</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048349335"/>
      </p:ext>
    </p:extLst>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PAYOFF WI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1"/>
                </a:solidFill>
              </a:defRPr>
            </a:lvl1pPr>
          </a:lstStyle>
          <a:p>
            <a:r>
              <a:rPr lang="en-US" dirty="0"/>
              <a:t>PAY OFF</a:t>
            </a:r>
          </a:p>
        </p:txBody>
      </p:sp>
      <p:sp>
        <p:nvSpPr>
          <p:cNvPr id="12"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bg2"/>
                </a:solidFill>
              </a:defRPr>
            </a:lvl1pPr>
          </a:lstStyle>
          <a:p>
            <a:pPr lvl="0"/>
            <a:r>
              <a:rPr lang="nl-NL" dirty="0"/>
              <a:t>TWEE REGELS MAXIMAAL</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785551871"/>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PAYOFF 2 F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159543" y="3417274"/>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15" name="TextBox 14"/>
          <p:cNvSpPr txBox="1"/>
          <p:nvPr/>
        </p:nvSpPr>
        <p:spPr>
          <a:xfrm>
            <a:off x="4917910" y="3114560"/>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42224381"/>
      </p:ext>
    </p:extLst>
  </p:cSld>
  <p:clrMapOvr>
    <a:overrideClrMapping bg1="dk1" tx1="lt1" bg2="dk2" tx2="lt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PAYOFF 2 PINK">
    <p:bg>
      <p:bgPr>
        <a:solidFill>
          <a:schemeClr val="accent5"/>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52539649"/>
      </p:ext>
    </p:extLst>
  </p:cSld>
  <p:clrMapOvr>
    <a:overrideClrMapping bg1="dk1" tx1="lt1" bg2="dk2" tx2="lt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2_PAYOFF 2 PINK">
    <p:bg>
      <p:bgPr>
        <a:solidFill>
          <a:schemeClr val="accent6"/>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447638976"/>
      </p:ext>
    </p:extLst>
  </p:cSld>
  <p:clrMapOvr>
    <a:overrideClrMapping bg1="dk1" tx1="lt1" bg2="dk2" tx2="lt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3_PAYOFF 2 PINK">
    <p:bg>
      <p:bgPr>
        <a:solidFill>
          <a:schemeClr val="accent4"/>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789153623"/>
      </p:ext>
    </p:extLst>
  </p:cSld>
  <p:clrMapOvr>
    <a:overrideClrMapping bg1="dk1" tx1="lt1" bg2="dk2" tx2="lt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4_PAYOFF 2 PINK">
    <p:bg>
      <p:bgPr>
        <a:solidFill>
          <a:schemeClr val="accent3"/>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260614984"/>
      </p:ext>
    </p:extLst>
  </p:cSld>
  <p:clrMapOvr>
    <a:overrideClrMapping bg1="dk1" tx1="lt1" bg2="dk2" tx2="lt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1_PAYOFF 2 PINK">
    <p:bg>
      <p:bgPr>
        <a:solidFill>
          <a:schemeClr val="accent2"/>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647363340"/>
      </p:ext>
    </p:extLst>
  </p:cSld>
  <p:clrMapOvr>
    <a:overrideClrMapping bg1="dk1" tx1="lt1" bg2="dk2" tx2="lt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PAYOFF 2 GREEN">
    <p:bg>
      <p:bgPr>
        <a:solidFill>
          <a:schemeClr val="accent1"/>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357061151"/>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AS Watson - Microservices &amp; Apache Kafka</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88434694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1_PAYOFF 2 GREEN">
    <p:bg>
      <p:bgPr>
        <a:solidFill>
          <a:srgbClr val="00A9C7"/>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29514691"/>
      </p:ext>
    </p:extLst>
  </p:cSld>
  <p:clrMapOvr>
    <a:overrideClrMapping bg1="dk1" tx1="lt1" bg2="dk2" tx2="lt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PAYOFF 2 ZWART">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9" name="TextBox 8"/>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63605090"/>
      </p:ext>
    </p:extLst>
  </p:cSld>
  <p:clrMapOvr>
    <a:overrideClrMapping bg1="dk1" tx1="lt1" bg2="dk2" tx2="lt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EN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1777" y="2264640"/>
            <a:ext cx="2022767" cy="637402"/>
          </a:xfrm>
          <a:prstGeom prst="rect">
            <a:avLst/>
          </a:prstGeom>
        </p:spPr>
      </p:pic>
    </p:spTree>
    <p:extLst>
      <p:ext uri="{BB962C8B-B14F-4D97-AF65-F5344CB8AC3E}">
        <p14:creationId xmlns:p14="http://schemas.microsoft.com/office/powerpoint/2010/main" val="2776662698"/>
      </p:ext>
    </p:extLst>
  </p:cSld>
  <p:clrMapOvr>
    <a:overrideClrMapping bg1="dk1" tx1="lt1" bg2="dk2" tx2="lt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BLANCO AMIS">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781915500"/>
      </p:ext>
    </p:extLst>
  </p:cSld>
  <p:clrMapOvr>
    <a:overrideClrMapping bg1="dk1" tx1="lt1" bg2="dk2" tx2="lt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100392" y="249492"/>
            <a:ext cx="925462" cy="378042"/>
          </a:xfrm>
          <a:prstGeom prst="rect">
            <a:avLst/>
          </a:prstGeom>
        </p:spPr>
        <p:txBody>
          <a:bodyPr lIns="154817" tIns="77409" rIns="154817" bIns="77409"/>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500"/>
              </a:lnSpc>
              <a:defRPr b="0" i="0">
                <a:latin typeface="Arial"/>
                <a:cs typeface="Arial"/>
              </a:defRPr>
            </a:lvl1pPr>
          </a:lstStyle>
          <a:p>
            <a:r>
              <a:rPr lang="nl-NL"/>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40937" indent="-240937">
              <a:lnSpc>
                <a:spcPts val="1964"/>
              </a:lnSpc>
              <a:spcAft>
                <a:spcPts val="0"/>
              </a:spcAft>
              <a:defRPr sz="1687" b="0" i="0">
                <a:latin typeface="Arial" pitchFamily="34" charset="0"/>
                <a:cs typeface="Arial"/>
              </a:defRPr>
            </a:lvl1pPr>
            <a:lvl2pPr marL="483291" indent="-242354" algn="l">
              <a:buSzPct val="100000"/>
              <a:buFont typeface="Arial" pitchFamily="34" charset="0"/>
              <a:buChar char="–"/>
              <a:tabLst>
                <a:tab pos="880128" algn="l"/>
              </a:tabLst>
              <a:defRPr sz="1424" i="0" baseline="0">
                <a:latin typeface="Arial" pitchFamily="34" charset="0"/>
                <a:cs typeface="Arial" pitchFamily="34" charset="0"/>
              </a:defRPr>
            </a:lvl2pPr>
            <a:lvl3pPr marL="681710" indent="-188498">
              <a:buFont typeface="Arial" pitchFamily="34" charset="0"/>
              <a:buChar char="•"/>
              <a:defRPr sz="1055" baseline="0">
                <a:latin typeface="Arial" pitchFamily="34" charset="0"/>
              </a:defRPr>
            </a:lvl3pPr>
            <a:lvl4pPr marL="894301" indent="-199836">
              <a:buFont typeface="Arial" pitchFamily="34" charset="0"/>
              <a:buChar char="–"/>
              <a:defRPr sz="1055" baseline="0">
                <a:latin typeface="Arial" pitchFamily="34" charset="0"/>
              </a:defRPr>
            </a:lvl4pPr>
            <a:lvl5pPr marL="589586" indent="-192749">
              <a:buFont typeface="Arial" pitchFamily="34" charset="0"/>
              <a:buChar char="•"/>
              <a:defRPr/>
            </a:lvl5pPr>
          </a:lstStyle>
          <a:p>
            <a:r>
              <a:rPr lang="nl-NL"/>
              <a:t>Xxxx</a:t>
            </a:r>
          </a:p>
          <a:p>
            <a:pPr lvl="1"/>
            <a:r>
              <a:rPr lang="nl-NL" sz="1266"/>
              <a:t>Xxxx</a:t>
            </a:r>
          </a:p>
          <a:p>
            <a:pPr lvl="2"/>
            <a:r>
              <a:rPr lang="nl-NL" sz="1266"/>
              <a:t>Xxx</a:t>
            </a:r>
          </a:p>
          <a:p>
            <a:pPr lvl="3"/>
            <a:r>
              <a:rPr lang="nl-NL" sz="1266"/>
              <a:t>Xxxxx</a:t>
            </a:r>
          </a:p>
        </p:txBody>
      </p:sp>
    </p:spTree>
    <p:extLst>
      <p:ext uri="{BB962C8B-B14F-4D97-AF65-F5344CB8AC3E}">
        <p14:creationId xmlns:p14="http://schemas.microsoft.com/office/powerpoint/2010/main" val="3742279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AS Watson - Microservices &amp; Apache Kafka</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2.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3.jp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6.xml"/><Relationship Id="rId18" Type="http://schemas.openxmlformats.org/officeDocument/2006/relationships/slideLayout" Target="../slideLayouts/slideLayout41.xml"/><Relationship Id="rId26" Type="http://schemas.openxmlformats.org/officeDocument/2006/relationships/slideLayout" Target="../slideLayouts/slideLayout49.xml"/><Relationship Id="rId39" Type="http://schemas.openxmlformats.org/officeDocument/2006/relationships/slideLayout" Target="../slideLayouts/slideLayout62.xml"/><Relationship Id="rId21" Type="http://schemas.openxmlformats.org/officeDocument/2006/relationships/slideLayout" Target="../slideLayouts/slideLayout44.xml"/><Relationship Id="rId34" Type="http://schemas.openxmlformats.org/officeDocument/2006/relationships/slideLayout" Target="../slideLayouts/slideLayout57.xml"/><Relationship Id="rId42" Type="http://schemas.openxmlformats.org/officeDocument/2006/relationships/slideLayout" Target="../slideLayouts/slideLayout65.xml"/><Relationship Id="rId47" Type="http://schemas.openxmlformats.org/officeDocument/2006/relationships/slideLayout" Target="../slideLayouts/slideLayout70.xml"/><Relationship Id="rId50" Type="http://schemas.openxmlformats.org/officeDocument/2006/relationships/slideLayout" Target="../slideLayouts/slideLayout73.xml"/><Relationship Id="rId55" Type="http://schemas.openxmlformats.org/officeDocument/2006/relationships/slideLayout" Target="../slideLayouts/slideLayout78.xml"/><Relationship Id="rId63" Type="http://schemas.openxmlformats.org/officeDocument/2006/relationships/image" Target="../media/image5.png"/><Relationship Id="rId7" Type="http://schemas.openxmlformats.org/officeDocument/2006/relationships/slideLayout" Target="../slideLayouts/slideLayout30.xml"/><Relationship Id="rId2" Type="http://schemas.openxmlformats.org/officeDocument/2006/relationships/slideLayout" Target="../slideLayouts/slideLayout25.xml"/><Relationship Id="rId16" Type="http://schemas.openxmlformats.org/officeDocument/2006/relationships/slideLayout" Target="../slideLayouts/slideLayout39.xml"/><Relationship Id="rId20" Type="http://schemas.openxmlformats.org/officeDocument/2006/relationships/slideLayout" Target="../slideLayouts/slideLayout43.xml"/><Relationship Id="rId29" Type="http://schemas.openxmlformats.org/officeDocument/2006/relationships/slideLayout" Target="../slideLayouts/slideLayout52.xml"/><Relationship Id="rId41" Type="http://schemas.openxmlformats.org/officeDocument/2006/relationships/slideLayout" Target="../slideLayouts/slideLayout64.xml"/><Relationship Id="rId54" Type="http://schemas.openxmlformats.org/officeDocument/2006/relationships/slideLayout" Target="../slideLayouts/slideLayout77.xml"/><Relationship Id="rId62" Type="http://schemas.openxmlformats.org/officeDocument/2006/relationships/theme" Target="../theme/theme2.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24" Type="http://schemas.openxmlformats.org/officeDocument/2006/relationships/slideLayout" Target="../slideLayouts/slideLayout47.xml"/><Relationship Id="rId32" Type="http://schemas.openxmlformats.org/officeDocument/2006/relationships/slideLayout" Target="../slideLayouts/slideLayout55.xml"/><Relationship Id="rId37" Type="http://schemas.openxmlformats.org/officeDocument/2006/relationships/slideLayout" Target="../slideLayouts/slideLayout60.xml"/><Relationship Id="rId40" Type="http://schemas.openxmlformats.org/officeDocument/2006/relationships/slideLayout" Target="../slideLayouts/slideLayout63.xml"/><Relationship Id="rId45" Type="http://schemas.openxmlformats.org/officeDocument/2006/relationships/slideLayout" Target="../slideLayouts/slideLayout68.xml"/><Relationship Id="rId53" Type="http://schemas.openxmlformats.org/officeDocument/2006/relationships/slideLayout" Target="../slideLayouts/slideLayout76.xml"/><Relationship Id="rId58" Type="http://schemas.openxmlformats.org/officeDocument/2006/relationships/slideLayout" Target="../slideLayouts/slideLayout81.xml"/><Relationship Id="rId5" Type="http://schemas.openxmlformats.org/officeDocument/2006/relationships/slideLayout" Target="../slideLayouts/slideLayout28.xml"/><Relationship Id="rId15" Type="http://schemas.openxmlformats.org/officeDocument/2006/relationships/slideLayout" Target="../slideLayouts/slideLayout38.xml"/><Relationship Id="rId23" Type="http://schemas.openxmlformats.org/officeDocument/2006/relationships/slideLayout" Target="../slideLayouts/slideLayout46.xml"/><Relationship Id="rId28" Type="http://schemas.openxmlformats.org/officeDocument/2006/relationships/slideLayout" Target="../slideLayouts/slideLayout51.xml"/><Relationship Id="rId36" Type="http://schemas.openxmlformats.org/officeDocument/2006/relationships/slideLayout" Target="../slideLayouts/slideLayout59.xml"/><Relationship Id="rId49" Type="http://schemas.openxmlformats.org/officeDocument/2006/relationships/slideLayout" Target="../slideLayouts/slideLayout72.xml"/><Relationship Id="rId57" Type="http://schemas.openxmlformats.org/officeDocument/2006/relationships/slideLayout" Target="../slideLayouts/slideLayout80.xml"/><Relationship Id="rId61" Type="http://schemas.openxmlformats.org/officeDocument/2006/relationships/slideLayout" Target="../slideLayouts/slideLayout84.xml"/><Relationship Id="rId10" Type="http://schemas.openxmlformats.org/officeDocument/2006/relationships/slideLayout" Target="../slideLayouts/slideLayout33.xml"/><Relationship Id="rId19" Type="http://schemas.openxmlformats.org/officeDocument/2006/relationships/slideLayout" Target="../slideLayouts/slideLayout42.xml"/><Relationship Id="rId31" Type="http://schemas.openxmlformats.org/officeDocument/2006/relationships/slideLayout" Target="../slideLayouts/slideLayout54.xml"/><Relationship Id="rId44" Type="http://schemas.openxmlformats.org/officeDocument/2006/relationships/slideLayout" Target="../slideLayouts/slideLayout67.xml"/><Relationship Id="rId52" Type="http://schemas.openxmlformats.org/officeDocument/2006/relationships/slideLayout" Target="../slideLayouts/slideLayout75.xml"/><Relationship Id="rId60" Type="http://schemas.openxmlformats.org/officeDocument/2006/relationships/slideLayout" Target="../slideLayouts/slideLayout8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slideLayout" Target="../slideLayouts/slideLayout37.xml"/><Relationship Id="rId22" Type="http://schemas.openxmlformats.org/officeDocument/2006/relationships/slideLayout" Target="../slideLayouts/slideLayout45.xml"/><Relationship Id="rId27" Type="http://schemas.openxmlformats.org/officeDocument/2006/relationships/slideLayout" Target="../slideLayouts/slideLayout50.xml"/><Relationship Id="rId30" Type="http://schemas.openxmlformats.org/officeDocument/2006/relationships/slideLayout" Target="../slideLayouts/slideLayout53.xml"/><Relationship Id="rId35" Type="http://schemas.openxmlformats.org/officeDocument/2006/relationships/slideLayout" Target="../slideLayouts/slideLayout58.xml"/><Relationship Id="rId43" Type="http://schemas.openxmlformats.org/officeDocument/2006/relationships/slideLayout" Target="../slideLayouts/slideLayout66.xml"/><Relationship Id="rId48" Type="http://schemas.openxmlformats.org/officeDocument/2006/relationships/slideLayout" Target="../slideLayouts/slideLayout71.xml"/><Relationship Id="rId56" Type="http://schemas.openxmlformats.org/officeDocument/2006/relationships/slideLayout" Target="../slideLayouts/slideLayout79.xml"/><Relationship Id="rId64" Type="http://schemas.openxmlformats.org/officeDocument/2006/relationships/image" Target="../media/image6.png"/><Relationship Id="rId8" Type="http://schemas.openxmlformats.org/officeDocument/2006/relationships/slideLayout" Target="../slideLayouts/slideLayout31.xml"/><Relationship Id="rId51" Type="http://schemas.openxmlformats.org/officeDocument/2006/relationships/slideLayout" Target="../slideLayouts/slideLayout74.xml"/><Relationship Id="rId3" Type="http://schemas.openxmlformats.org/officeDocument/2006/relationships/slideLayout" Target="../slideLayouts/slideLayout26.xml"/><Relationship Id="rId12" Type="http://schemas.openxmlformats.org/officeDocument/2006/relationships/slideLayout" Target="../slideLayouts/slideLayout35.xml"/><Relationship Id="rId17" Type="http://schemas.openxmlformats.org/officeDocument/2006/relationships/slideLayout" Target="../slideLayouts/slideLayout40.xml"/><Relationship Id="rId25" Type="http://schemas.openxmlformats.org/officeDocument/2006/relationships/slideLayout" Target="../slideLayouts/slideLayout48.xml"/><Relationship Id="rId33" Type="http://schemas.openxmlformats.org/officeDocument/2006/relationships/slideLayout" Target="../slideLayouts/slideLayout56.xml"/><Relationship Id="rId38" Type="http://schemas.openxmlformats.org/officeDocument/2006/relationships/slideLayout" Target="../slideLayouts/slideLayout61.xml"/><Relationship Id="rId46" Type="http://schemas.openxmlformats.org/officeDocument/2006/relationships/slideLayout" Target="../slideLayouts/slideLayout69.xml"/><Relationship Id="rId59"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5">
            <a:extLst>
              <a:ext uri="{28A0092B-C50C-407E-A947-70E740481C1C}">
                <a14:useLocalDpi xmlns:a14="http://schemas.microsoft.com/office/drawing/2010/main" val="0"/>
              </a:ext>
            </a:extLst>
          </a:blip>
          <a:stretch>
            <a:fillRect/>
          </a:stretch>
        </p:blipFill>
        <p:spPr>
          <a:xfrm>
            <a:off x="7200000" y="360000"/>
            <a:ext cx="1258824" cy="286512"/>
          </a:xfrm>
          <a:prstGeom prst="rect">
            <a:avLst/>
          </a:prstGeom>
        </p:spPr>
      </p:pic>
      <p:pic>
        <p:nvPicPr>
          <p:cNvPr id="11" name="Picture 10"/>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27">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en-US"/>
              <a:t>AS Watson - Microservices &amp; Apache Kafka</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673" r:id="rId1"/>
    <p:sldLayoutId id="2147483690" r:id="rId2"/>
    <p:sldLayoutId id="2147483687" r:id="rId3"/>
    <p:sldLayoutId id="2147483674" r:id="rId4"/>
    <p:sldLayoutId id="2147483689" r:id="rId5"/>
    <p:sldLayoutId id="2147483686" r:id="rId6"/>
    <p:sldLayoutId id="2147483677" r:id="rId7"/>
    <p:sldLayoutId id="2147483681" r:id="rId8"/>
    <p:sldLayoutId id="2147483691" r:id="rId9"/>
    <p:sldLayoutId id="2147483682" r:id="rId10"/>
    <p:sldLayoutId id="2147483680" r:id="rId11"/>
    <p:sldLayoutId id="2147483684" r:id="rId12"/>
    <p:sldLayoutId id="2147483685" r:id="rId13"/>
    <p:sldLayoutId id="2147483688" r:id="rId14"/>
    <p:sldLayoutId id="2147483696" r:id="rId15"/>
    <p:sldLayoutId id="2147483760" r:id="rId16"/>
    <p:sldLayoutId id="2147483761" r:id="rId17"/>
    <p:sldLayoutId id="2147483762" r:id="rId18"/>
    <p:sldLayoutId id="2147483763" r:id="rId19"/>
    <p:sldLayoutId id="2147483764" r:id="rId20"/>
    <p:sldLayoutId id="2147483765" r:id="rId21"/>
    <p:sldLayoutId id="2147483766" r:id="rId22"/>
    <p:sldLayoutId id="2147483767" r:id="rId23"/>
  </p:sldLayoutIdLst>
  <p:hf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88" y="273751"/>
            <a:ext cx="7886626" cy="994544"/>
          </a:xfrm>
          <a:prstGeom prst="rect">
            <a:avLst/>
          </a:prstGeom>
        </p:spPr>
        <p:txBody>
          <a:bodyPr vert="horz" lIns="91422" tIns="45712" rIns="91422" bIns="45712" rtlCol="0" anchor="ctr">
            <a:normAutofit/>
          </a:bodyPr>
          <a:lstStyle/>
          <a:p>
            <a:r>
              <a:rPr lang="en-US"/>
              <a:t>Click to edit Master title style</a:t>
            </a:r>
            <a:endParaRPr lang="nl-NL" dirty="0"/>
          </a:p>
        </p:txBody>
      </p:sp>
      <p:sp>
        <p:nvSpPr>
          <p:cNvPr id="3" name="Text Placeholder 2"/>
          <p:cNvSpPr>
            <a:spLocks noGrp="1"/>
          </p:cNvSpPr>
          <p:nvPr>
            <p:ph type="body" idx="1"/>
          </p:nvPr>
        </p:nvSpPr>
        <p:spPr>
          <a:xfrm>
            <a:off x="628688" y="1369591"/>
            <a:ext cx="7886626" cy="3263243"/>
          </a:xfrm>
          <a:prstGeom prst="rect">
            <a:avLst/>
          </a:prstGeom>
        </p:spPr>
        <p:txBody>
          <a:bodyPr vert="horz" lIns="91422" tIns="45712" rIns="91422" bIns="4571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pic>
        <p:nvPicPr>
          <p:cNvPr id="4" name="Picture 3"/>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9" name="Picture 8"/>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64439183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 id="2147483751" r:id="rId53"/>
    <p:sldLayoutId id="2147483752" r:id="rId54"/>
    <p:sldLayoutId id="2147483753" r:id="rId55"/>
    <p:sldLayoutId id="2147483754" r:id="rId56"/>
    <p:sldLayoutId id="2147483755" r:id="rId57"/>
    <p:sldLayoutId id="2147483756" r:id="rId58"/>
    <p:sldLayoutId id="2147483757" r:id="rId59"/>
    <p:sldLayoutId id="2147483758" r:id="rId60"/>
    <p:sldLayoutId id="2147483759" r:id="rId61"/>
  </p:sldLayoutIdLst>
  <p:hf hdr="0" dt="0"/>
  <p:txStyles>
    <p:titleStyle>
      <a:lvl1pPr algn="l" defTabSz="642767" rtl="0" eaLnBrk="1" latinLnBrk="0" hangingPunct="1">
        <a:lnSpc>
          <a:spcPct val="90000"/>
        </a:lnSpc>
        <a:spcBef>
          <a:spcPct val="0"/>
        </a:spcBef>
        <a:buNone/>
        <a:defRPr sz="3164" b="1" kern="1200" cap="all" baseline="0">
          <a:solidFill>
            <a:schemeClr val="tx1"/>
          </a:solidFill>
          <a:latin typeface="Arial Narrow" panose="020B0606020202030204" pitchFamily="34" charset="0"/>
          <a:ea typeface="+mj-ea"/>
          <a:cs typeface="+mj-cs"/>
        </a:defRPr>
      </a:lvl1pPr>
    </p:titleStyle>
    <p:bodyStyle>
      <a:lvl1pPr marL="160692" indent="-160692" algn="l" defTabSz="642767" rtl="0" eaLnBrk="1" latinLnBrk="0" hangingPunct="1">
        <a:lnSpc>
          <a:spcPct val="90000"/>
        </a:lnSpc>
        <a:spcBef>
          <a:spcPts val="703"/>
        </a:spcBef>
        <a:buFont typeface="Arial" panose="020B0604020202020204" pitchFamily="34" charset="0"/>
        <a:buChar char="•"/>
        <a:defRPr sz="1898" kern="1200">
          <a:solidFill>
            <a:schemeClr val="tx1"/>
          </a:solidFill>
          <a:latin typeface="Arial Narrow" panose="020B0606020202030204" pitchFamily="34" charset="0"/>
          <a:ea typeface="+mn-ea"/>
          <a:cs typeface="+mn-cs"/>
        </a:defRPr>
      </a:lvl1pPr>
      <a:lvl2pPr marL="482075" indent="-160692" algn="l" defTabSz="642767" rtl="0" eaLnBrk="1" latinLnBrk="0" hangingPunct="1">
        <a:lnSpc>
          <a:spcPct val="90000"/>
        </a:lnSpc>
        <a:spcBef>
          <a:spcPts val="352"/>
        </a:spcBef>
        <a:buFont typeface="Arial" panose="020B0604020202020204" pitchFamily="34" charset="0"/>
        <a:buChar char="•"/>
        <a:defRPr sz="1635" kern="1200">
          <a:solidFill>
            <a:schemeClr val="tx1"/>
          </a:solidFill>
          <a:latin typeface="Arial Narrow" panose="020B0606020202030204" pitchFamily="34" charset="0"/>
          <a:ea typeface="+mn-ea"/>
          <a:cs typeface="+mn-cs"/>
        </a:defRPr>
      </a:lvl2pPr>
      <a:lvl3pPr marL="803459" indent="-160692" algn="l" defTabSz="642767" rtl="0" eaLnBrk="1" latinLnBrk="0" hangingPunct="1">
        <a:lnSpc>
          <a:spcPct val="90000"/>
        </a:lnSpc>
        <a:spcBef>
          <a:spcPts val="352"/>
        </a:spcBef>
        <a:buFont typeface="Arial" panose="020B0604020202020204" pitchFamily="34" charset="0"/>
        <a:buChar char="•"/>
        <a:defRPr sz="1476" kern="1200">
          <a:solidFill>
            <a:schemeClr val="tx1"/>
          </a:solidFill>
          <a:latin typeface="Arial Narrow" panose="020B0606020202030204" pitchFamily="34" charset="0"/>
          <a:ea typeface="+mn-ea"/>
          <a:cs typeface="+mn-cs"/>
        </a:defRPr>
      </a:lvl3pPr>
      <a:lvl4pPr marL="1124843"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Arial Narrow" panose="020B0606020202030204" pitchFamily="34" charset="0"/>
          <a:ea typeface="+mn-ea"/>
          <a:cs typeface="+mn-cs"/>
        </a:defRPr>
      </a:lvl4pPr>
      <a:lvl5pPr marL="1285535" indent="0" algn="l" defTabSz="642767" rtl="0" eaLnBrk="1" latinLnBrk="0" hangingPunct="1">
        <a:lnSpc>
          <a:spcPct val="90000"/>
        </a:lnSpc>
        <a:spcBef>
          <a:spcPts val="352"/>
        </a:spcBef>
        <a:buFont typeface="Arial" panose="020B0604020202020204" pitchFamily="34" charset="0"/>
        <a:buNone/>
        <a:defRPr sz="1266" kern="1200">
          <a:solidFill>
            <a:schemeClr val="tx1"/>
          </a:solidFill>
          <a:latin typeface="Arial Narrow" panose="020B0606020202030204" pitchFamily="34" charset="0"/>
          <a:ea typeface="+mn-ea"/>
          <a:cs typeface="+mn-cs"/>
        </a:defRPr>
      </a:lvl5pPr>
      <a:lvl6pPr marL="176761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6pPr>
      <a:lvl7pPr marL="2088994"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7pPr>
      <a:lvl8pPr marL="2410377"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8pPr>
      <a:lvl9pPr marL="273176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9pPr>
    </p:bodyStyle>
    <p:otherStyle>
      <a:defPPr>
        <a:defRPr lang="en-US"/>
      </a:defPPr>
      <a:lvl1pPr marL="0" algn="l" defTabSz="642767" rtl="0" eaLnBrk="1" latinLnBrk="0" hangingPunct="1">
        <a:defRPr sz="1266" kern="1200">
          <a:solidFill>
            <a:schemeClr val="tx1"/>
          </a:solidFill>
          <a:latin typeface="+mn-lt"/>
          <a:ea typeface="+mn-ea"/>
          <a:cs typeface="+mn-cs"/>
        </a:defRPr>
      </a:lvl1pPr>
      <a:lvl2pPr marL="321384" algn="l" defTabSz="642767" rtl="0" eaLnBrk="1" latinLnBrk="0" hangingPunct="1">
        <a:defRPr sz="1266" kern="1200">
          <a:solidFill>
            <a:schemeClr val="tx1"/>
          </a:solidFill>
          <a:latin typeface="+mn-lt"/>
          <a:ea typeface="+mn-ea"/>
          <a:cs typeface="+mn-cs"/>
        </a:defRPr>
      </a:lvl2pPr>
      <a:lvl3pPr marL="642767" algn="l" defTabSz="642767" rtl="0" eaLnBrk="1" latinLnBrk="0" hangingPunct="1">
        <a:defRPr sz="1266" kern="1200">
          <a:solidFill>
            <a:schemeClr val="tx1"/>
          </a:solidFill>
          <a:latin typeface="+mn-lt"/>
          <a:ea typeface="+mn-ea"/>
          <a:cs typeface="+mn-cs"/>
        </a:defRPr>
      </a:lvl3pPr>
      <a:lvl4pPr marL="964151" algn="l" defTabSz="642767" rtl="0" eaLnBrk="1" latinLnBrk="0" hangingPunct="1">
        <a:defRPr sz="1266" kern="1200">
          <a:solidFill>
            <a:schemeClr val="tx1"/>
          </a:solidFill>
          <a:latin typeface="+mn-lt"/>
          <a:ea typeface="+mn-ea"/>
          <a:cs typeface="+mn-cs"/>
        </a:defRPr>
      </a:lvl4pPr>
      <a:lvl5pPr marL="1285535" algn="l" defTabSz="642767" rtl="0" eaLnBrk="1" latinLnBrk="0" hangingPunct="1">
        <a:defRPr sz="1266" kern="1200">
          <a:solidFill>
            <a:schemeClr val="tx1"/>
          </a:solidFill>
          <a:latin typeface="+mn-lt"/>
          <a:ea typeface="+mn-ea"/>
          <a:cs typeface="+mn-cs"/>
        </a:defRPr>
      </a:lvl5pPr>
      <a:lvl6pPr marL="1606918" algn="l" defTabSz="642767" rtl="0" eaLnBrk="1" latinLnBrk="0" hangingPunct="1">
        <a:defRPr sz="1266" kern="1200">
          <a:solidFill>
            <a:schemeClr val="tx1"/>
          </a:solidFill>
          <a:latin typeface="+mn-lt"/>
          <a:ea typeface="+mn-ea"/>
          <a:cs typeface="+mn-cs"/>
        </a:defRPr>
      </a:lvl6pPr>
      <a:lvl7pPr marL="1928302" algn="l" defTabSz="642767" rtl="0" eaLnBrk="1" latinLnBrk="0" hangingPunct="1">
        <a:defRPr sz="1266" kern="1200">
          <a:solidFill>
            <a:schemeClr val="tx1"/>
          </a:solidFill>
          <a:latin typeface="+mn-lt"/>
          <a:ea typeface="+mn-ea"/>
          <a:cs typeface="+mn-cs"/>
        </a:defRPr>
      </a:lvl7pPr>
      <a:lvl8pPr marL="2249685" algn="l" defTabSz="642767" rtl="0" eaLnBrk="1" latinLnBrk="0" hangingPunct="1">
        <a:defRPr sz="1266" kern="1200">
          <a:solidFill>
            <a:schemeClr val="tx1"/>
          </a:solidFill>
          <a:latin typeface="+mn-lt"/>
          <a:ea typeface="+mn-ea"/>
          <a:cs typeface="+mn-cs"/>
        </a:defRPr>
      </a:lvl8pPr>
      <a:lvl9pPr marL="2571069" algn="l" defTabSz="642767" rtl="0" eaLnBrk="1" latinLnBrk="0" hangingPunct="1">
        <a:defRPr sz="126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png"/><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5.jpeg"/><Relationship Id="rId1" Type="http://schemas.openxmlformats.org/officeDocument/2006/relationships/slideLayout" Target="../slideLayouts/slideLayout23.xml"/><Relationship Id="rId5" Type="http://schemas.openxmlformats.org/officeDocument/2006/relationships/image" Target="../media/image20.png"/><Relationship Id="rId4" Type="http://schemas.openxmlformats.org/officeDocument/2006/relationships/image" Target="../media/image29.jpeg"/></Relationships>
</file>

<file path=ppt/slides/_rels/slide1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8.png"/><Relationship Id="rId1" Type="http://schemas.openxmlformats.org/officeDocument/2006/relationships/slideLayout" Target="../slideLayouts/slideLayout18.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0.png"/><Relationship Id="rId1" Type="http://schemas.openxmlformats.org/officeDocument/2006/relationships/slideLayout" Target="../slideLayouts/slideLayout20.xml"/><Relationship Id="rId5" Type="http://schemas.openxmlformats.org/officeDocument/2006/relationships/image" Target="../media/image42.png"/><Relationship Id="rId4" Type="http://schemas.openxmlformats.org/officeDocument/2006/relationships/image" Target="../media/image41.jpeg"/></Relationships>
</file>

<file path=ppt/slides/_rels/slide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0.png"/><Relationship Id="rId7"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22.jpeg"/><Relationship Id="rId5" Type="http://schemas.openxmlformats.org/officeDocument/2006/relationships/image" Target="../media/image24.tiff"/><Relationship Id="rId10" Type="http://schemas.openxmlformats.org/officeDocument/2006/relationships/image" Target="../media/image21.png"/><Relationship Id="rId4" Type="http://schemas.openxmlformats.org/officeDocument/2006/relationships/image" Target="../media/image23.gif"/><Relationship Id="rId9" Type="http://schemas.openxmlformats.org/officeDocument/2006/relationships/image" Target="../media/image2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hyperlink" Target="https://www.confluent.io/hub/" TargetMode="External"/><Relationship Id="rId2" Type="http://schemas.openxmlformats.org/officeDocument/2006/relationships/notesSlide" Target="../notesSlides/notesSlide4.xml"/><Relationship Id="rId1" Type="http://schemas.openxmlformats.org/officeDocument/2006/relationships/slideLayout" Target="../slideLayouts/slideLayout18.xml"/><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3.xml"/><Relationship Id="rId4" Type="http://schemas.openxmlformats.org/officeDocument/2006/relationships/image" Target="../media/image3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2.xml"/></Relationships>
</file>

<file path=ppt/slides/_rels/slide4.xml.rels><?xml version="1.0" encoding="UTF-8" standalone="yes"?>
<Relationships xmlns="http://schemas.openxmlformats.org/package/2006/relationships"><Relationship Id="rId3" Type="http://schemas.openxmlformats.org/officeDocument/2006/relationships/hyperlink" Target="http://www.internetlivestats.com/" TargetMode="External"/><Relationship Id="rId2" Type="http://schemas.openxmlformats.org/officeDocument/2006/relationships/image" Target="../media/image29.jpeg"/><Relationship Id="rId1" Type="http://schemas.openxmlformats.org/officeDocument/2006/relationships/slideLayout" Target="../slideLayouts/slideLayout23.xml"/><Relationship Id="rId4" Type="http://schemas.openxmlformats.org/officeDocument/2006/relationships/image" Target="../media/image32.png"/></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7.png"/><Relationship Id="rId1" Type="http://schemas.openxmlformats.org/officeDocument/2006/relationships/slideLayout" Target="../slideLayouts/slideLayout52.xml"/></Relationships>
</file>

<file path=ppt/slides/_rels/slide4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2.xml"/></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2.xml"/></Relationships>
</file>

<file path=ppt/slides/_rels/slide4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50.png"/><Relationship Id="rId7" Type="http://schemas.openxmlformats.org/officeDocument/2006/relationships/image" Target="../media/image37.png"/><Relationship Id="rId12" Type="http://schemas.openxmlformats.org/officeDocument/2006/relationships/image" Target="../media/image56.png"/><Relationship Id="rId2" Type="http://schemas.openxmlformats.org/officeDocument/2006/relationships/hyperlink" Target="https://mlab.com/databases/world" TargetMode="External"/><Relationship Id="rId1" Type="http://schemas.openxmlformats.org/officeDocument/2006/relationships/slideLayout" Target="../slideLayouts/slideLayout5.xml"/><Relationship Id="rId6" Type="http://schemas.openxmlformats.org/officeDocument/2006/relationships/image" Target="../media/image52.png"/><Relationship Id="rId11" Type="http://schemas.openxmlformats.org/officeDocument/2006/relationships/image" Target="../media/image55.png"/><Relationship Id="rId5" Type="http://schemas.openxmlformats.org/officeDocument/2006/relationships/hyperlink" Target="https://jeeconf2018customerms-a516817.apaas.us2.oraclecloud.com/customer" TargetMode="External"/><Relationship Id="rId10" Type="http://schemas.openxmlformats.org/officeDocument/2006/relationships/hyperlink" Target="https://orderms-a516817.apaas.us2.oraclecloud.com/order-api/orders" TargetMode="External"/><Relationship Id="rId4" Type="http://schemas.openxmlformats.org/officeDocument/2006/relationships/image" Target="../media/image51.jpeg"/><Relationship Id="rId9" Type="http://schemas.openxmlformats.org/officeDocument/2006/relationships/image" Target="../media/image54.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8" Type="http://schemas.openxmlformats.org/officeDocument/2006/relationships/image" Target="../media/image62.png"/><Relationship Id="rId13" Type="http://schemas.openxmlformats.org/officeDocument/2006/relationships/image" Target="../media/image67.png"/><Relationship Id="rId18" Type="http://schemas.openxmlformats.org/officeDocument/2006/relationships/image" Target="../media/image70.png"/><Relationship Id="rId26" Type="http://schemas.microsoft.com/office/2007/relationships/hdphoto" Target="../media/hdphoto2.wdp"/><Relationship Id="rId3" Type="http://schemas.openxmlformats.org/officeDocument/2006/relationships/image" Target="../media/image57.png"/><Relationship Id="rId21" Type="http://schemas.openxmlformats.org/officeDocument/2006/relationships/image" Target="../media/image52.png"/><Relationship Id="rId7" Type="http://schemas.openxmlformats.org/officeDocument/2006/relationships/image" Target="../media/image61.png"/><Relationship Id="rId12" Type="http://schemas.openxmlformats.org/officeDocument/2006/relationships/image" Target="../media/image66.png"/><Relationship Id="rId17" Type="http://schemas.openxmlformats.org/officeDocument/2006/relationships/image" Target="../media/image69.png"/><Relationship Id="rId25" Type="http://schemas.openxmlformats.org/officeDocument/2006/relationships/image" Target="../media/image76.png"/><Relationship Id="rId2" Type="http://schemas.openxmlformats.org/officeDocument/2006/relationships/notesSlide" Target="../notesSlides/notesSlide8.xml"/><Relationship Id="rId16" Type="http://schemas.openxmlformats.org/officeDocument/2006/relationships/image" Target="../media/image68.png"/><Relationship Id="rId20" Type="http://schemas.openxmlformats.org/officeDocument/2006/relationships/image" Target="../media/image72.png"/><Relationship Id="rId1" Type="http://schemas.openxmlformats.org/officeDocument/2006/relationships/slideLayout" Target="../slideLayouts/slideLayout17.xml"/><Relationship Id="rId6" Type="http://schemas.openxmlformats.org/officeDocument/2006/relationships/image" Target="../media/image60.png"/><Relationship Id="rId11" Type="http://schemas.openxmlformats.org/officeDocument/2006/relationships/image" Target="../media/image65.png"/><Relationship Id="rId24" Type="http://schemas.openxmlformats.org/officeDocument/2006/relationships/image" Target="../media/image75.jpg"/><Relationship Id="rId5" Type="http://schemas.openxmlformats.org/officeDocument/2006/relationships/image" Target="../media/image59.jpeg"/><Relationship Id="rId15" Type="http://schemas.openxmlformats.org/officeDocument/2006/relationships/image" Target="../media/image54.png"/><Relationship Id="rId23" Type="http://schemas.openxmlformats.org/officeDocument/2006/relationships/image" Target="../media/image74.jpeg"/><Relationship Id="rId10" Type="http://schemas.openxmlformats.org/officeDocument/2006/relationships/image" Target="../media/image64.png"/><Relationship Id="rId19" Type="http://schemas.openxmlformats.org/officeDocument/2006/relationships/image" Target="../media/image71.png"/><Relationship Id="rId4" Type="http://schemas.openxmlformats.org/officeDocument/2006/relationships/image" Target="../media/image58.png"/><Relationship Id="rId9" Type="http://schemas.openxmlformats.org/officeDocument/2006/relationships/image" Target="../media/image63.png"/><Relationship Id="rId14" Type="http://schemas.microsoft.com/office/2007/relationships/hdphoto" Target="../media/hdphoto1.wdp"/><Relationship Id="rId22" Type="http://schemas.openxmlformats.org/officeDocument/2006/relationships/image" Target="../media/image73.png"/></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77.png"/><Relationship Id="rId1" Type="http://schemas.openxmlformats.org/officeDocument/2006/relationships/slideLayout" Target="../slideLayouts/slideLayout17.xml"/><Relationship Id="rId4" Type="http://schemas.openxmlformats.org/officeDocument/2006/relationships/image" Target="../media/image66.png"/></Relationships>
</file>

<file path=ppt/slides/_rels/slide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9.jpeg"/><Relationship Id="rId1" Type="http://schemas.openxmlformats.org/officeDocument/2006/relationships/slideLayout" Target="../slideLayouts/slideLayout23.xml"/><Relationship Id="rId4" Type="http://schemas.openxmlformats.org/officeDocument/2006/relationships/image" Target="../media/image3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8.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62.xml.rels><?xml version="1.0" encoding="UTF-8" standalone="yes"?>
<Relationships xmlns="http://schemas.openxmlformats.org/package/2006/relationships"><Relationship Id="rId3" Type="http://schemas.openxmlformats.org/officeDocument/2006/relationships/image" Target="../media/image81.jpg"/><Relationship Id="rId2" Type="http://schemas.openxmlformats.org/officeDocument/2006/relationships/image" Target="../media/image80.jpg"/><Relationship Id="rId1" Type="http://schemas.openxmlformats.org/officeDocument/2006/relationships/slideLayout" Target="../slideLayouts/slideLayout22.xml"/></Relationships>
</file>

<file path=ppt/slides/_rels/slide6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xml"/><Relationship Id="rId1" Type="http://schemas.openxmlformats.org/officeDocument/2006/relationships/slideLayout" Target="../slideLayouts/slideLayout16.xml"/><Relationship Id="rId5" Type="http://schemas.openxmlformats.org/officeDocument/2006/relationships/image" Target="../media/image83.jpeg"/><Relationship Id="rId4" Type="http://schemas.openxmlformats.org/officeDocument/2006/relationships/image" Target="../media/image53.png"/></Relationships>
</file>

<file path=ppt/slides/_rels/slide6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3.xml"/><Relationship Id="rId1" Type="http://schemas.openxmlformats.org/officeDocument/2006/relationships/slideLayout" Target="../slideLayouts/slideLayout16.xml"/><Relationship Id="rId5" Type="http://schemas.openxmlformats.org/officeDocument/2006/relationships/image" Target="../media/image83.jpeg"/><Relationship Id="rId4" Type="http://schemas.openxmlformats.org/officeDocument/2006/relationships/image" Target="../media/image53.png"/></Relationships>
</file>

<file path=ppt/slides/_rels/slide6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6.xml"/></Relationships>
</file>

<file path=ppt/slides/_rels/slide6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6.xml"/></Relationships>
</file>

<file path=ppt/slides/_rels/slide6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4.xml"/><Relationship Id="rId1" Type="http://schemas.openxmlformats.org/officeDocument/2006/relationships/slideLayout" Target="../slideLayouts/slideLayout16.xml"/><Relationship Id="rId5" Type="http://schemas.openxmlformats.org/officeDocument/2006/relationships/image" Target="../media/image83.jpeg"/><Relationship Id="rId4" Type="http://schemas.openxmlformats.org/officeDocument/2006/relationships/image" Target="../media/image53.png"/></Relationships>
</file>

<file path=ppt/slides/_rels/slide69.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53.png"/><Relationship Id="rId1" Type="http://schemas.openxmlformats.org/officeDocument/2006/relationships/slideLayout" Target="../slideLayouts/slideLayout16.xml"/><Relationship Id="rId4" Type="http://schemas.openxmlformats.org/officeDocument/2006/relationships/image" Target="../media/image85.png"/></Relationships>
</file>

<file path=ppt/slides/_rels/slide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35.jpeg"/><Relationship Id="rId1" Type="http://schemas.openxmlformats.org/officeDocument/2006/relationships/slideLayout" Target="../slideLayouts/slideLayout23.xml"/><Relationship Id="rId4" Type="http://schemas.openxmlformats.org/officeDocument/2006/relationships/image" Target="../media/image3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7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5.xml"/><Relationship Id="rId1" Type="http://schemas.openxmlformats.org/officeDocument/2006/relationships/slideLayout" Target="../slideLayouts/slideLayout16.xml"/><Relationship Id="rId5" Type="http://schemas.openxmlformats.org/officeDocument/2006/relationships/image" Target="../media/image83.jpeg"/><Relationship Id="rId4" Type="http://schemas.openxmlformats.org/officeDocument/2006/relationships/image" Target="../media/image53.png"/></Relationships>
</file>

<file path=ppt/slides/_rels/slide7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6.xml"/></Relationships>
</file>

<file path=ppt/slides/_rels/slide7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6.xml"/><Relationship Id="rId4" Type="http://schemas.openxmlformats.org/officeDocument/2006/relationships/image" Target="../media/image90.png"/></Relationships>
</file>

<file path=ppt/slides/_rels/slide75.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png"/><Relationship Id="rId1" Type="http://schemas.openxmlformats.org/officeDocument/2006/relationships/slideLayout" Target="../slideLayouts/slideLayout18.xml"/><Relationship Id="rId6" Type="http://schemas.openxmlformats.org/officeDocument/2006/relationships/image" Target="../media/image93.jpeg"/><Relationship Id="rId5" Type="http://schemas.openxmlformats.org/officeDocument/2006/relationships/image" Target="../media/image53.png"/><Relationship Id="rId4" Type="http://schemas.openxmlformats.org/officeDocument/2006/relationships/image" Target="../media/image37.png"/></Relationships>
</file>

<file path=ppt/slides/_rels/slide76.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png"/><Relationship Id="rId1" Type="http://schemas.openxmlformats.org/officeDocument/2006/relationships/slideLayout" Target="../slideLayouts/slideLayout18.xml"/><Relationship Id="rId6" Type="http://schemas.openxmlformats.org/officeDocument/2006/relationships/image" Target="../media/image93.jpeg"/><Relationship Id="rId5" Type="http://schemas.openxmlformats.org/officeDocument/2006/relationships/image" Target="../media/image53.pn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29.jpe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9.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idx="13"/>
          </p:nvPr>
        </p:nvSpPr>
        <p:spPr>
          <a:xfrm>
            <a:off x="11703" y="810001"/>
            <a:ext cx="9144000" cy="3348000"/>
          </a:xfrm>
        </p:spPr>
      </p:sp>
      <p:sp>
        <p:nvSpPr>
          <p:cNvPr id="6" name="Title 5"/>
          <p:cNvSpPr>
            <a:spLocks noGrp="1"/>
          </p:cNvSpPr>
          <p:nvPr>
            <p:ph type="ctrTitle"/>
          </p:nvPr>
        </p:nvSpPr>
        <p:spPr/>
        <p:txBody>
          <a:bodyPr/>
          <a:lstStyle/>
          <a:p>
            <a:r>
              <a:rPr lang="en-US" dirty="0"/>
              <a:t>Microservices &amp; Apache Kafka for open, decoupled, scalable interaction and collaboration</a:t>
            </a:r>
            <a:br>
              <a:rPr lang="en-US" dirty="0"/>
            </a:br>
            <a:endParaRPr lang="nl-NL" sz="2400" b="0" dirty="0"/>
          </a:p>
        </p:txBody>
      </p:sp>
      <p:sp>
        <p:nvSpPr>
          <p:cNvPr id="8" name="Text Placeholder 7"/>
          <p:cNvSpPr>
            <a:spLocks noGrp="1"/>
          </p:cNvSpPr>
          <p:nvPr>
            <p:ph type="body" idx="14"/>
          </p:nvPr>
        </p:nvSpPr>
        <p:spPr>
          <a:xfrm>
            <a:off x="719998" y="880618"/>
            <a:ext cx="4464000" cy="1512000"/>
          </a:xfrm>
        </p:spPr>
        <p:txBody>
          <a:bodyPr/>
          <a:lstStyle/>
          <a:p>
            <a:r>
              <a:rPr lang="en-US" sz="2800" dirty="0">
                <a:solidFill>
                  <a:schemeClr val="bg1">
                    <a:lumMod val="75000"/>
                  </a:schemeClr>
                </a:solidFill>
              </a:rPr>
              <a:t>Synergy with independence</a:t>
            </a:r>
            <a:endParaRPr lang="nl-NL" sz="2800" dirty="0">
              <a:solidFill>
                <a:schemeClr val="bg1">
                  <a:lumMod val="75000"/>
                </a:schemeClr>
              </a:solidFill>
            </a:endParaRPr>
          </a:p>
        </p:txBody>
      </p:sp>
      <p:sp>
        <p:nvSpPr>
          <p:cNvPr id="4" name="Footer Placeholder 3"/>
          <p:cNvSpPr>
            <a:spLocks noGrp="1"/>
          </p:cNvSpPr>
          <p:nvPr>
            <p:ph type="ftr" sz="quarter" idx="4294967295"/>
          </p:nvPr>
        </p:nvSpPr>
        <p:spPr>
          <a:xfrm>
            <a:off x="5761038" y="5003800"/>
            <a:ext cx="3240087" cy="107950"/>
          </a:xfrm>
        </p:spPr>
        <p:txBody>
          <a:bodyPr/>
          <a:lstStyle/>
          <a:p>
            <a:r>
              <a:rPr lang="en-US"/>
              <a:t>AS Watson - Microservices &amp; Apache Kafka</a:t>
            </a:r>
            <a:endParaRPr lang="nl-NL" dirty="0"/>
          </a:p>
        </p:txBody>
      </p:sp>
      <p:sp>
        <p:nvSpPr>
          <p:cNvPr id="5" name="Slide Number Placeholder 4"/>
          <p:cNvSpPr>
            <a:spLocks noGrp="1"/>
          </p:cNvSpPr>
          <p:nvPr>
            <p:ph type="sldNum" sz="quarter" idx="4294967295"/>
          </p:nvPr>
        </p:nvSpPr>
        <p:spPr>
          <a:xfrm>
            <a:off x="9001125" y="5003800"/>
            <a:ext cx="142875" cy="107950"/>
          </a:xfrm>
        </p:spPr>
        <p:txBody>
          <a:bodyPr/>
          <a:lstStyle/>
          <a:p>
            <a:fld id="{14F1411D-0280-154F-AEAC-4C20B7AA46B2}" type="slidenum">
              <a:rPr lang="nl-NL" smtClean="0"/>
              <a:t>1</a:t>
            </a:fld>
            <a:endParaRPr lang="nl-NL"/>
          </a:p>
        </p:txBody>
      </p:sp>
      <p:sp>
        <p:nvSpPr>
          <p:cNvPr id="48" name="TextBox 47"/>
          <p:cNvSpPr txBox="1"/>
          <p:nvPr/>
        </p:nvSpPr>
        <p:spPr>
          <a:xfrm>
            <a:off x="719998" y="4264489"/>
            <a:ext cx="2140651" cy="400110"/>
          </a:xfrm>
          <a:prstGeom prst="rect">
            <a:avLst/>
          </a:prstGeom>
          <a:noFill/>
        </p:spPr>
        <p:txBody>
          <a:bodyPr wrap="none" lIns="0" tIns="0" rIns="0" bIns="0" rtlCol="0">
            <a:spAutoFit/>
          </a:bodyPr>
          <a:lstStyle/>
          <a:p>
            <a:r>
              <a:rPr lang="en-US" sz="1300" dirty="0"/>
              <a:t>Lucas Jellema, CTO of AMIS</a:t>
            </a:r>
          </a:p>
          <a:p>
            <a:r>
              <a:rPr lang="en-US" sz="1300" dirty="0"/>
              <a:t>August 2018</a:t>
            </a:r>
            <a:endParaRPr lang="nl-NL" sz="1300" dirty="0" err="1"/>
          </a:p>
        </p:txBody>
      </p:sp>
      <p:pic>
        <p:nvPicPr>
          <p:cNvPr id="49"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999" y="1761107"/>
            <a:ext cx="3024000" cy="168134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logo kafka">
            <a:extLst>
              <a:ext uri="{FF2B5EF4-FFF2-40B4-BE49-F238E27FC236}">
                <a16:creationId xmlns:a16="http://schemas.microsoft.com/office/drawing/2014/main" id="{60FE9F7D-2C0C-40EB-9D5F-400B04F57EC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712299" y="1417262"/>
            <a:ext cx="1471699" cy="77358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A.S. Watson">
            <a:extLst>
              <a:ext uri="{FF2B5EF4-FFF2-40B4-BE49-F238E27FC236}">
                <a16:creationId xmlns:a16="http://schemas.microsoft.com/office/drawing/2014/main" id="{A2185495-B8A8-4ABB-AE89-2E51B98EAAF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18913" y="188401"/>
            <a:ext cx="3990975" cy="9906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as watson nederland">
            <a:extLst>
              <a:ext uri="{FF2B5EF4-FFF2-40B4-BE49-F238E27FC236}">
                <a16:creationId xmlns:a16="http://schemas.microsoft.com/office/drawing/2014/main" id="{4DB5707E-0866-4075-AB5B-0D5B3C10F8D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64538" y="156664"/>
            <a:ext cx="1022337" cy="1022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61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Cloud 34"/>
          <p:cNvSpPr/>
          <p:nvPr/>
        </p:nvSpPr>
        <p:spPr>
          <a:xfrm>
            <a:off x="2362464" y="1752291"/>
            <a:ext cx="3942083" cy="1231224"/>
          </a:xfrm>
          <a:prstGeom prst="cloud">
            <a:avLst/>
          </a:prstGeom>
          <a:gradFill rotWithShape="1">
            <a:gsLst>
              <a:gs pos="0">
                <a:srgbClr val="E73430">
                  <a:lumMod val="110000"/>
                  <a:satMod val="105000"/>
                  <a:tint val="67000"/>
                </a:srgbClr>
              </a:gs>
              <a:gs pos="50000">
                <a:srgbClr val="E73430">
                  <a:lumMod val="105000"/>
                  <a:satMod val="103000"/>
                  <a:tint val="73000"/>
                </a:srgbClr>
              </a:gs>
              <a:gs pos="100000">
                <a:srgbClr val="E73430">
                  <a:lumMod val="105000"/>
                  <a:satMod val="109000"/>
                  <a:tint val="81000"/>
                </a:srgbClr>
              </a:gs>
            </a:gsLst>
            <a:lin ang="5400000" scaled="0"/>
          </a:gradFill>
          <a:ln w="6350" cap="flat" cmpd="sng" algn="ctr">
            <a:solidFill>
              <a:srgbClr val="E73430"/>
            </a:solidFill>
            <a:prstDash val="solid"/>
            <a:miter lim="800000"/>
          </a:ln>
          <a:effectLst/>
        </p:spPr>
        <p:txBody>
          <a:bodyPr rtlCol="0" anchor="ctr"/>
          <a:lstStyle/>
          <a:p>
            <a:pPr marL="0" marR="0" lvl="0" indent="0" algn="ctr" defTabSz="125376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Unicode MS"/>
              <a:ea typeface="+mn-ea"/>
              <a:cs typeface="+mn-cs"/>
            </a:endParaRPr>
          </a:p>
        </p:txBody>
      </p:sp>
      <p:cxnSp>
        <p:nvCxnSpPr>
          <p:cNvPr id="30" name="Straight Connector 29"/>
          <p:cNvCxnSpPr/>
          <p:nvPr/>
        </p:nvCxnSpPr>
        <p:spPr>
          <a:xfrm flipV="1">
            <a:off x="3287283" y="2250542"/>
            <a:ext cx="4473489" cy="1652196"/>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2" name="Footer Placeholder 1"/>
          <p:cNvSpPr>
            <a:spLocks noGrp="1"/>
          </p:cNvSpPr>
          <p:nvPr>
            <p:ph type="ftr" sz="quarter" idx="11"/>
          </p:nvPr>
        </p:nvSpPr>
        <p:spPr/>
        <p:txBody>
          <a:bodyPr/>
          <a:lstStyle/>
          <a:p>
            <a:r>
              <a:rPr lang="en-US"/>
              <a:t>AS Watson - Microservices &amp; Apache Kafka</a:t>
            </a:r>
          </a:p>
        </p:txBody>
      </p:sp>
      <p:sp>
        <p:nvSpPr>
          <p:cNvPr id="3" name="Slide Number Placeholder 2"/>
          <p:cNvSpPr>
            <a:spLocks noGrp="1"/>
          </p:cNvSpPr>
          <p:nvPr>
            <p:ph type="sldNum" sz="quarter" idx="12"/>
          </p:nvPr>
        </p:nvSpPr>
        <p:spPr/>
        <p:txBody>
          <a:bodyPr/>
          <a:lstStyle/>
          <a:p>
            <a:fld id="{CC820DB6-95FF-9E43-B5C1-4A1D50F9B361}" type="slidenum">
              <a:rPr lang="en-US" smtClean="0"/>
              <a:t>10</a:t>
            </a:fld>
            <a:endParaRPr lang="en-US"/>
          </a:p>
        </p:txBody>
      </p:sp>
      <p:pic>
        <p:nvPicPr>
          <p:cNvPr id="4" name="Picture 2" descr="http://bluedesk.nl/app/uploads/2015/04/Docker-Build-Ship-Run.jpg"/>
          <p:cNvPicPr>
            <a:picLocks noChangeAspect="1" noChangeArrowheads="1"/>
          </p:cNvPicPr>
          <p:nvPr/>
        </p:nvPicPr>
        <p:blipFill rotWithShape="1">
          <a:blip r:embed="rId2">
            <a:clrChange>
              <a:clrFrom>
                <a:srgbClr val="FFFFFD"/>
              </a:clrFrom>
              <a:clrTo>
                <a:srgbClr val="FFFFFD">
                  <a:alpha val="0"/>
                </a:srgbClr>
              </a:clrTo>
            </a:clrChange>
            <a:extLst>
              <a:ext uri="{28A0092B-C50C-407E-A947-70E740481C1C}">
                <a14:useLocalDpi xmlns:a14="http://schemas.microsoft.com/office/drawing/2010/main" val="0"/>
              </a:ext>
            </a:extLst>
          </a:blip>
          <a:srcRect l="38827" r="42278" b="33569"/>
          <a:stretch/>
        </p:blipFill>
        <p:spPr bwMode="auto">
          <a:xfrm>
            <a:off x="5207656" y="2274637"/>
            <a:ext cx="3936344" cy="2837363"/>
          </a:xfrm>
          <a:prstGeom prst="rect">
            <a:avLst/>
          </a:prstGeom>
          <a:noFill/>
          <a:extLst>
            <a:ext uri="{909E8E84-426E-40DD-AFC4-6F175D3DCCD1}">
              <a14:hiddenFill xmlns:a14="http://schemas.microsoft.com/office/drawing/2010/main">
                <a:solidFill>
                  <a:srgbClr val="FFFFFF"/>
                </a:solidFill>
              </a14:hiddenFill>
            </a:ext>
          </a:extLst>
        </p:spPr>
      </p:pic>
      <p:sp>
        <p:nvSpPr>
          <p:cNvPr id="5" name="Can 4"/>
          <p:cNvSpPr/>
          <p:nvPr/>
        </p:nvSpPr>
        <p:spPr>
          <a:xfrm>
            <a:off x="6620043" y="3413913"/>
            <a:ext cx="1038926" cy="1041209"/>
          </a:xfrm>
          <a:prstGeom prst="can">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a:p>
            <a:pPr algn="ctr"/>
            <a:endParaRPr lang="en-US" sz="1100" dirty="0"/>
          </a:p>
          <a:p>
            <a:pPr algn="ctr"/>
            <a:r>
              <a:rPr lang="en-US" sz="1100" dirty="0"/>
              <a:t>Oracle Database</a:t>
            </a:r>
            <a:endParaRPr lang="nl-NL" sz="1100" dirty="0"/>
          </a:p>
        </p:txBody>
      </p:sp>
      <p:sp>
        <p:nvSpPr>
          <p:cNvPr id="7" name="Rectangle 6"/>
          <p:cNvSpPr/>
          <p:nvPr/>
        </p:nvSpPr>
        <p:spPr>
          <a:xfrm>
            <a:off x="6785433" y="3692874"/>
            <a:ext cx="708145" cy="301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ORDERS</a:t>
            </a:r>
            <a:endParaRPr lang="nl-NL" sz="900" dirty="0"/>
          </a:p>
        </p:txBody>
      </p:sp>
      <p:sp>
        <p:nvSpPr>
          <p:cNvPr id="8" name="Down Arrow 7"/>
          <p:cNvSpPr/>
          <p:nvPr/>
        </p:nvSpPr>
        <p:spPr>
          <a:xfrm rot="1924221">
            <a:off x="7578580" y="2524945"/>
            <a:ext cx="364385" cy="112268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DML</a:t>
            </a:r>
            <a:endParaRPr lang="nl-NL" dirty="0"/>
          </a:p>
        </p:txBody>
      </p:sp>
      <p:sp>
        <p:nvSpPr>
          <p:cNvPr id="9" name="Cloud 8"/>
          <p:cNvSpPr/>
          <p:nvPr/>
        </p:nvSpPr>
        <p:spPr>
          <a:xfrm>
            <a:off x="529390" y="213130"/>
            <a:ext cx="3547597" cy="1310710"/>
          </a:xfrm>
          <a:prstGeom prst="cloud">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Can 9"/>
          <p:cNvSpPr/>
          <p:nvPr/>
        </p:nvSpPr>
        <p:spPr>
          <a:xfrm>
            <a:off x="1313161" y="341850"/>
            <a:ext cx="1577346" cy="1041209"/>
          </a:xfrm>
          <a:prstGeom prst="can">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a:p>
            <a:pPr algn="ctr"/>
            <a:endParaRPr lang="en-US" sz="1100" dirty="0"/>
          </a:p>
          <a:p>
            <a:pPr algn="ctr"/>
            <a:r>
              <a:rPr lang="en-US" sz="1100" dirty="0"/>
              <a:t>Oracle Database</a:t>
            </a:r>
            <a:endParaRPr lang="nl-NL" sz="1100" dirty="0"/>
          </a:p>
        </p:txBody>
      </p:sp>
      <p:sp>
        <p:nvSpPr>
          <p:cNvPr id="11" name="Rectangle 10"/>
          <p:cNvSpPr/>
          <p:nvPr/>
        </p:nvSpPr>
        <p:spPr>
          <a:xfrm>
            <a:off x="1581486" y="620811"/>
            <a:ext cx="1040695" cy="301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DVX_ORDERS</a:t>
            </a:r>
            <a:endParaRPr lang="nl-NL" sz="900" dirty="0"/>
          </a:p>
        </p:txBody>
      </p:sp>
      <p:sp>
        <p:nvSpPr>
          <p:cNvPr id="21" name="Cloud 20"/>
          <p:cNvSpPr/>
          <p:nvPr/>
        </p:nvSpPr>
        <p:spPr>
          <a:xfrm>
            <a:off x="4722963" y="61556"/>
            <a:ext cx="2160157" cy="1107225"/>
          </a:xfrm>
          <a:prstGeom prst="cloud">
            <a:avLst/>
          </a:prstGeom>
          <a:gradFill rotWithShape="1">
            <a:gsLst>
              <a:gs pos="0">
                <a:srgbClr val="E73430">
                  <a:lumMod val="110000"/>
                  <a:satMod val="105000"/>
                  <a:tint val="67000"/>
                </a:srgbClr>
              </a:gs>
              <a:gs pos="50000">
                <a:srgbClr val="E73430">
                  <a:lumMod val="105000"/>
                  <a:satMod val="103000"/>
                  <a:tint val="73000"/>
                </a:srgbClr>
              </a:gs>
              <a:gs pos="100000">
                <a:srgbClr val="E73430">
                  <a:lumMod val="105000"/>
                  <a:satMod val="109000"/>
                  <a:tint val="81000"/>
                </a:srgbClr>
              </a:gs>
            </a:gsLst>
            <a:lin ang="5400000" scaled="0"/>
          </a:gradFill>
          <a:ln w="6350" cap="flat" cmpd="sng" algn="ctr">
            <a:solidFill>
              <a:srgbClr val="E73430"/>
            </a:solidFill>
            <a:prstDash val="solid"/>
            <a:miter lim="800000"/>
          </a:ln>
          <a:effectLst/>
        </p:spPr>
        <p:txBody>
          <a:bodyPr rtlCol="0" anchor="ctr"/>
          <a:lstStyle/>
          <a:p>
            <a:pPr marL="0" marR="0" lvl="0" indent="0" algn="ctr" defTabSz="125376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Unicode MS"/>
              <a:ea typeface="+mn-ea"/>
              <a:cs typeface="+mn-cs"/>
            </a:endParaRPr>
          </a:p>
        </p:txBody>
      </p:sp>
      <p:sp>
        <p:nvSpPr>
          <p:cNvPr id="22" name="Rounded Rectangle 21"/>
          <p:cNvSpPr/>
          <p:nvPr/>
        </p:nvSpPr>
        <p:spPr>
          <a:xfrm>
            <a:off x="5127957" y="225552"/>
            <a:ext cx="971392" cy="775439"/>
          </a:xfrm>
          <a:prstGeom prst="roundRect">
            <a:avLst/>
          </a:prstGeom>
          <a:gradFill rotWithShape="1">
            <a:gsLst>
              <a:gs pos="0">
                <a:srgbClr val="613C91">
                  <a:lumMod val="110000"/>
                  <a:satMod val="105000"/>
                  <a:tint val="67000"/>
                </a:srgbClr>
              </a:gs>
              <a:gs pos="50000">
                <a:srgbClr val="613C91">
                  <a:lumMod val="105000"/>
                  <a:satMod val="103000"/>
                  <a:tint val="73000"/>
                </a:srgbClr>
              </a:gs>
              <a:gs pos="100000">
                <a:srgbClr val="613C91">
                  <a:lumMod val="105000"/>
                  <a:satMod val="109000"/>
                  <a:tint val="81000"/>
                </a:srgbClr>
              </a:gs>
            </a:gsLst>
            <a:lin ang="5400000" scaled="0"/>
          </a:gradFill>
          <a:ln w="6350" cap="flat" cmpd="sng" algn="ctr">
            <a:solidFill>
              <a:srgbClr val="613C91"/>
            </a:solidFill>
            <a:prstDash val="solid"/>
            <a:miter lim="800000"/>
          </a:ln>
          <a:effectLst/>
        </p:spPr>
        <p:txBody>
          <a:bodyPr rtlCol="0" anchor="ctr"/>
          <a:lstStyle/>
          <a:p>
            <a:pPr marL="0" marR="0" lvl="0" indent="0" algn="ctr" defTabSz="125376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Unicode MS"/>
              <a:ea typeface="+mn-ea"/>
              <a:cs typeface="+mn-cs"/>
            </a:endParaRPr>
          </a:p>
        </p:txBody>
      </p:sp>
      <p:pic>
        <p:nvPicPr>
          <p:cNvPr id="23" name="Picture 33"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9027" y="559176"/>
            <a:ext cx="883632" cy="44181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5452210" y="216131"/>
            <a:ext cx="381836" cy="523220"/>
          </a:xfrm>
          <a:prstGeom prst="rect">
            <a:avLst/>
          </a:prstGeom>
          <a:noFill/>
        </p:spPr>
        <p:txBody>
          <a:bodyPr wrap="none" rtlCol="0">
            <a:spAutoFit/>
          </a:bodyPr>
          <a:lstStyle/>
          <a:p>
            <a:r>
              <a:rPr lang="nl-NL" sz="2800" dirty="0"/>
              <a:t>µ</a:t>
            </a:r>
          </a:p>
        </p:txBody>
      </p:sp>
      <p:sp>
        <p:nvSpPr>
          <p:cNvPr id="15" name="Freeform 14"/>
          <p:cNvSpPr/>
          <p:nvPr/>
        </p:nvSpPr>
        <p:spPr>
          <a:xfrm>
            <a:off x="4555941" y="1003777"/>
            <a:ext cx="902958" cy="1017528"/>
          </a:xfrm>
          <a:custGeom>
            <a:avLst/>
            <a:gdLst>
              <a:gd name="connsiteX0" fmla="*/ 139812 w 902958"/>
              <a:gd name="connsiteY0" fmla="*/ 1017528 h 1017528"/>
              <a:gd name="connsiteX1" fmla="*/ 36685 w 902958"/>
              <a:gd name="connsiteY1" fmla="*/ 336885 h 1017528"/>
              <a:gd name="connsiteX2" fmla="*/ 689827 w 902958"/>
              <a:gd name="connsiteY2" fmla="*/ 309384 h 1017528"/>
              <a:gd name="connsiteX3" fmla="*/ 902958 w 902958"/>
              <a:gd name="connsiteY3" fmla="*/ 0 h 1017528"/>
            </a:gdLst>
            <a:ahLst/>
            <a:cxnLst>
              <a:cxn ang="0">
                <a:pos x="connsiteX0" y="connsiteY0"/>
              </a:cxn>
              <a:cxn ang="0">
                <a:pos x="connsiteX1" y="connsiteY1"/>
              </a:cxn>
              <a:cxn ang="0">
                <a:pos x="connsiteX2" y="connsiteY2"/>
              </a:cxn>
              <a:cxn ang="0">
                <a:pos x="connsiteX3" y="connsiteY3"/>
              </a:cxn>
            </a:cxnLst>
            <a:rect l="l" t="t" r="r" b="b"/>
            <a:pathLst>
              <a:path w="902958" h="1017528">
                <a:moveTo>
                  <a:pt x="139812" y="1017528"/>
                </a:moveTo>
                <a:cubicBezTo>
                  <a:pt x="42414" y="736218"/>
                  <a:pt x="-54984" y="454909"/>
                  <a:pt x="36685" y="336885"/>
                </a:cubicBezTo>
                <a:cubicBezTo>
                  <a:pt x="128354" y="218861"/>
                  <a:pt x="545448" y="365531"/>
                  <a:pt x="689827" y="309384"/>
                </a:cubicBezTo>
                <a:cubicBezTo>
                  <a:pt x="834206" y="253237"/>
                  <a:pt x="868582" y="126618"/>
                  <a:pt x="902958" y="0"/>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Freeform 15"/>
          <p:cNvSpPr/>
          <p:nvPr/>
        </p:nvSpPr>
        <p:spPr>
          <a:xfrm>
            <a:off x="2626322" y="290006"/>
            <a:ext cx="2509443" cy="411263"/>
          </a:xfrm>
          <a:custGeom>
            <a:avLst/>
            <a:gdLst>
              <a:gd name="connsiteX0" fmla="*/ 2509443 w 2509443"/>
              <a:gd name="connsiteY0" fmla="*/ 211883 h 411263"/>
              <a:gd name="connsiteX1" fmla="*/ 1698171 w 2509443"/>
              <a:gd name="connsiteY1" fmla="*/ 5627 h 411263"/>
              <a:gd name="connsiteX2" fmla="*/ 0 w 2509443"/>
              <a:gd name="connsiteY2" fmla="*/ 411263 h 411263"/>
            </a:gdLst>
            <a:ahLst/>
            <a:cxnLst>
              <a:cxn ang="0">
                <a:pos x="connsiteX0" y="connsiteY0"/>
              </a:cxn>
              <a:cxn ang="0">
                <a:pos x="connsiteX1" y="connsiteY1"/>
              </a:cxn>
              <a:cxn ang="0">
                <a:pos x="connsiteX2" y="connsiteY2"/>
              </a:cxn>
            </a:cxnLst>
            <a:rect l="l" t="t" r="r" b="b"/>
            <a:pathLst>
              <a:path w="2509443" h="411263">
                <a:moveTo>
                  <a:pt x="2509443" y="211883"/>
                </a:moveTo>
                <a:cubicBezTo>
                  <a:pt x="2312927" y="92140"/>
                  <a:pt x="2116411" y="-27603"/>
                  <a:pt x="1698171" y="5627"/>
                </a:cubicBezTo>
                <a:cubicBezTo>
                  <a:pt x="1279931" y="38857"/>
                  <a:pt x="639965" y="225060"/>
                  <a:pt x="0" y="411263"/>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Rectangular Callout 16"/>
          <p:cNvSpPr/>
          <p:nvPr/>
        </p:nvSpPr>
        <p:spPr>
          <a:xfrm>
            <a:off x="7175828" y="613271"/>
            <a:ext cx="1397531" cy="387720"/>
          </a:xfrm>
          <a:prstGeom prst="wedgeRectCallout">
            <a:avLst>
              <a:gd name="adj1" fmla="val -84787"/>
              <a:gd name="adj2" fmla="val -332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Oracle Application Container Cloud</a:t>
            </a:r>
            <a:endParaRPr lang="nl-NL" sz="1100" dirty="0"/>
          </a:p>
        </p:txBody>
      </p:sp>
      <p:sp>
        <p:nvSpPr>
          <p:cNvPr id="24" name="Rectangular Callout 23"/>
          <p:cNvSpPr/>
          <p:nvPr/>
        </p:nvSpPr>
        <p:spPr>
          <a:xfrm>
            <a:off x="122030" y="1595625"/>
            <a:ext cx="1539007" cy="280664"/>
          </a:xfrm>
          <a:prstGeom prst="wedgeRectCallout">
            <a:avLst>
              <a:gd name="adj1" fmla="val 18523"/>
              <a:gd name="adj2" fmla="val -1467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Oracle </a:t>
            </a:r>
            <a:r>
              <a:rPr lang="en-US" sz="1100" dirty="0" err="1"/>
              <a:t>DBaaS</a:t>
            </a:r>
            <a:r>
              <a:rPr lang="en-US" sz="1100" dirty="0"/>
              <a:t> Cloud</a:t>
            </a:r>
            <a:endParaRPr lang="nl-NL" sz="1100" dirty="0"/>
          </a:p>
        </p:txBody>
      </p:sp>
      <p:sp>
        <p:nvSpPr>
          <p:cNvPr id="25" name="Rounded Rectangle 24"/>
          <p:cNvSpPr/>
          <p:nvPr/>
        </p:nvSpPr>
        <p:spPr>
          <a:xfrm>
            <a:off x="3669887" y="3931532"/>
            <a:ext cx="971392" cy="775439"/>
          </a:xfrm>
          <a:prstGeom prst="roundRect">
            <a:avLst/>
          </a:prstGeom>
          <a:gradFill rotWithShape="1">
            <a:gsLst>
              <a:gs pos="0">
                <a:srgbClr val="613C91">
                  <a:lumMod val="110000"/>
                  <a:satMod val="105000"/>
                  <a:tint val="67000"/>
                </a:srgbClr>
              </a:gs>
              <a:gs pos="50000">
                <a:srgbClr val="613C91">
                  <a:lumMod val="105000"/>
                  <a:satMod val="103000"/>
                  <a:tint val="73000"/>
                </a:srgbClr>
              </a:gs>
              <a:gs pos="100000">
                <a:srgbClr val="613C91">
                  <a:lumMod val="105000"/>
                  <a:satMod val="109000"/>
                  <a:tint val="81000"/>
                </a:srgbClr>
              </a:gs>
            </a:gsLst>
            <a:lin ang="5400000" scaled="0"/>
          </a:gradFill>
          <a:ln w="6350" cap="flat" cmpd="sng" algn="ctr">
            <a:solidFill>
              <a:srgbClr val="613C91"/>
            </a:solidFill>
            <a:prstDash val="solid"/>
            <a:miter lim="800000"/>
          </a:ln>
          <a:effectLst/>
        </p:spPr>
        <p:txBody>
          <a:bodyPr rtlCol="0" anchor="ctr"/>
          <a:lstStyle/>
          <a:p>
            <a:pPr marL="0" marR="0" lvl="0" indent="0" algn="ctr" defTabSz="125376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Unicode MS"/>
              <a:ea typeface="+mn-ea"/>
              <a:cs typeface="+mn-cs"/>
            </a:endParaRPr>
          </a:p>
        </p:txBody>
      </p:sp>
      <p:pic>
        <p:nvPicPr>
          <p:cNvPr id="26" name="Picture 33"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0957" y="4265156"/>
            <a:ext cx="883632" cy="44181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3994140" y="3922111"/>
            <a:ext cx="381836" cy="523220"/>
          </a:xfrm>
          <a:prstGeom prst="rect">
            <a:avLst/>
          </a:prstGeom>
          <a:noFill/>
        </p:spPr>
        <p:txBody>
          <a:bodyPr wrap="none" rtlCol="0">
            <a:spAutoFit/>
          </a:bodyPr>
          <a:lstStyle/>
          <a:p>
            <a:r>
              <a:rPr lang="nl-NL" sz="2800" dirty="0"/>
              <a:t>µ</a:t>
            </a:r>
          </a:p>
        </p:txBody>
      </p:sp>
      <p:sp>
        <p:nvSpPr>
          <p:cNvPr id="28" name="Rectangular Callout 27"/>
          <p:cNvSpPr/>
          <p:nvPr/>
        </p:nvSpPr>
        <p:spPr>
          <a:xfrm>
            <a:off x="1674853" y="4125391"/>
            <a:ext cx="1397531" cy="387720"/>
          </a:xfrm>
          <a:prstGeom prst="wedgeRectCallout">
            <a:avLst>
              <a:gd name="adj1" fmla="val 104615"/>
              <a:gd name="adj2" fmla="val -279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Locally running Node application</a:t>
            </a:r>
            <a:endParaRPr lang="nl-NL" sz="1100" dirty="0"/>
          </a:p>
        </p:txBody>
      </p:sp>
      <p:sp>
        <p:nvSpPr>
          <p:cNvPr id="19" name="Freeform 18"/>
          <p:cNvSpPr/>
          <p:nvPr/>
        </p:nvSpPr>
        <p:spPr>
          <a:xfrm>
            <a:off x="4654502" y="3750594"/>
            <a:ext cx="2145059" cy="751124"/>
          </a:xfrm>
          <a:custGeom>
            <a:avLst/>
            <a:gdLst>
              <a:gd name="connsiteX0" fmla="*/ 2145059 w 2145059"/>
              <a:gd name="connsiteY0" fmla="*/ 58260 h 751124"/>
              <a:gd name="connsiteX1" fmla="*/ 1505666 w 2145059"/>
              <a:gd name="connsiteY1" fmla="*/ 65135 h 751124"/>
              <a:gd name="connsiteX2" fmla="*/ 866274 w 2145059"/>
              <a:gd name="connsiteY2" fmla="*/ 718278 h 751124"/>
              <a:gd name="connsiteX3" fmla="*/ 0 w 2145059"/>
              <a:gd name="connsiteY3" fmla="*/ 594525 h 751124"/>
            </a:gdLst>
            <a:ahLst/>
            <a:cxnLst>
              <a:cxn ang="0">
                <a:pos x="connsiteX0" y="connsiteY0"/>
              </a:cxn>
              <a:cxn ang="0">
                <a:pos x="connsiteX1" y="connsiteY1"/>
              </a:cxn>
              <a:cxn ang="0">
                <a:pos x="connsiteX2" y="connsiteY2"/>
              </a:cxn>
              <a:cxn ang="0">
                <a:pos x="connsiteX3" y="connsiteY3"/>
              </a:cxn>
            </a:cxnLst>
            <a:rect l="l" t="t" r="r" b="b"/>
            <a:pathLst>
              <a:path w="2145059" h="751124">
                <a:moveTo>
                  <a:pt x="2145059" y="58260"/>
                </a:moveTo>
                <a:cubicBezTo>
                  <a:pt x="1931928" y="6696"/>
                  <a:pt x="1718797" y="-44868"/>
                  <a:pt x="1505666" y="65135"/>
                </a:cubicBezTo>
                <a:cubicBezTo>
                  <a:pt x="1292535" y="175138"/>
                  <a:pt x="1117218" y="630046"/>
                  <a:pt x="866274" y="718278"/>
                </a:cubicBezTo>
                <a:cubicBezTo>
                  <a:pt x="615330" y="806510"/>
                  <a:pt x="307665" y="700517"/>
                  <a:pt x="0" y="594525"/>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Freeform 19"/>
          <p:cNvSpPr/>
          <p:nvPr/>
        </p:nvSpPr>
        <p:spPr>
          <a:xfrm>
            <a:off x="4255741" y="2777576"/>
            <a:ext cx="664315" cy="1155032"/>
          </a:xfrm>
          <a:custGeom>
            <a:avLst/>
            <a:gdLst>
              <a:gd name="connsiteX0" fmla="*/ 0 w 664315"/>
              <a:gd name="connsiteY0" fmla="*/ 1155032 h 1155032"/>
              <a:gd name="connsiteX1" fmla="*/ 660018 w 664315"/>
              <a:gd name="connsiteY1" fmla="*/ 618767 h 1155032"/>
              <a:gd name="connsiteX2" fmla="*/ 233757 w 664315"/>
              <a:gd name="connsiteY2" fmla="*/ 0 h 1155032"/>
            </a:gdLst>
            <a:ahLst/>
            <a:cxnLst>
              <a:cxn ang="0">
                <a:pos x="connsiteX0" y="connsiteY0"/>
              </a:cxn>
              <a:cxn ang="0">
                <a:pos x="connsiteX1" y="connsiteY1"/>
              </a:cxn>
              <a:cxn ang="0">
                <a:pos x="connsiteX2" y="connsiteY2"/>
              </a:cxn>
            </a:cxnLst>
            <a:rect l="l" t="t" r="r" b="b"/>
            <a:pathLst>
              <a:path w="664315" h="1155032">
                <a:moveTo>
                  <a:pt x="0" y="1155032"/>
                </a:moveTo>
                <a:cubicBezTo>
                  <a:pt x="310529" y="983152"/>
                  <a:pt x="621059" y="811272"/>
                  <a:pt x="660018" y="618767"/>
                </a:cubicBezTo>
                <a:cubicBezTo>
                  <a:pt x="698978" y="426262"/>
                  <a:pt x="466367" y="213131"/>
                  <a:pt x="233757" y="0"/>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TextBox 32"/>
          <p:cNvSpPr txBox="1"/>
          <p:nvPr/>
        </p:nvSpPr>
        <p:spPr>
          <a:xfrm rot="20344497">
            <a:off x="5034366" y="3080928"/>
            <a:ext cx="947375" cy="200055"/>
          </a:xfrm>
          <a:prstGeom prst="rect">
            <a:avLst/>
          </a:prstGeom>
          <a:noFill/>
        </p:spPr>
        <p:txBody>
          <a:bodyPr wrap="none" lIns="0" tIns="0" rIns="0" bIns="0" rtlCol="0">
            <a:spAutoFit/>
          </a:bodyPr>
          <a:lstStyle/>
          <a:p>
            <a:r>
              <a:rPr lang="en-US" sz="1300" dirty="0"/>
              <a:t>On premises</a:t>
            </a:r>
            <a:endParaRPr lang="nl-NL" sz="1300" dirty="0" err="1"/>
          </a:p>
        </p:txBody>
      </p:sp>
      <p:sp>
        <p:nvSpPr>
          <p:cNvPr id="34" name="TextBox 33"/>
          <p:cNvSpPr txBox="1"/>
          <p:nvPr/>
        </p:nvSpPr>
        <p:spPr>
          <a:xfrm rot="20344497">
            <a:off x="5200398" y="2787318"/>
            <a:ext cx="900888" cy="200055"/>
          </a:xfrm>
          <a:prstGeom prst="rect">
            <a:avLst/>
          </a:prstGeom>
          <a:noFill/>
        </p:spPr>
        <p:txBody>
          <a:bodyPr wrap="none" lIns="0" tIns="0" rIns="0" bIns="0" rtlCol="0">
            <a:spAutoFit/>
          </a:bodyPr>
          <a:lstStyle/>
          <a:p>
            <a:r>
              <a:rPr lang="en-US" sz="1300" dirty="0"/>
              <a:t>In the Cloud</a:t>
            </a:r>
            <a:endParaRPr lang="nl-NL" sz="1300" dirty="0" err="1"/>
          </a:p>
        </p:txBody>
      </p:sp>
      <p:cxnSp>
        <p:nvCxnSpPr>
          <p:cNvPr id="36" name="Straight Arrow Connector 35"/>
          <p:cNvCxnSpPr/>
          <p:nvPr/>
        </p:nvCxnSpPr>
        <p:spPr>
          <a:xfrm>
            <a:off x="5986226" y="2918349"/>
            <a:ext cx="57064" cy="158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flipV="1">
            <a:off x="6092046" y="2649332"/>
            <a:ext cx="57064" cy="158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Rectangular Callout 37"/>
          <p:cNvSpPr/>
          <p:nvPr/>
        </p:nvSpPr>
        <p:spPr>
          <a:xfrm>
            <a:off x="6253800" y="1855698"/>
            <a:ext cx="1397531" cy="254368"/>
          </a:xfrm>
          <a:prstGeom prst="wedgeRectCallout">
            <a:avLst>
              <a:gd name="adj1" fmla="val -67077"/>
              <a:gd name="adj2" fmla="val 370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Oracle Event Hub</a:t>
            </a:r>
            <a:endParaRPr lang="nl-NL" sz="1100" dirty="0"/>
          </a:p>
        </p:txBody>
      </p:sp>
      <p:pic>
        <p:nvPicPr>
          <p:cNvPr id="39" name="Picture 2" descr="Image result for logo twitte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66218" y="1080000"/>
            <a:ext cx="2594767" cy="183160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logo kafk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30705" y="1474076"/>
            <a:ext cx="3212585" cy="1688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71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250"/>
                                        <p:tgtEl>
                                          <p:spTgt spid="39"/>
                                        </p:tgtEl>
                                      </p:cBhvr>
                                    </p:animEffect>
                                    <p:set>
                                      <p:cBhvr>
                                        <p:cTn id="7" dur="1" fill="hold">
                                          <p:stCondLst>
                                            <p:cond delay="1249"/>
                                          </p:stCondLst>
                                        </p:cTn>
                                        <p:tgtEl>
                                          <p:spTgt spid="39"/>
                                        </p:tgtEl>
                                        <p:attrNameLst>
                                          <p:attrName>style.visibility</p:attrName>
                                        </p:attrNameLst>
                                      </p:cBhvr>
                                      <p:to>
                                        <p:strVal val="hidden"/>
                                      </p:to>
                                    </p:set>
                                  </p:childTnLst>
                                </p:cTn>
                              </p:par>
                              <p:par>
                                <p:cTn id="8" presetID="10" presetClass="entr" presetSubtype="0" fill="hold" nodeType="withEffect">
                                  <p:stCondLst>
                                    <p:cond delay="50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10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the Twitter for System Driven Event Interaction look like?</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AS Watson - Microservices &amp; Apache Kafka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11</a:t>
            </a:fld>
            <a:endParaRPr lang="nl-NL"/>
          </a:p>
        </p:txBody>
      </p:sp>
      <p:pic>
        <p:nvPicPr>
          <p:cNvPr id="7"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60821" y="917650"/>
            <a:ext cx="4005563" cy="21054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55181" y="3372559"/>
            <a:ext cx="4774705" cy="1477328"/>
          </a:xfrm>
          <a:prstGeom prst="rect">
            <a:avLst/>
          </a:prstGeom>
          <a:noFill/>
        </p:spPr>
        <p:txBody>
          <a:bodyPr wrap="none" lIns="0" tIns="0" rIns="0" bIns="0" rtlCol="0">
            <a:spAutoFit/>
          </a:bodyPr>
          <a:lstStyle/>
          <a:p>
            <a:pPr marL="285750" indent="-285750">
              <a:buFont typeface="Arial" panose="020B0604020202020204" pitchFamily="34" charset="0"/>
              <a:buChar char="•"/>
            </a:pPr>
            <a:r>
              <a:rPr lang="en-US" sz="1600" dirty="0"/>
              <a:t>Decoupled communication – organized per topic</a:t>
            </a:r>
          </a:p>
          <a:p>
            <a:pPr marL="285750" indent="-285750">
              <a:buFont typeface="Arial" panose="020B0604020202020204" pitchFamily="34" charset="0"/>
              <a:buChar char="•"/>
            </a:pPr>
            <a:r>
              <a:rPr lang="en-US" sz="1600" dirty="0"/>
              <a:t>0, 1 or many Consumers per Topic</a:t>
            </a:r>
          </a:p>
          <a:p>
            <a:pPr marL="285750" indent="-285750">
              <a:buFont typeface="Arial" panose="020B0604020202020204" pitchFamily="34" charset="0"/>
              <a:buChar char="•"/>
            </a:pPr>
            <a:r>
              <a:rPr lang="en-US" sz="1600" dirty="0"/>
              <a:t>Scalable number of messages (and parties)</a:t>
            </a:r>
          </a:p>
          <a:p>
            <a:pPr marL="285750" indent="-285750">
              <a:buFont typeface="Arial" panose="020B0604020202020204" pitchFamily="34" charset="0"/>
              <a:buChar char="•"/>
            </a:pPr>
            <a:r>
              <a:rPr lang="en-US" sz="1600" dirty="0"/>
              <a:t>Reliable (distributed)</a:t>
            </a:r>
          </a:p>
          <a:p>
            <a:pPr marL="285750" indent="-285750">
              <a:buFont typeface="Arial" panose="020B0604020202020204" pitchFamily="34" charset="0"/>
              <a:buChar char="•"/>
            </a:pPr>
            <a:r>
              <a:rPr lang="en-US" sz="1600" dirty="0"/>
              <a:t>Full history</a:t>
            </a:r>
          </a:p>
          <a:p>
            <a:pPr marL="285750" indent="-285750">
              <a:buFont typeface="Arial" panose="020B0604020202020204" pitchFamily="34" charset="0"/>
              <a:buChar char="•"/>
            </a:pPr>
            <a:r>
              <a:rPr lang="en-US" sz="1600" dirty="0"/>
              <a:t>Open: libraries in many </a:t>
            </a:r>
            <a:r>
              <a:rPr lang="en-US" sz="1600" dirty="0" err="1"/>
              <a:t>technologie</a:t>
            </a:r>
            <a:r>
              <a:rPr lang="en-US" sz="1600" dirty="0"/>
              <a:t> &amp; REST APIs</a:t>
            </a:r>
            <a:endParaRPr lang="nl-NL" sz="1600" dirty="0" err="1"/>
          </a:p>
        </p:txBody>
      </p:sp>
      <p:sp>
        <p:nvSpPr>
          <p:cNvPr id="9" name="TextBox 8"/>
          <p:cNvSpPr txBox="1"/>
          <p:nvPr/>
        </p:nvSpPr>
        <p:spPr>
          <a:xfrm>
            <a:off x="4847645" y="3372559"/>
            <a:ext cx="4113307" cy="1477328"/>
          </a:xfrm>
          <a:prstGeom prst="rect">
            <a:avLst/>
          </a:prstGeom>
          <a:noFill/>
        </p:spPr>
        <p:txBody>
          <a:bodyPr wrap="none" lIns="0" tIns="0" rIns="0" bIns="0" rtlCol="0">
            <a:spAutoFit/>
          </a:bodyPr>
          <a:lstStyle/>
          <a:p>
            <a:pPr marL="285750" indent="-285750" algn="r">
              <a:buFont typeface="Arial" panose="020B0604020202020204" pitchFamily="34" charset="0"/>
              <a:buChar char="•"/>
            </a:pPr>
            <a:r>
              <a:rPr lang="en-US" sz="1600" dirty="0"/>
              <a:t>Near real-time fast</a:t>
            </a:r>
          </a:p>
          <a:p>
            <a:pPr marL="285750" indent="-285750" algn="r">
              <a:buFont typeface="Arial" panose="020B0604020202020204" pitchFamily="34" charset="0"/>
              <a:buChar char="•"/>
            </a:pPr>
            <a:r>
              <a:rPr lang="en-US" sz="1600" dirty="0"/>
              <a:t>No Rate Limit</a:t>
            </a:r>
          </a:p>
          <a:p>
            <a:pPr marL="285750" indent="-285750" algn="r">
              <a:buFont typeface="Arial" panose="020B0604020202020204" pitchFamily="34" charset="0"/>
              <a:buChar char="•"/>
            </a:pPr>
            <a:r>
              <a:rPr lang="en-US" sz="1600" dirty="0"/>
              <a:t>No enforced size limit</a:t>
            </a:r>
          </a:p>
          <a:p>
            <a:pPr marL="285750" indent="-285750" algn="r">
              <a:buFont typeface="Arial" panose="020B0604020202020204" pitchFamily="34" charset="0"/>
              <a:buChar char="•"/>
            </a:pPr>
            <a:r>
              <a:rPr lang="en-US" sz="1600" dirty="0"/>
              <a:t>Anything goes (it’s all byte[])</a:t>
            </a:r>
          </a:p>
          <a:p>
            <a:pPr marL="285750" indent="-285750" algn="r">
              <a:buFont typeface="Arial" panose="020B0604020202020204" pitchFamily="34" charset="0"/>
              <a:buChar char="•"/>
            </a:pPr>
            <a:r>
              <a:rPr lang="en-US" sz="1600" dirty="0"/>
              <a:t>On premises or in cloud, private or trusted</a:t>
            </a:r>
          </a:p>
          <a:p>
            <a:pPr marL="285750" indent="-285750" algn="r">
              <a:buFont typeface="Arial" panose="020B0604020202020204" pitchFamily="34" charset="0"/>
              <a:buChar char="•"/>
            </a:pPr>
            <a:r>
              <a:rPr lang="en-US" sz="1600" dirty="0"/>
              <a:t>Very much for programmatic use</a:t>
            </a:r>
            <a:endParaRPr lang="nl-NL" sz="1600" dirty="0" err="1"/>
          </a:p>
        </p:txBody>
      </p:sp>
    </p:spTree>
    <p:extLst>
      <p:ext uri="{BB962C8B-B14F-4D97-AF65-F5344CB8AC3E}">
        <p14:creationId xmlns:p14="http://schemas.microsoft.com/office/powerpoint/2010/main" val="288956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loud 16"/>
          <p:cNvSpPr/>
          <p:nvPr/>
        </p:nvSpPr>
        <p:spPr>
          <a:xfrm>
            <a:off x="5662128" y="2139866"/>
            <a:ext cx="2369612" cy="1365636"/>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sz="712"/>
          </a:p>
        </p:txBody>
      </p:sp>
      <p:sp>
        <p:nvSpPr>
          <p:cNvPr id="16" name="Cloud 15"/>
          <p:cNvSpPr/>
          <p:nvPr/>
        </p:nvSpPr>
        <p:spPr>
          <a:xfrm>
            <a:off x="5662128" y="3425004"/>
            <a:ext cx="2369612" cy="1047038"/>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sz="712"/>
          </a:p>
        </p:txBody>
      </p:sp>
      <p:sp>
        <p:nvSpPr>
          <p:cNvPr id="15" name="Cloud 14"/>
          <p:cNvSpPr/>
          <p:nvPr/>
        </p:nvSpPr>
        <p:spPr>
          <a:xfrm>
            <a:off x="757725" y="2769218"/>
            <a:ext cx="2369612" cy="1047038"/>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sz="712"/>
          </a:p>
        </p:txBody>
      </p:sp>
      <p:sp>
        <p:nvSpPr>
          <p:cNvPr id="2" name="Title 1"/>
          <p:cNvSpPr>
            <a:spLocks noGrp="1"/>
          </p:cNvSpPr>
          <p:nvPr>
            <p:ph type="title"/>
          </p:nvPr>
        </p:nvSpPr>
        <p:spPr/>
        <p:txBody>
          <a:bodyPr/>
          <a:lstStyle/>
          <a:p>
            <a:r>
              <a:rPr lang="nl-NL" dirty="0"/>
              <a:t>Events</a:t>
            </a:r>
            <a:endParaRPr lang="en-US" dirty="0"/>
          </a:p>
        </p:txBody>
      </p:sp>
      <p:sp>
        <p:nvSpPr>
          <p:cNvPr id="3" name="Text Placeholder 2"/>
          <p:cNvSpPr>
            <a:spLocks noGrp="1"/>
          </p:cNvSpPr>
          <p:nvPr>
            <p:ph type="body" sz="quarter" idx="10"/>
          </p:nvPr>
        </p:nvSpPr>
        <p:spPr/>
        <p:txBody>
          <a:bodyPr/>
          <a:lstStyle/>
          <a:p>
            <a:endParaRPr lang="en-US" dirty="0"/>
          </a:p>
        </p:txBody>
      </p:sp>
      <p:sp>
        <p:nvSpPr>
          <p:cNvPr id="4" name="Rectangle 3"/>
          <p:cNvSpPr/>
          <p:nvPr/>
        </p:nvSpPr>
        <p:spPr>
          <a:xfrm>
            <a:off x="1351996" y="1342770"/>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solidFill>
                <a:schemeClr val="tx2"/>
              </a:solidFill>
            </a:endParaRPr>
          </a:p>
        </p:txBody>
      </p:sp>
      <p:sp>
        <p:nvSpPr>
          <p:cNvPr id="5" name="Rectangle 4"/>
          <p:cNvSpPr/>
          <p:nvPr/>
        </p:nvSpPr>
        <p:spPr>
          <a:xfrm>
            <a:off x="1351996" y="2146417"/>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solidFill>
                <a:schemeClr val="tx2"/>
              </a:solidFill>
            </a:endParaRPr>
          </a:p>
        </p:txBody>
      </p:sp>
      <p:sp>
        <p:nvSpPr>
          <p:cNvPr id="6" name="Rectangle 5"/>
          <p:cNvSpPr/>
          <p:nvPr/>
        </p:nvSpPr>
        <p:spPr>
          <a:xfrm>
            <a:off x="1351996" y="2950064"/>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solidFill>
                <a:schemeClr val="tx2"/>
              </a:solidFill>
            </a:endParaRPr>
          </a:p>
        </p:txBody>
      </p:sp>
      <p:sp>
        <p:nvSpPr>
          <p:cNvPr id="7" name="Rectangle 6"/>
          <p:cNvSpPr/>
          <p:nvPr/>
        </p:nvSpPr>
        <p:spPr>
          <a:xfrm>
            <a:off x="6327912" y="933831"/>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712">
              <a:solidFill>
                <a:schemeClr val="tx2"/>
              </a:solidFill>
            </a:endParaRPr>
          </a:p>
        </p:txBody>
      </p:sp>
      <p:sp>
        <p:nvSpPr>
          <p:cNvPr id="8" name="Rectangle 7"/>
          <p:cNvSpPr/>
          <p:nvPr/>
        </p:nvSpPr>
        <p:spPr>
          <a:xfrm>
            <a:off x="6327912" y="1676786"/>
            <a:ext cx="1038044" cy="3783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712">
              <a:solidFill>
                <a:schemeClr val="tx2"/>
              </a:solidFill>
            </a:endParaRPr>
          </a:p>
        </p:txBody>
      </p:sp>
      <p:sp>
        <p:nvSpPr>
          <p:cNvPr id="9" name="Rectangle 8"/>
          <p:cNvSpPr/>
          <p:nvPr/>
        </p:nvSpPr>
        <p:spPr>
          <a:xfrm>
            <a:off x="6327912" y="2591772"/>
            <a:ext cx="1038044" cy="7563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712">
              <a:solidFill>
                <a:schemeClr val="tx2"/>
              </a:solidFill>
            </a:endParaRPr>
          </a:p>
        </p:txBody>
      </p:sp>
      <p:sp>
        <p:nvSpPr>
          <p:cNvPr id="10" name="Rectangle 9"/>
          <p:cNvSpPr/>
          <p:nvPr/>
        </p:nvSpPr>
        <p:spPr>
          <a:xfrm>
            <a:off x="6327912" y="3505502"/>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712">
              <a:solidFill>
                <a:schemeClr val="tx2"/>
              </a:solidFill>
            </a:endParaRPr>
          </a:p>
        </p:txBody>
      </p:sp>
      <p:sp>
        <p:nvSpPr>
          <p:cNvPr id="11" name="Rectangle 10"/>
          <p:cNvSpPr/>
          <p:nvPr/>
        </p:nvSpPr>
        <p:spPr>
          <a:xfrm>
            <a:off x="6327912" y="2228875"/>
            <a:ext cx="1038044" cy="18919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712">
              <a:solidFill>
                <a:schemeClr val="tx2"/>
              </a:solidFill>
            </a:endParaRPr>
          </a:p>
        </p:txBody>
      </p:sp>
      <p:sp>
        <p:nvSpPr>
          <p:cNvPr id="12" name="TextBox 11"/>
          <p:cNvSpPr txBox="1"/>
          <p:nvPr/>
        </p:nvSpPr>
        <p:spPr>
          <a:xfrm>
            <a:off x="1321457" y="1032691"/>
            <a:ext cx="1119217" cy="338554"/>
          </a:xfrm>
          <a:prstGeom prst="rect">
            <a:avLst/>
          </a:prstGeom>
          <a:noFill/>
        </p:spPr>
        <p:txBody>
          <a:bodyPr wrap="none" rtlCol="0">
            <a:spAutoFit/>
          </a:bodyPr>
          <a:lstStyle/>
          <a:p>
            <a:r>
              <a:rPr lang="nl-NL" sz="1600" dirty="0">
                <a:solidFill>
                  <a:schemeClr val="tx2"/>
                </a:solidFill>
              </a:rPr>
              <a:t>Producers</a:t>
            </a:r>
            <a:endParaRPr lang="en-US" sz="1600" dirty="0" err="1">
              <a:solidFill>
                <a:schemeClr val="tx2"/>
              </a:solidFill>
            </a:endParaRPr>
          </a:p>
        </p:txBody>
      </p:sp>
      <p:sp>
        <p:nvSpPr>
          <p:cNvPr id="13" name="TextBox 12"/>
          <p:cNvSpPr txBox="1"/>
          <p:nvPr/>
        </p:nvSpPr>
        <p:spPr>
          <a:xfrm>
            <a:off x="6230419" y="624171"/>
            <a:ext cx="1233030" cy="338554"/>
          </a:xfrm>
          <a:prstGeom prst="rect">
            <a:avLst/>
          </a:prstGeom>
          <a:noFill/>
        </p:spPr>
        <p:txBody>
          <a:bodyPr wrap="none" rtlCol="0">
            <a:spAutoFit/>
          </a:bodyPr>
          <a:lstStyle/>
          <a:p>
            <a:r>
              <a:rPr lang="nl-NL" sz="1600" dirty="0" err="1">
                <a:solidFill>
                  <a:schemeClr val="tx2"/>
                </a:solidFill>
              </a:rPr>
              <a:t>Consumers</a:t>
            </a:r>
            <a:endParaRPr lang="en-US" sz="1600" dirty="0" err="1">
              <a:solidFill>
                <a:schemeClr val="tx2"/>
              </a:solidFill>
            </a:endParaRPr>
          </a:p>
        </p:txBody>
      </p:sp>
      <p:sp>
        <p:nvSpPr>
          <p:cNvPr id="14" name="Right Arrow 13"/>
          <p:cNvSpPr/>
          <p:nvPr/>
        </p:nvSpPr>
        <p:spPr>
          <a:xfrm>
            <a:off x="3451930" y="1541510"/>
            <a:ext cx="2089483" cy="207391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712">
              <a:solidFill>
                <a:schemeClr val="tx2"/>
              </a:solidFill>
            </a:endParaRPr>
          </a:p>
        </p:txBody>
      </p:sp>
      <p:sp>
        <p:nvSpPr>
          <p:cNvPr id="18" name="Folded Corner 17"/>
          <p:cNvSpPr/>
          <p:nvPr/>
        </p:nvSpPr>
        <p:spPr>
          <a:xfrm>
            <a:off x="3616413" y="3425004"/>
            <a:ext cx="1687659" cy="968347"/>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t>Robust, Scalable, Fast, </a:t>
            </a:r>
            <a:br>
              <a:rPr lang="en-US" sz="1050" dirty="0"/>
            </a:br>
            <a:r>
              <a:rPr lang="en-US" sz="1050" dirty="0"/>
              <a:t>History Retention</a:t>
            </a:r>
          </a:p>
          <a:p>
            <a:pPr algn="ctr"/>
            <a:r>
              <a:rPr lang="en-US" sz="1050" dirty="0"/>
              <a:t>Containerized/Cloud-enabled</a:t>
            </a:r>
          </a:p>
          <a:p>
            <a:pPr algn="ctr"/>
            <a:r>
              <a:rPr lang="en-US" sz="1050" dirty="0"/>
              <a:t>Open</a:t>
            </a:r>
            <a:endParaRPr lang="nl-NL" sz="1050" dirty="0"/>
          </a:p>
        </p:txBody>
      </p:sp>
    </p:spTree>
    <p:extLst>
      <p:ext uri="{BB962C8B-B14F-4D97-AF65-F5344CB8AC3E}">
        <p14:creationId xmlns:p14="http://schemas.microsoft.com/office/powerpoint/2010/main" val="3120582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Messaging as we </a:t>
            </a:r>
            <a:r>
              <a:rPr lang="nl-NL" dirty="0" err="1"/>
              <a:t>know</a:t>
            </a:r>
            <a:r>
              <a:rPr lang="nl-NL" dirty="0"/>
              <a:t> </a:t>
            </a:r>
            <a:r>
              <a:rPr lang="nl-NL" dirty="0" err="1"/>
              <a:t>it</a:t>
            </a:r>
            <a:endParaRPr lang="en-US" dirty="0"/>
          </a:p>
        </p:txBody>
      </p:sp>
      <p:sp>
        <p:nvSpPr>
          <p:cNvPr id="3" name="Text Placeholder 2"/>
          <p:cNvSpPr>
            <a:spLocks noGrp="1"/>
          </p:cNvSpPr>
          <p:nvPr>
            <p:ph type="body" sz="quarter" idx="10"/>
          </p:nvPr>
        </p:nvSpPr>
        <p:spPr/>
        <p:txBody>
          <a:bodyPr>
            <a:normAutofit/>
          </a:bodyPr>
          <a:lstStyle/>
          <a:p>
            <a:r>
              <a:rPr lang="nl-NL" dirty="0"/>
              <a:t>JMS, Oracle Advanced Queuing, IBM MQ, MS MQ, </a:t>
            </a:r>
            <a:r>
              <a:rPr lang="nl-NL" dirty="0" err="1"/>
              <a:t>RabbitMQ</a:t>
            </a:r>
            <a:r>
              <a:rPr lang="nl-NL" dirty="0"/>
              <a:t>, MQTT, XMPP, </a:t>
            </a:r>
            <a:r>
              <a:rPr lang="nl-NL" dirty="0" err="1"/>
              <a:t>WebSockets</a:t>
            </a:r>
            <a:r>
              <a:rPr lang="nl-NL" dirty="0"/>
              <a:t>, Oracle </a:t>
            </a:r>
            <a:r>
              <a:rPr lang="nl-NL" dirty="0" err="1"/>
              <a:t>Coherence</a:t>
            </a:r>
            <a:r>
              <a:rPr lang="nl-NL" dirty="0"/>
              <a:t>, …</a:t>
            </a:r>
          </a:p>
          <a:p>
            <a:r>
              <a:rPr lang="nl-NL" dirty="0" err="1"/>
              <a:t>Challenges</a:t>
            </a:r>
            <a:endParaRPr lang="nl-NL" dirty="0"/>
          </a:p>
          <a:p>
            <a:pPr lvl="1"/>
            <a:r>
              <a:rPr lang="nl-NL" dirty="0" err="1"/>
              <a:t>Costs</a:t>
            </a:r>
            <a:endParaRPr lang="nl-NL" dirty="0"/>
          </a:p>
          <a:p>
            <a:pPr lvl="1"/>
            <a:r>
              <a:rPr lang="nl-NL" dirty="0" err="1"/>
              <a:t>Scalability</a:t>
            </a:r>
            <a:r>
              <a:rPr lang="nl-NL" dirty="0"/>
              <a:t> (</a:t>
            </a:r>
            <a:r>
              <a:rPr lang="nl-NL" dirty="0" err="1"/>
              <a:t>size</a:t>
            </a:r>
            <a:r>
              <a:rPr lang="nl-NL" dirty="0"/>
              <a:t> </a:t>
            </a:r>
            <a:r>
              <a:rPr lang="nl-NL" dirty="0" err="1"/>
              <a:t>and</a:t>
            </a:r>
            <a:r>
              <a:rPr lang="nl-NL" dirty="0"/>
              <a:t> speed)</a:t>
            </a:r>
          </a:p>
          <a:p>
            <a:pPr lvl="1"/>
            <a:r>
              <a:rPr lang="nl-NL" dirty="0"/>
              <a:t>(</a:t>
            </a:r>
            <a:r>
              <a:rPr lang="nl-NL" dirty="0" err="1"/>
              <a:t>lack</a:t>
            </a:r>
            <a:r>
              <a:rPr lang="nl-NL" dirty="0"/>
              <a:t> of) Distribution (</a:t>
            </a:r>
            <a:r>
              <a:rPr lang="nl-NL" dirty="0" err="1"/>
              <a:t>and</a:t>
            </a:r>
            <a:r>
              <a:rPr lang="nl-NL" dirty="0"/>
              <a:t> </a:t>
            </a:r>
            <a:r>
              <a:rPr lang="nl-NL" dirty="0" err="1"/>
              <a:t>therefore</a:t>
            </a:r>
            <a:r>
              <a:rPr lang="nl-NL" dirty="0"/>
              <a:t> availability)</a:t>
            </a:r>
          </a:p>
          <a:p>
            <a:pPr lvl="1"/>
            <a:r>
              <a:rPr lang="nl-NL" dirty="0" err="1"/>
              <a:t>Complexity</a:t>
            </a:r>
            <a:r>
              <a:rPr lang="nl-NL" dirty="0"/>
              <a:t> of </a:t>
            </a:r>
            <a:r>
              <a:rPr lang="nl-NL" dirty="0" err="1"/>
              <a:t>infrastructure</a:t>
            </a:r>
            <a:endParaRPr lang="nl-NL" dirty="0"/>
          </a:p>
          <a:p>
            <a:pPr lvl="1"/>
            <a:r>
              <a:rPr lang="nl-NL" dirty="0"/>
              <a:t>Message delivery </a:t>
            </a:r>
            <a:r>
              <a:rPr lang="nl-NL" dirty="0" err="1"/>
              <a:t>guarantees</a:t>
            </a:r>
            <a:endParaRPr lang="nl-NL" dirty="0"/>
          </a:p>
          <a:p>
            <a:pPr lvl="1"/>
            <a:r>
              <a:rPr lang="nl-NL" dirty="0" err="1"/>
              <a:t>Lack</a:t>
            </a:r>
            <a:r>
              <a:rPr lang="nl-NL" dirty="0"/>
              <a:t> of </a:t>
            </a:r>
            <a:r>
              <a:rPr lang="nl-NL" dirty="0" err="1"/>
              <a:t>technology</a:t>
            </a:r>
            <a:r>
              <a:rPr lang="nl-NL" dirty="0"/>
              <a:t> </a:t>
            </a:r>
            <a:r>
              <a:rPr lang="nl-NL" dirty="0" err="1"/>
              <a:t>openness</a:t>
            </a:r>
            <a:endParaRPr lang="nl-NL" dirty="0"/>
          </a:p>
          <a:p>
            <a:pPr lvl="1"/>
            <a:r>
              <a:rPr lang="nl-NL" dirty="0"/>
              <a:t>Deal </a:t>
            </a:r>
            <a:r>
              <a:rPr lang="nl-NL" dirty="0" err="1"/>
              <a:t>with</a:t>
            </a:r>
            <a:r>
              <a:rPr lang="nl-NL" dirty="0"/>
              <a:t> </a:t>
            </a:r>
            <a:r>
              <a:rPr lang="nl-NL" dirty="0" err="1"/>
              <a:t>temporarily</a:t>
            </a:r>
            <a:r>
              <a:rPr lang="nl-NL" dirty="0"/>
              <a:t> offline </a:t>
            </a:r>
            <a:r>
              <a:rPr lang="nl-NL" dirty="0" err="1"/>
              <a:t>consumers</a:t>
            </a:r>
            <a:endParaRPr lang="nl-NL" dirty="0"/>
          </a:p>
          <a:p>
            <a:pPr lvl="1"/>
            <a:r>
              <a:rPr lang="nl-NL" dirty="0" err="1"/>
              <a:t>Retain</a:t>
            </a:r>
            <a:r>
              <a:rPr lang="nl-NL" dirty="0"/>
              <a:t> </a:t>
            </a:r>
            <a:r>
              <a:rPr lang="nl-NL" dirty="0" err="1"/>
              <a:t>history</a:t>
            </a:r>
            <a:endParaRPr lang="en-US" dirty="0"/>
          </a:p>
        </p:txBody>
      </p:sp>
    </p:spTree>
    <p:extLst>
      <p:ext uri="{BB962C8B-B14F-4D97-AF65-F5344CB8AC3E}">
        <p14:creationId xmlns:p14="http://schemas.microsoft.com/office/powerpoint/2010/main" val="37553417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Introducing</a:t>
            </a:r>
            <a:r>
              <a:rPr lang="nl-NL" dirty="0"/>
              <a:t> Apache </a:t>
            </a:r>
            <a:r>
              <a:rPr lang="nl-NL" dirty="0" err="1"/>
              <a:t>Kafka</a:t>
            </a:r>
            <a:endParaRPr lang="en-US" dirty="0"/>
          </a:p>
        </p:txBody>
      </p:sp>
      <p:sp>
        <p:nvSpPr>
          <p:cNvPr id="3" name="Text Placeholder 2"/>
          <p:cNvSpPr>
            <a:spLocks noGrp="1"/>
          </p:cNvSpPr>
          <p:nvPr>
            <p:ph type="body" sz="quarter" idx="10"/>
          </p:nvPr>
        </p:nvSpPr>
        <p:spPr>
          <a:xfrm>
            <a:off x="1011257" y="1372940"/>
            <a:ext cx="6528755" cy="3260937"/>
          </a:xfrm>
        </p:spPr>
        <p:txBody>
          <a:bodyPr>
            <a:normAutofit/>
          </a:bodyPr>
          <a:lstStyle/>
          <a:p>
            <a:r>
              <a:rPr lang="nl-NL" dirty="0"/>
              <a:t>..- 2010 – </a:t>
            </a:r>
            <a:r>
              <a:rPr lang="nl-NL" dirty="0" err="1"/>
              <a:t>creation</a:t>
            </a:r>
            <a:r>
              <a:rPr lang="nl-NL" dirty="0"/>
              <a:t> at </a:t>
            </a:r>
            <a:r>
              <a:rPr lang="nl-NL" dirty="0" err="1"/>
              <a:t>Linkedin</a:t>
            </a:r>
            <a:endParaRPr lang="nl-NL" dirty="0"/>
          </a:p>
          <a:p>
            <a:r>
              <a:rPr lang="nl-NL" dirty="0"/>
              <a:t>Message Bus | Event Broker </a:t>
            </a:r>
          </a:p>
          <a:p>
            <a:r>
              <a:rPr lang="nl-NL" dirty="0"/>
              <a:t>High volume, low </a:t>
            </a:r>
            <a:r>
              <a:rPr lang="nl-NL" dirty="0" err="1"/>
              <a:t>latency</a:t>
            </a:r>
            <a:r>
              <a:rPr lang="nl-NL" dirty="0"/>
              <a:t>, </a:t>
            </a:r>
            <a:r>
              <a:rPr lang="nl-NL" dirty="0" err="1"/>
              <a:t>highly</a:t>
            </a:r>
            <a:r>
              <a:rPr lang="nl-NL" dirty="0"/>
              <a:t> </a:t>
            </a:r>
            <a:r>
              <a:rPr lang="nl-NL" dirty="0" err="1"/>
              <a:t>reliable</a:t>
            </a:r>
            <a:r>
              <a:rPr lang="nl-NL" dirty="0"/>
              <a:t>, cross </a:t>
            </a:r>
            <a:r>
              <a:rPr lang="nl-NL" dirty="0" err="1"/>
              <a:t>technology</a:t>
            </a:r>
            <a:endParaRPr lang="nl-NL" dirty="0"/>
          </a:p>
          <a:p>
            <a:pPr lvl="1"/>
            <a:r>
              <a:rPr lang="nl-NL" dirty="0" err="1"/>
              <a:t>Scalable</a:t>
            </a:r>
            <a:r>
              <a:rPr lang="nl-NL" dirty="0"/>
              <a:t>, </a:t>
            </a:r>
            <a:r>
              <a:rPr lang="nl-NL" dirty="0" err="1"/>
              <a:t>distributed</a:t>
            </a:r>
            <a:r>
              <a:rPr lang="nl-NL" dirty="0"/>
              <a:t>, </a:t>
            </a:r>
            <a:r>
              <a:rPr lang="nl-NL" dirty="0" err="1"/>
              <a:t>strict</a:t>
            </a:r>
            <a:r>
              <a:rPr lang="nl-NL" dirty="0"/>
              <a:t> </a:t>
            </a:r>
            <a:r>
              <a:rPr lang="nl-NL" dirty="0" err="1"/>
              <a:t>message</a:t>
            </a:r>
            <a:r>
              <a:rPr lang="nl-NL" dirty="0"/>
              <a:t> ordering, ….</a:t>
            </a:r>
          </a:p>
          <a:p>
            <a:r>
              <a:rPr lang="nl-NL" dirty="0"/>
              <a:t>2011/2012 – open source </a:t>
            </a:r>
            <a:r>
              <a:rPr lang="nl-NL" dirty="0" err="1"/>
              <a:t>under</a:t>
            </a:r>
            <a:r>
              <a:rPr lang="nl-NL" dirty="0"/>
              <a:t> </a:t>
            </a:r>
            <a:r>
              <a:rPr lang="nl-NL" dirty="0" err="1"/>
              <a:t>the</a:t>
            </a:r>
            <a:r>
              <a:rPr lang="nl-NL" dirty="0"/>
              <a:t> Apache Incubator/ Top Project</a:t>
            </a:r>
          </a:p>
          <a:p>
            <a:r>
              <a:rPr lang="nl-NL" dirty="0" err="1"/>
              <a:t>Kafka</a:t>
            </a:r>
            <a:r>
              <a:rPr lang="nl-NL" dirty="0"/>
              <a:t> is </a:t>
            </a:r>
            <a:r>
              <a:rPr lang="nl-NL" dirty="0" err="1"/>
              <a:t>used</a:t>
            </a:r>
            <a:r>
              <a:rPr lang="nl-NL" dirty="0"/>
              <a:t> </a:t>
            </a:r>
            <a:r>
              <a:rPr lang="nl-NL" dirty="0" err="1"/>
              <a:t>by</a:t>
            </a:r>
            <a:r>
              <a:rPr lang="nl-NL" dirty="0"/>
              <a:t> </a:t>
            </a:r>
            <a:r>
              <a:rPr lang="nl-NL" dirty="0" err="1"/>
              <a:t>many</a:t>
            </a:r>
            <a:r>
              <a:rPr lang="nl-NL" dirty="0"/>
              <a:t> large </a:t>
            </a:r>
            <a:r>
              <a:rPr lang="nl-NL" dirty="0" err="1"/>
              <a:t>corporations</a:t>
            </a:r>
            <a:r>
              <a:rPr lang="nl-NL" dirty="0"/>
              <a:t>:</a:t>
            </a:r>
          </a:p>
          <a:p>
            <a:pPr lvl="1"/>
            <a:r>
              <a:rPr lang="nl-NL" dirty="0" err="1"/>
              <a:t>Walmart</a:t>
            </a:r>
            <a:r>
              <a:rPr lang="nl-NL" dirty="0"/>
              <a:t>, Cisco, </a:t>
            </a:r>
            <a:r>
              <a:rPr lang="nl-NL" dirty="0" err="1"/>
              <a:t>Netflix</a:t>
            </a:r>
            <a:r>
              <a:rPr lang="nl-NL" dirty="0"/>
              <a:t>, PayPal, LinkedIn, eBay, </a:t>
            </a:r>
            <a:r>
              <a:rPr lang="nl-NL" dirty="0" err="1"/>
              <a:t>Spotify</a:t>
            </a:r>
            <a:r>
              <a:rPr lang="nl-NL" dirty="0"/>
              <a:t>, Uber, </a:t>
            </a:r>
            <a:r>
              <a:rPr lang="nl-NL" dirty="0" err="1"/>
              <a:t>Sift</a:t>
            </a:r>
            <a:r>
              <a:rPr lang="nl-NL" dirty="0"/>
              <a:t> </a:t>
            </a:r>
            <a:r>
              <a:rPr lang="nl-NL" dirty="0" err="1"/>
              <a:t>Science</a:t>
            </a:r>
            <a:r>
              <a:rPr lang="nl-NL" dirty="0"/>
              <a:t>, </a:t>
            </a:r>
            <a:r>
              <a:rPr lang="nl-NL" dirty="0" err="1"/>
              <a:t>Zalando</a:t>
            </a:r>
            <a:r>
              <a:rPr lang="nl-NL" dirty="0"/>
              <a:t>, The New York Times, </a:t>
            </a:r>
            <a:r>
              <a:rPr lang="nl-NL" dirty="0" err="1"/>
              <a:t>Airbnb</a:t>
            </a:r>
            <a:r>
              <a:rPr lang="nl-NL" dirty="0"/>
              <a:t>, Coursera, ING Bank,…</a:t>
            </a:r>
          </a:p>
          <a:p>
            <a:pPr lvl="1"/>
            <a:r>
              <a:rPr lang="nl-NL" dirty="0" err="1"/>
              <a:t>And</a:t>
            </a:r>
            <a:r>
              <a:rPr lang="nl-NL" dirty="0"/>
              <a:t> </a:t>
            </a:r>
            <a:r>
              <a:rPr lang="nl-NL" dirty="0" err="1"/>
              <a:t>embraced</a:t>
            </a:r>
            <a:r>
              <a:rPr lang="nl-NL" dirty="0"/>
              <a:t> </a:t>
            </a:r>
            <a:r>
              <a:rPr lang="nl-NL" dirty="0" err="1"/>
              <a:t>by</a:t>
            </a:r>
            <a:r>
              <a:rPr lang="nl-NL" dirty="0"/>
              <a:t> </a:t>
            </a:r>
            <a:r>
              <a:rPr lang="nl-NL" dirty="0" err="1"/>
              <a:t>many</a:t>
            </a:r>
            <a:r>
              <a:rPr lang="nl-NL" dirty="0"/>
              <a:t> software </a:t>
            </a:r>
            <a:r>
              <a:rPr lang="nl-NL" dirty="0" err="1"/>
              <a:t>vendors</a:t>
            </a:r>
            <a:r>
              <a:rPr lang="nl-NL" dirty="0"/>
              <a:t> &amp; </a:t>
            </a:r>
            <a:r>
              <a:rPr lang="nl-NL" dirty="0" err="1"/>
              <a:t>cloud</a:t>
            </a:r>
            <a:r>
              <a:rPr lang="nl-NL" dirty="0"/>
              <a:t> providers </a:t>
            </a:r>
          </a:p>
          <a:p>
            <a:r>
              <a:rPr lang="nl-NL" dirty="0"/>
              <a:t>Client </a:t>
            </a:r>
            <a:r>
              <a:rPr lang="nl-NL" dirty="0" err="1"/>
              <a:t>libraries</a:t>
            </a:r>
            <a:r>
              <a:rPr lang="nl-NL" dirty="0"/>
              <a:t> </a:t>
            </a:r>
            <a:r>
              <a:rPr lang="nl-NL" dirty="0" err="1"/>
              <a:t>available</a:t>
            </a:r>
            <a:r>
              <a:rPr lang="nl-NL" dirty="0"/>
              <a:t> </a:t>
            </a:r>
            <a:r>
              <a:rPr lang="nl-NL" dirty="0" err="1"/>
              <a:t>for</a:t>
            </a:r>
            <a:r>
              <a:rPr lang="nl-NL" dirty="0"/>
              <a:t> Node, Java, C/C++, Python, Ruby, PHP, Go, Rust, .NET, Perl, Scala DSL, </a:t>
            </a:r>
            <a:r>
              <a:rPr lang="nl-NL" dirty="0" err="1"/>
              <a:t>Clojure</a:t>
            </a:r>
            <a:r>
              <a:rPr lang="nl-NL" dirty="0"/>
              <a:t>, Swift </a:t>
            </a:r>
            <a:r>
              <a:rPr lang="nl-NL" dirty="0" err="1"/>
              <a:t>and</a:t>
            </a:r>
            <a:r>
              <a:rPr lang="nl-NL" dirty="0"/>
              <a:t> more</a:t>
            </a:r>
            <a:endParaRPr lang="en-US" dirty="0"/>
          </a:p>
          <a:p>
            <a:endParaRPr lang="nl-NL" dirty="0"/>
          </a:p>
          <a:p>
            <a:endParaRPr lang="nl-NL" dirty="0"/>
          </a:p>
          <a:p>
            <a:endParaRPr lang="nl-NL" dirty="0"/>
          </a:p>
          <a:p>
            <a:endParaRPr lang="en-US" dirty="0"/>
          </a:p>
        </p:txBody>
      </p:sp>
      <p:pic>
        <p:nvPicPr>
          <p:cNvPr id="1026" name="Picture 2" descr="Image result"/>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96628" y="1214171"/>
            <a:ext cx="2734286" cy="62801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98257" y="40690"/>
            <a:ext cx="2326978" cy="122315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7440019" y="787107"/>
            <a:ext cx="1609091" cy="4083865"/>
          </a:xfrm>
          <a:prstGeom prst="rect">
            <a:avLst/>
          </a:prstGeom>
        </p:spPr>
      </p:pic>
    </p:spTree>
    <p:extLst>
      <p:ext uri="{BB962C8B-B14F-4D97-AF65-F5344CB8AC3E}">
        <p14:creationId xmlns:p14="http://schemas.microsoft.com/office/powerpoint/2010/main" val="3102571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Kafka</a:t>
            </a:r>
            <a:r>
              <a:rPr lang="nl-NL" dirty="0"/>
              <a:t> </a:t>
            </a:r>
            <a:r>
              <a:rPr lang="nl-NL" dirty="0" err="1"/>
              <a:t>terminology</a:t>
            </a:r>
            <a:endParaRPr lang="en-US" dirty="0"/>
          </a:p>
        </p:txBody>
      </p:sp>
      <p:sp>
        <p:nvSpPr>
          <p:cNvPr id="3" name="Text Placeholder 2"/>
          <p:cNvSpPr>
            <a:spLocks noGrp="1"/>
          </p:cNvSpPr>
          <p:nvPr>
            <p:ph type="body" sz="quarter" idx="10"/>
          </p:nvPr>
        </p:nvSpPr>
        <p:spPr/>
        <p:txBody>
          <a:bodyPr/>
          <a:lstStyle/>
          <a:p>
            <a:r>
              <a:rPr lang="nl-NL" dirty="0"/>
              <a:t>Topic</a:t>
            </a:r>
          </a:p>
          <a:p>
            <a:r>
              <a:rPr lang="nl-NL" dirty="0"/>
              <a:t>Message</a:t>
            </a:r>
          </a:p>
          <a:p>
            <a:pPr lvl="1"/>
            <a:r>
              <a:rPr lang="nl-NL" dirty="0"/>
              <a:t>== </a:t>
            </a:r>
            <a:r>
              <a:rPr lang="nl-NL" dirty="0" err="1"/>
              <a:t>ByteArray</a:t>
            </a:r>
            <a:endParaRPr lang="nl-NL" dirty="0"/>
          </a:p>
          <a:p>
            <a:r>
              <a:rPr lang="nl-NL" dirty="0"/>
              <a:t>Broker</a:t>
            </a:r>
          </a:p>
          <a:p>
            <a:r>
              <a:rPr lang="nl-NL" dirty="0"/>
              <a:t>Producer</a:t>
            </a:r>
          </a:p>
          <a:p>
            <a:r>
              <a:rPr lang="nl-NL" dirty="0"/>
              <a:t>Consumer</a:t>
            </a:r>
            <a:endParaRPr lang="en-US" dirty="0"/>
          </a:p>
        </p:txBody>
      </p:sp>
      <p:sp>
        <p:nvSpPr>
          <p:cNvPr id="4" name="Rectangle 3"/>
          <p:cNvSpPr/>
          <p:nvPr/>
        </p:nvSpPr>
        <p:spPr>
          <a:xfrm>
            <a:off x="3907661" y="1974769"/>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6" name="Rectangle 5"/>
          <p:cNvSpPr/>
          <p:nvPr/>
        </p:nvSpPr>
        <p:spPr>
          <a:xfrm>
            <a:off x="7915521" y="1849932"/>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8" name="Rectangle 7"/>
          <p:cNvSpPr/>
          <p:nvPr/>
        </p:nvSpPr>
        <p:spPr>
          <a:xfrm>
            <a:off x="5209908" y="2489502"/>
            <a:ext cx="1647477" cy="94616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9" name="Rectangle 8"/>
          <p:cNvSpPr/>
          <p:nvPr/>
        </p:nvSpPr>
        <p:spPr>
          <a:xfrm>
            <a:off x="5544761" y="2708307"/>
            <a:ext cx="997862" cy="53126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a:solidFill>
                <a:prstClr val="white"/>
              </a:solidFill>
              <a:latin typeface="Arial Unicode MS"/>
            </a:endParaRPr>
          </a:p>
        </p:txBody>
      </p:sp>
      <p:cxnSp>
        <p:nvCxnSpPr>
          <p:cNvPr id="10" name="Elbow Connector 9"/>
          <p:cNvCxnSpPr>
            <a:stCxn id="4" idx="2"/>
          </p:cNvCxnSpPr>
          <p:nvPr/>
        </p:nvCxnSpPr>
        <p:spPr>
          <a:xfrm rot="16200000" flipH="1">
            <a:off x="4780990" y="2189711"/>
            <a:ext cx="409463" cy="1118079"/>
          </a:xfrm>
          <a:prstGeom prst="bentConnector2">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2" name="Elbow Connector 11"/>
          <p:cNvCxnSpPr>
            <a:endCxn id="6" idx="1"/>
          </p:cNvCxnSpPr>
          <p:nvPr/>
        </p:nvCxnSpPr>
        <p:spPr>
          <a:xfrm flipV="1">
            <a:off x="6545972" y="2134557"/>
            <a:ext cx="1369549" cy="818925"/>
          </a:xfrm>
          <a:prstGeom prst="bentConnector3">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14" name="TextBox 13"/>
          <p:cNvSpPr txBox="1"/>
          <p:nvPr/>
        </p:nvSpPr>
        <p:spPr>
          <a:xfrm>
            <a:off x="4048323" y="2084695"/>
            <a:ext cx="843501" cy="287130"/>
          </a:xfrm>
          <a:prstGeom prst="rect">
            <a:avLst/>
          </a:prstGeom>
          <a:noFill/>
        </p:spPr>
        <p:txBody>
          <a:bodyPr wrap="none" rtlCol="0">
            <a:spAutoFit/>
          </a:bodyPr>
          <a:lstStyle/>
          <a:p>
            <a:pPr defTabSz="661109"/>
            <a:r>
              <a:rPr lang="nl-NL" sz="1266" dirty="0">
                <a:solidFill>
                  <a:srgbClr val="000000"/>
                </a:solidFill>
                <a:latin typeface="Arial Unicode MS"/>
              </a:rPr>
              <a:t>Producer</a:t>
            </a:r>
            <a:endParaRPr lang="en-US" sz="1266" dirty="0" err="1">
              <a:solidFill>
                <a:srgbClr val="000000"/>
              </a:solidFill>
              <a:latin typeface="Arial Unicode MS"/>
            </a:endParaRPr>
          </a:p>
        </p:txBody>
      </p:sp>
      <p:sp>
        <p:nvSpPr>
          <p:cNvPr id="15" name="TextBox 14"/>
          <p:cNvSpPr txBox="1"/>
          <p:nvPr/>
        </p:nvSpPr>
        <p:spPr>
          <a:xfrm>
            <a:off x="8035700" y="2015945"/>
            <a:ext cx="931665" cy="287130"/>
          </a:xfrm>
          <a:prstGeom prst="rect">
            <a:avLst/>
          </a:prstGeom>
          <a:noFill/>
        </p:spPr>
        <p:txBody>
          <a:bodyPr wrap="none" rtlCol="0">
            <a:spAutoFit/>
          </a:bodyPr>
          <a:lstStyle/>
          <a:p>
            <a:pPr defTabSz="661109"/>
            <a:r>
              <a:rPr lang="nl-NL" sz="1266" dirty="0">
                <a:solidFill>
                  <a:srgbClr val="000000"/>
                </a:solidFill>
                <a:latin typeface="Arial Unicode MS"/>
              </a:rPr>
              <a:t>Consumer</a:t>
            </a:r>
            <a:endParaRPr lang="en-US" sz="1266" dirty="0" err="1">
              <a:solidFill>
                <a:srgbClr val="000000"/>
              </a:solidFill>
              <a:latin typeface="Arial Unicode MS"/>
            </a:endParaRPr>
          </a:p>
        </p:txBody>
      </p:sp>
      <p:sp>
        <p:nvSpPr>
          <p:cNvPr id="16" name="TextBox 15"/>
          <p:cNvSpPr txBox="1"/>
          <p:nvPr/>
        </p:nvSpPr>
        <p:spPr>
          <a:xfrm>
            <a:off x="5806401" y="2672388"/>
            <a:ext cx="564193" cy="287130"/>
          </a:xfrm>
          <a:prstGeom prst="rect">
            <a:avLst/>
          </a:prstGeom>
          <a:noFill/>
        </p:spPr>
        <p:txBody>
          <a:bodyPr wrap="none" rtlCol="0">
            <a:spAutoFit/>
          </a:bodyPr>
          <a:lstStyle/>
          <a:p>
            <a:pPr defTabSz="661109"/>
            <a:r>
              <a:rPr lang="nl-NL" sz="1266" dirty="0">
                <a:solidFill>
                  <a:prstClr val="black"/>
                </a:solidFill>
                <a:latin typeface="Arial Unicode MS"/>
              </a:rPr>
              <a:t>Topic</a:t>
            </a:r>
            <a:endParaRPr lang="en-US" sz="1266" dirty="0" err="1">
              <a:solidFill>
                <a:prstClr val="black"/>
              </a:solidFill>
              <a:latin typeface="Arial Unicode MS"/>
            </a:endParaRPr>
          </a:p>
        </p:txBody>
      </p:sp>
      <p:sp>
        <p:nvSpPr>
          <p:cNvPr id="17" name="TextBox 16"/>
          <p:cNvSpPr txBox="1"/>
          <p:nvPr/>
        </p:nvSpPr>
        <p:spPr>
          <a:xfrm>
            <a:off x="5216605" y="2490493"/>
            <a:ext cx="663964" cy="287130"/>
          </a:xfrm>
          <a:prstGeom prst="rect">
            <a:avLst/>
          </a:prstGeom>
          <a:noFill/>
        </p:spPr>
        <p:txBody>
          <a:bodyPr wrap="none" rtlCol="0">
            <a:spAutoFit/>
          </a:bodyPr>
          <a:lstStyle/>
          <a:p>
            <a:pPr defTabSz="661109"/>
            <a:r>
              <a:rPr lang="nl-NL" sz="1266" dirty="0">
                <a:solidFill>
                  <a:prstClr val="black"/>
                </a:solidFill>
                <a:latin typeface="Arial Unicode MS"/>
              </a:rPr>
              <a:t>Broker</a:t>
            </a:r>
            <a:endParaRPr lang="en-US" sz="1266" dirty="0" err="1">
              <a:solidFill>
                <a:prstClr val="black"/>
              </a:solidFill>
              <a:latin typeface="Arial Unicode MS"/>
            </a:endParaRPr>
          </a:p>
        </p:txBody>
      </p:sp>
      <p:pic>
        <p:nvPicPr>
          <p:cNvPr id="18"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84474" y="3471562"/>
            <a:ext cx="1384610" cy="727808"/>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6334560" y="291583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20" name="Rectangle 19"/>
          <p:cNvSpPr/>
          <p:nvPr/>
        </p:nvSpPr>
        <p:spPr>
          <a:xfrm>
            <a:off x="6146588" y="291583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24" name="Rectangle 23"/>
          <p:cNvSpPr/>
          <p:nvPr/>
        </p:nvSpPr>
        <p:spPr>
          <a:xfrm>
            <a:off x="6587505" y="1397593"/>
            <a:ext cx="467849" cy="5512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25" name="TextBox 24"/>
          <p:cNvSpPr txBox="1"/>
          <p:nvPr/>
        </p:nvSpPr>
        <p:spPr>
          <a:xfrm>
            <a:off x="6607823" y="1418490"/>
            <a:ext cx="567784" cy="579389"/>
          </a:xfrm>
          <a:prstGeom prst="rect">
            <a:avLst/>
          </a:prstGeom>
          <a:noFill/>
        </p:spPr>
        <p:txBody>
          <a:bodyPr wrap="none" rtlCol="0">
            <a:spAutoFit/>
          </a:bodyPr>
          <a:lstStyle/>
          <a:p>
            <a:pPr defTabSz="661109"/>
            <a:r>
              <a:rPr lang="nl-NL" sz="1055" dirty="0" err="1">
                <a:solidFill>
                  <a:prstClr val="black"/>
                </a:solidFill>
                <a:latin typeface="Arial Unicode MS"/>
              </a:rPr>
              <a:t>Key</a:t>
            </a:r>
            <a:endParaRPr lang="nl-NL" sz="1055" dirty="0">
              <a:solidFill>
                <a:prstClr val="black"/>
              </a:solidFill>
              <a:latin typeface="Arial Unicode MS"/>
            </a:endParaRPr>
          </a:p>
          <a:p>
            <a:pPr defTabSz="661109"/>
            <a:r>
              <a:rPr lang="nl-NL" sz="1055" dirty="0">
                <a:solidFill>
                  <a:prstClr val="black"/>
                </a:solidFill>
                <a:latin typeface="Arial Unicode MS"/>
              </a:rPr>
              <a:t>Value </a:t>
            </a:r>
          </a:p>
          <a:p>
            <a:pPr defTabSz="661109"/>
            <a:r>
              <a:rPr lang="nl-NL" sz="1055" dirty="0">
                <a:solidFill>
                  <a:prstClr val="black"/>
                </a:solidFill>
                <a:latin typeface="Arial Unicode MS"/>
              </a:rPr>
              <a:t>Time</a:t>
            </a:r>
            <a:endParaRPr lang="en-US" sz="1055" dirty="0" err="1">
              <a:solidFill>
                <a:prstClr val="black"/>
              </a:solidFill>
              <a:latin typeface="Arial Unicode MS"/>
            </a:endParaRPr>
          </a:p>
        </p:txBody>
      </p:sp>
      <p:cxnSp>
        <p:nvCxnSpPr>
          <p:cNvPr id="26" name="Straight Connector 25"/>
          <p:cNvCxnSpPr/>
          <p:nvPr/>
        </p:nvCxnSpPr>
        <p:spPr>
          <a:xfrm flipV="1">
            <a:off x="6334560" y="1954077"/>
            <a:ext cx="252945" cy="961760"/>
          </a:xfrm>
          <a:prstGeom prst="line">
            <a:avLst/>
          </a:prstGeom>
          <a:ln>
            <a:prstDash val="dash"/>
          </a:ln>
        </p:spPr>
        <p:style>
          <a:lnRef idx="1">
            <a:schemeClr val="accent3"/>
          </a:lnRef>
          <a:fillRef idx="0">
            <a:schemeClr val="accent3"/>
          </a:fillRef>
          <a:effectRef idx="0">
            <a:schemeClr val="accent3"/>
          </a:effectRef>
          <a:fontRef idx="minor">
            <a:schemeClr val="tx1"/>
          </a:fontRef>
        </p:style>
      </p:cxnSp>
      <p:cxnSp>
        <p:nvCxnSpPr>
          <p:cNvPr id="27" name="Straight Connector 26"/>
          <p:cNvCxnSpPr/>
          <p:nvPr/>
        </p:nvCxnSpPr>
        <p:spPr>
          <a:xfrm flipV="1">
            <a:off x="6495744" y="1948793"/>
            <a:ext cx="559610" cy="967045"/>
          </a:xfrm>
          <a:prstGeom prst="line">
            <a:avLst/>
          </a:prstGeom>
          <a:ln>
            <a:prstDash val="dash"/>
          </a:ln>
        </p:spPr>
        <p:style>
          <a:lnRef idx="1">
            <a:schemeClr val="accent3"/>
          </a:lnRef>
          <a:fillRef idx="0">
            <a:schemeClr val="accent3"/>
          </a:fillRef>
          <a:effectRef idx="0">
            <a:schemeClr val="accent3"/>
          </a:effectRef>
          <a:fontRef idx="minor">
            <a:schemeClr val="tx1"/>
          </a:fontRef>
        </p:style>
      </p:cxnSp>
      <p:sp>
        <p:nvSpPr>
          <p:cNvPr id="29" name="TextBox 28"/>
          <p:cNvSpPr txBox="1"/>
          <p:nvPr/>
        </p:nvSpPr>
        <p:spPr>
          <a:xfrm>
            <a:off x="6443070" y="1100227"/>
            <a:ext cx="841897" cy="287130"/>
          </a:xfrm>
          <a:prstGeom prst="rect">
            <a:avLst/>
          </a:prstGeom>
          <a:noFill/>
        </p:spPr>
        <p:txBody>
          <a:bodyPr wrap="none" rtlCol="0">
            <a:spAutoFit/>
          </a:bodyPr>
          <a:lstStyle/>
          <a:p>
            <a:pPr defTabSz="661109"/>
            <a:r>
              <a:rPr lang="nl-NL" sz="1266" dirty="0">
                <a:solidFill>
                  <a:srgbClr val="000000"/>
                </a:solidFill>
                <a:latin typeface="Arial Unicode MS"/>
              </a:rPr>
              <a:t>Message</a:t>
            </a:r>
            <a:endParaRPr lang="en-US" sz="1266" dirty="0" err="1">
              <a:solidFill>
                <a:srgbClr val="000000"/>
              </a:solidFill>
              <a:latin typeface="Arial Unicode MS"/>
            </a:endParaRPr>
          </a:p>
        </p:txBody>
      </p:sp>
    </p:spTree>
    <p:extLst>
      <p:ext uri="{BB962C8B-B14F-4D97-AF65-F5344CB8AC3E}">
        <p14:creationId xmlns:p14="http://schemas.microsoft.com/office/powerpoint/2010/main" val="13708342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62447" y="1237282"/>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6" name="Rectangle 5"/>
          <p:cNvSpPr/>
          <p:nvPr/>
        </p:nvSpPr>
        <p:spPr>
          <a:xfrm>
            <a:off x="1362447" y="2040929"/>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9" name="Rectangle 8"/>
          <p:cNvSpPr/>
          <p:nvPr/>
        </p:nvSpPr>
        <p:spPr>
          <a:xfrm>
            <a:off x="6338363" y="828343"/>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 name="Rectangle 9"/>
          <p:cNvSpPr/>
          <p:nvPr/>
        </p:nvSpPr>
        <p:spPr>
          <a:xfrm>
            <a:off x="6338363" y="1571298"/>
            <a:ext cx="1038044" cy="3783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8" name="Rectangle 17"/>
          <p:cNvSpPr/>
          <p:nvPr/>
        </p:nvSpPr>
        <p:spPr>
          <a:xfrm>
            <a:off x="3632750" y="1467912"/>
            <a:ext cx="1647477" cy="210287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9" name="Rectangle 18"/>
          <p:cNvSpPr/>
          <p:nvPr/>
        </p:nvSpPr>
        <p:spPr>
          <a:xfrm>
            <a:off x="3967603" y="1686717"/>
            <a:ext cx="997862" cy="53126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a:solidFill>
                <a:prstClr val="white"/>
              </a:solidFill>
              <a:latin typeface="Arial Unicode MS"/>
            </a:endParaRPr>
          </a:p>
        </p:txBody>
      </p:sp>
      <p:cxnSp>
        <p:nvCxnSpPr>
          <p:cNvPr id="22" name="Elbow Connector 21"/>
          <p:cNvCxnSpPr/>
          <p:nvPr/>
        </p:nvCxnSpPr>
        <p:spPr>
          <a:xfrm>
            <a:off x="2400491" y="1441542"/>
            <a:ext cx="1567112" cy="490350"/>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4" name="Elbow Connector 23"/>
          <p:cNvCxnSpPr/>
          <p:nvPr/>
        </p:nvCxnSpPr>
        <p:spPr>
          <a:xfrm flipV="1">
            <a:off x="2400491" y="2099319"/>
            <a:ext cx="1567112" cy="118663"/>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6" name="Elbow Connector 35"/>
          <p:cNvCxnSpPr>
            <a:endCxn id="9" idx="1"/>
          </p:cNvCxnSpPr>
          <p:nvPr/>
        </p:nvCxnSpPr>
        <p:spPr>
          <a:xfrm flipV="1">
            <a:off x="4968814" y="1112968"/>
            <a:ext cx="1369549" cy="818925"/>
          </a:xfrm>
          <a:prstGeom prst="bentConnector3">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41" name="Elbow Connector 40"/>
          <p:cNvCxnSpPr>
            <a:endCxn id="10" idx="1"/>
          </p:cNvCxnSpPr>
          <p:nvPr/>
        </p:nvCxnSpPr>
        <p:spPr>
          <a:xfrm flipV="1">
            <a:off x="4965465" y="1760490"/>
            <a:ext cx="1372898" cy="280439"/>
          </a:xfrm>
          <a:prstGeom prst="bentConnector3">
            <a:avLst>
              <a:gd name="adj1" fmla="val 73902"/>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51" name="TextBox 50"/>
          <p:cNvSpPr txBox="1"/>
          <p:nvPr/>
        </p:nvSpPr>
        <p:spPr>
          <a:xfrm>
            <a:off x="1462534" y="927203"/>
            <a:ext cx="925253" cy="287130"/>
          </a:xfrm>
          <a:prstGeom prst="rect">
            <a:avLst/>
          </a:prstGeom>
          <a:noFill/>
        </p:spPr>
        <p:txBody>
          <a:bodyPr wrap="none" rtlCol="0">
            <a:spAutoFit/>
          </a:bodyPr>
          <a:lstStyle/>
          <a:p>
            <a:pPr defTabSz="661109"/>
            <a:r>
              <a:rPr lang="nl-NL" sz="1266" dirty="0">
                <a:solidFill>
                  <a:srgbClr val="000000"/>
                </a:solidFill>
                <a:latin typeface="Arial Unicode MS"/>
              </a:rPr>
              <a:t>Producers</a:t>
            </a:r>
            <a:endParaRPr lang="en-US" sz="1266" dirty="0" err="1">
              <a:solidFill>
                <a:srgbClr val="000000"/>
              </a:solidFill>
              <a:latin typeface="Arial Unicode MS"/>
            </a:endParaRPr>
          </a:p>
        </p:txBody>
      </p:sp>
      <p:sp>
        <p:nvSpPr>
          <p:cNvPr id="52" name="TextBox 51"/>
          <p:cNvSpPr txBox="1"/>
          <p:nvPr/>
        </p:nvSpPr>
        <p:spPr>
          <a:xfrm>
            <a:off x="6458542" y="518682"/>
            <a:ext cx="1013419" cy="287130"/>
          </a:xfrm>
          <a:prstGeom prst="rect">
            <a:avLst/>
          </a:prstGeom>
          <a:noFill/>
        </p:spPr>
        <p:txBody>
          <a:bodyPr wrap="none" rtlCol="0">
            <a:spAutoFit/>
          </a:bodyPr>
          <a:lstStyle/>
          <a:p>
            <a:pPr defTabSz="661109"/>
            <a:r>
              <a:rPr lang="nl-NL" sz="1266" dirty="0" err="1">
                <a:solidFill>
                  <a:srgbClr val="000000"/>
                </a:solidFill>
                <a:latin typeface="Arial Unicode MS"/>
              </a:rPr>
              <a:t>Consumers</a:t>
            </a:r>
            <a:endParaRPr lang="en-US" sz="1266" dirty="0" err="1">
              <a:solidFill>
                <a:srgbClr val="000000"/>
              </a:solidFill>
              <a:latin typeface="Arial Unicode MS"/>
            </a:endParaRPr>
          </a:p>
        </p:txBody>
      </p:sp>
      <p:sp>
        <p:nvSpPr>
          <p:cNvPr id="53" name="TextBox 52"/>
          <p:cNvSpPr txBox="1"/>
          <p:nvPr/>
        </p:nvSpPr>
        <p:spPr>
          <a:xfrm>
            <a:off x="4229243" y="1650798"/>
            <a:ext cx="564193" cy="287130"/>
          </a:xfrm>
          <a:prstGeom prst="rect">
            <a:avLst/>
          </a:prstGeom>
          <a:noFill/>
        </p:spPr>
        <p:txBody>
          <a:bodyPr wrap="none" rtlCol="0">
            <a:spAutoFit/>
          </a:bodyPr>
          <a:lstStyle/>
          <a:p>
            <a:pPr defTabSz="661109"/>
            <a:r>
              <a:rPr lang="nl-NL" sz="1266" dirty="0">
                <a:solidFill>
                  <a:prstClr val="white"/>
                </a:solidFill>
                <a:latin typeface="Arial Unicode MS"/>
              </a:rPr>
              <a:t>Topic</a:t>
            </a:r>
            <a:endParaRPr lang="en-US" sz="1266" dirty="0" err="1">
              <a:solidFill>
                <a:prstClr val="white"/>
              </a:solidFill>
              <a:latin typeface="Arial Unicode MS"/>
            </a:endParaRPr>
          </a:p>
        </p:txBody>
      </p:sp>
      <p:sp>
        <p:nvSpPr>
          <p:cNvPr id="54" name="TextBox 53"/>
          <p:cNvSpPr txBox="1"/>
          <p:nvPr/>
        </p:nvSpPr>
        <p:spPr>
          <a:xfrm>
            <a:off x="3639447" y="1468904"/>
            <a:ext cx="663964" cy="287130"/>
          </a:xfrm>
          <a:prstGeom prst="rect">
            <a:avLst/>
          </a:prstGeom>
          <a:noFill/>
        </p:spPr>
        <p:txBody>
          <a:bodyPr wrap="none" rtlCol="0">
            <a:spAutoFit/>
          </a:bodyPr>
          <a:lstStyle/>
          <a:p>
            <a:pPr defTabSz="661109"/>
            <a:r>
              <a:rPr lang="nl-NL" sz="1266" dirty="0">
                <a:solidFill>
                  <a:prstClr val="white"/>
                </a:solidFill>
                <a:latin typeface="Arial Unicode MS"/>
              </a:rPr>
              <a:t>Broker</a:t>
            </a:r>
            <a:endParaRPr lang="en-US" sz="1266" dirty="0" err="1">
              <a:solidFill>
                <a:prstClr val="white"/>
              </a:solidFill>
              <a:latin typeface="Arial Unicode MS"/>
            </a:endParaRPr>
          </a:p>
        </p:txBody>
      </p:sp>
      <p:pic>
        <p:nvPicPr>
          <p:cNvPr id="2050"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4184" y="775707"/>
            <a:ext cx="1384610" cy="727808"/>
          </a:xfrm>
          <a:prstGeom prst="rect">
            <a:avLst/>
          </a:prstGeom>
          <a:noFill/>
          <a:extLst>
            <a:ext uri="{909E8E84-426E-40DD-AFC4-6F175D3DCCD1}">
              <a14:hiddenFill xmlns:a14="http://schemas.microsoft.com/office/drawing/2010/main">
                <a:solidFill>
                  <a:srgbClr val="FFFFFF"/>
                </a:solidFill>
              </a14:hiddenFill>
            </a:ext>
          </a:extLst>
        </p:spPr>
      </p:pic>
      <p:grpSp>
        <p:nvGrpSpPr>
          <p:cNvPr id="65" name="Group 64"/>
          <p:cNvGrpSpPr/>
          <p:nvPr/>
        </p:nvGrpSpPr>
        <p:grpSpPr>
          <a:xfrm>
            <a:off x="3523130" y="3782183"/>
            <a:ext cx="348247" cy="468794"/>
            <a:chOff x="5473700" y="7607300"/>
            <a:chExt cx="965200" cy="1193800"/>
          </a:xfrm>
        </p:grpSpPr>
        <p:sp>
          <p:nvSpPr>
            <p:cNvPr id="55" name="Rectangle 54"/>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57" name="Straight Connector 56"/>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59" name="Straight Connector 58"/>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0" name="Straight Connector 59"/>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1" name="Straight Connector 60"/>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2" name="Straight Connector 61"/>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3" name="Straight Connector 62"/>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4" name="Straight Connector 63"/>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cxnSp>
        <p:nvCxnSpPr>
          <p:cNvPr id="67" name="Elbow Connector 66"/>
          <p:cNvCxnSpPr>
            <a:endCxn id="55" idx="3"/>
          </p:cNvCxnSpPr>
          <p:nvPr/>
        </p:nvCxnSpPr>
        <p:spPr>
          <a:xfrm rot="5400000">
            <a:off x="3093860" y="2995501"/>
            <a:ext cx="1798598" cy="243563"/>
          </a:xfrm>
          <a:prstGeom prst="bentConnector2">
            <a:avLst/>
          </a:prstGeom>
        </p:spPr>
        <p:style>
          <a:lnRef idx="2">
            <a:schemeClr val="dk1"/>
          </a:lnRef>
          <a:fillRef idx="0">
            <a:schemeClr val="dk1"/>
          </a:fillRef>
          <a:effectRef idx="1">
            <a:schemeClr val="dk1"/>
          </a:effectRef>
          <a:fontRef idx="minor">
            <a:schemeClr val="tx1"/>
          </a:fontRef>
        </p:style>
      </p:cxnSp>
      <p:sp>
        <p:nvSpPr>
          <p:cNvPr id="104" name="Rectangle 103"/>
          <p:cNvSpPr/>
          <p:nvPr/>
        </p:nvSpPr>
        <p:spPr>
          <a:xfrm>
            <a:off x="4757402"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7" name="Rectangle 106"/>
          <p:cNvSpPr/>
          <p:nvPr/>
        </p:nvSpPr>
        <p:spPr>
          <a:xfrm>
            <a:off x="4569430"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8" name="Rectangle 107"/>
          <p:cNvSpPr/>
          <p:nvPr/>
        </p:nvSpPr>
        <p:spPr>
          <a:xfrm>
            <a:off x="4381458"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9" name="Rectangle 108"/>
          <p:cNvSpPr/>
          <p:nvPr/>
        </p:nvSpPr>
        <p:spPr>
          <a:xfrm>
            <a:off x="4193485"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10" name="Rectangle 109"/>
          <p:cNvSpPr/>
          <p:nvPr/>
        </p:nvSpPr>
        <p:spPr>
          <a:xfrm>
            <a:off x="4005513"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13" name="Rectangle 112"/>
          <p:cNvSpPr/>
          <p:nvPr/>
        </p:nvSpPr>
        <p:spPr>
          <a:xfrm>
            <a:off x="5010347" y="376003"/>
            <a:ext cx="467849" cy="5512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12" name="TextBox 111"/>
          <p:cNvSpPr txBox="1"/>
          <p:nvPr/>
        </p:nvSpPr>
        <p:spPr>
          <a:xfrm>
            <a:off x="5030665" y="396900"/>
            <a:ext cx="567784" cy="579389"/>
          </a:xfrm>
          <a:prstGeom prst="rect">
            <a:avLst/>
          </a:prstGeom>
          <a:noFill/>
        </p:spPr>
        <p:txBody>
          <a:bodyPr wrap="none" rtlCol="0">
            <a:spAutoFit/>
          </a:bodyPr>
          <a:lstStyle/>
          <a:p>
            <a:pPr defTabSz="661109"/>
            <a:r>
              <a:rPr lang="nl-NL" sz="1055" dirty="0" err="1">
                <a:solidFill>
                  <a:prstClr val="white"/>
                </a:solidFill>
                <a:latin typeface="Arial Unicode MS"/>
              </a:rPr>
              <a:t>Key</a:t>
            </a:r>
            <a:endParaRPr lang="nl-NL" sz="1055" dirty="0">
              <a:solidFill>
                <a:prstClr val="white"/>
              </a:solidFill>
              <a:latin typeface="Arial Unicode MS"/>
            </a:endParaRPr>
          </a:p>
          <a:p>
            <a:pPr defTabSz="661109"/>
            <a:r>
              <a:rPr lang="nl-NL" sz="1055" dirty="0">
                <a:solidFill>
                  <a:prstClr val="white"/>
                </a:solidFill>
                <a:latin typeface="Arial Unicode MS"/>
              </a:rPr>
              <a:t>Value </a:t>
            </a:r>
          </a:p>
          <a:p>
            <a:pPr defTabSz="661109"/>
            <a:r>
              <a:rPr lang="nl-NL" sz="1055" dirty="0">
                <a:solidFill>
                  <a:prstClr val="white"/>
                </a:solidFill>
                <a:latin typeface="Arial Unicode MS"/>
              </a:rPr>
              <a:t>Time</a:t>
            </a:r>
            <a:endParaRPr lang="en-US" sz="1055" dirty="0" err="1">
              <a:solidFill>
                <a:prstClr val="white"/>
              </a:solidFill>
              <a:latin typeface="Arial Unicode MS"/>
            </a:endParaRPr>
          </a:p>
        </p:txBody>
      </p:sp>
      <p:cxnSp>
        <p:nvCxnSpPr>
          <p:cNvPr id="115" name="Straight Connector 114"/>
          <p:cNvCxnSpPr/>
          <p:nvPr/>
        </p:nvCxnSpPr>
        <p:spPr>
          <a:xfrm flipV="1">
            <a:off x="4757402" y="932487"/>
            <a:ext cx="252945" cy="961760"/>
          </a:xfrm>
          <a:prstGeom prst="line">
            <a:avLst/>
          </a:prstGeom>
          <a:ln>
            <a:prstDash val="dash"/>
          </a:ln>
        </p:spPr>
        <p:style>
          <a:lnRef idx="1">
            <a:schemeClr val="accent3"/>
          </a:lnRef>
          <a:fillRef idx="0">
            <a:schemeClr val="accent3"/>
          </a:fillRef>
          <a:effectRef idx="0">
            <a:schemeClr val="accent3"/>
          </a:effectRef>
          <a:fontRef idx="minor">
            <a:schemeClr val="tx1"/>
          </a:fontRef>
        </p:style>
      </p:cxnSp>
      <p:cxnSp>
        <p:nvCxnSpPr>
          <p:cNvPr id="117" name="Straight Connector 116"/>
          <p:cNvCxnSpPr/>
          <p:nvPr/>
        </p:nvCxnSpPr>
        <p:spPr>
          <a:xfrm flipV="1">
            <a:off x="4918586" y="927203"/>
            <a:ext cx="559610" cy="967045"/>
          </a:xfrm>
          <a:prstGeom prst="line">
            <a:avLst/>
          </a:prstGeom>
          <a:ln>
            <a:prstDash val="dash"/>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8189039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Consuming</a:t>
            </a:r>
            <a:endParaRPr lang="en-US" dirty="0"/>
          </a:p>
        </p:txBody>
      </p:sp>
      <p:sp>
        <p:nvSpPr>
          <p:cNvPr id="3" name="Text Placeholder 2"/>
          <p:cNvSpPr>
            <a:spLocks noGrp="1"/>
          </p:cNvSpPr>
          <p:nvPr>
            <p:ph type="body" sz="quarter" idx="10"/>
          </p:nvPr>
        </p:nvSpPr>
        <p:spPr/>
        <p:txBody>
          <a:bodyPr>
            <a:normAutofit fontScale="92500" lnSpcReduction="10000"/>
          </a:bodyPr>
          <a:lstStyle/>
          <a:p>
            <a:r>
              <a:rPr lang="nl-NL" dirty="0" err="1"/>
              <a:t>Messages</a:t>
            </a:r>
            <a:r>
              <a:rPr lang="nl-NL" dirty="0"/>
              <a:t> are </a:t>
            </a:r>
            <a:r>
              <a:rPr lang="nl-NL" dirty="0" err="1"/>
              <a:t>available</a:t>
            </a:r>
            <a:r>
              <a:rPr lang="nl-NL" dirty="0"/>
              <a:t> </a:t>
            </a:r>
            <a:r>
              <a:rPr lang="nl-NL" dirty="0" err="1"/>
              <a:t>to</a:t>
            </a:r>
            <a:r>
              <a:rPr lang="nl-NL" dirty="0"/>
              <a:t> </a:t>
            </a:r>
            <a:r>
              <a:rPr lang="nl-NL" dirty="0" err="1"/>
              <a:t>consumers</a:t>
            </a:r>
            <a:r>
              <a:rPr lang="nl-NL" dirty="0"/>
              <a:t> </a:t>
            </a:r>
            <a:r>
              <a:rPr lang="nl-NL" dirty="0" err="1"/>
              <a:t>only</a:t>
            </a:r>
            <a:r>
              <a:rPr lang="nl-NL" dirty="0"/>
              <a:t> </a:t>
            </a:r>
            <a:r>
              <a:rPr lang="nl-NL" dirty="0" err="1"/>
              <a:t>when</a:t>
            </a:r>
            <a:r>
              <a:rPr lang="nl-NL" dirty="0"/>
              <a:t> </a:t>
            </a:r>
            <a:r>
              <a:rPr lang="nl-NL" dirty="0" err="1"/>
              <a:t>they</a:t>
            </a:r>
            <a:r>
              <a:rPr lang="nl-NL" dirty="0"/>
              <a:t> have been </a:t>
            </a:r>
            <a:r>
              <a:rPr lang="nl-NL" dirty="0" err="1"/>
              <a:t>committed</a:t>
            </a:r>
            <a:endParaRPr lang="nl-NL" dirty="0"/>
          </a:p>
          <a:p>
            <a:r>
              <a:rPr lang="nl-NL" dirty="0" err="1"/>
              <a:t>Kafka</a:t>
            </a:r>
            <a:r>
              <a:rPr lang="nl-NL" dirty="0"/>
              <a:t> does </a:t>
            </a:r>
            <a:r>
              <a:rPr lang="nl-NL" dirty="0" err="1"/>
              <a:t>not</a:t>
            </a:r>
            <a:r>
              <a:rPr lang="nl-NL" dirty="0"/>
              <a:t> push</a:t>
            </a:r>
          </a:p>
          <a:p>
            <a:pPr lvl="1"/>
            <a:r>
              <a:rPr lang="nl-NL" dirty="0" err="1"/>
              <a:t>Unlike</a:t>
            </a:r>
            <a:r>
              <a:rPr lang="nl-NL" dirty="0"/>
              <a:t> JMS</a:t>
            </a:r>
          </a:p>
          <a:p>
            <a:r>
              <a:rPr lang="nl-NL" dirty="0"/>
              <a:t>Read does </a:t>
            </a:r>
            <a:r>
              <a:rPr lang="nl-NL" dirty="0" err="1"/>
              <a:t>not</a:t>
            </a:r>
            <a:r>
              <a:rPr lang="nl-NL" dirty="0"/>
              <a:t> </a:t>
            </a:r>
            <a:r>
              <a:rPr lang="nl-NL" dirty="0" err="1"/>
              <a:t>destroy</a:t>
            </a:r>
            <a:endParaRPr lang="nl-NL" dirty="0"/>
          </a:p>
          <a:p>
            <a:pPr lvl="1"/>
            <a:r>
              <a:rPr lang="nl-NL" dirty="0" err="1"/>
              <a:t>Unlike</a:t>
            </a:r>
            <a:r>
              <a:rPr lang="nl-NL" dirty="0"/>
              <a:t> JMS Topic</a:t>
            </a:r>
          </a:p>
          <a:p>
            <a:r>
              <a:rPr lang="nl-NL" dirty="0"/>
              <a:t>(</a:t>
            </a:r>
            <a:r>
              <a:rPr lang="nl-NL" dirty="0" err="1"/>
              <a:t>some</a:t>
            </a:r>
            <a:r>
              <a:rPr lang="nl-NL" dirty="0"/>
              <a:t>) </a:t>
            </a:r>
            <a:r>
              <a:rPr lang="nl-NL" dirty="0" err="1"/>
              <a:t>History</a:t>
            </a:r>
            <a:r>
              <a:rPr lang="nl-NL" dirty="0"/>
              <a:t> </a:t>
            </a:r>
            <a:r>
              <a:rPr lang="nl-NL" dirty="0" err="1"/>
              <a:t>available</a:t>
            </a:r>
            <a:endParaRPr lang="nl-NL" dirty="0"/>
          </a:p>
          <a:p>
            <a:pPr lvl="1"/>
            <a:r>
              <a:rPr lang="nl-NL" dirty="0"/>
              <a:t>Offline </a:t>
            </a:r>
            <a:r>
              <a:rPr lang="nl-NL" dirty="0" err="1"/>
              <a:t>consumers</a:t>
            </a:r>
            <a:r>
              <a:rPr lang="nl-NL" dirty="0"/>
              <a:t> </a:t>
            </a:r>
            <a:r>
              <a:rPr lang="nl-NL" dirty="0" err="1"/>
              <a:t>can</a:t>
            </a:r>
            <a:r>
              <a:rPr lang="nl-NL" dirty="0"/>
              <a:t> catch up</a:t>
            </a:r>
          </a:p>
          <a:p>
            <a:pPr lvl="1"/>
            <a:r>
              <a:rPr lang="nl-NL" dirty="0" err="1"/>
              <a:t>Consumers</a:t>
            </a:r>
            <a:r>
              <a:rPr lang="nl-NL" dirty="0"/>
              <a:t> </a:t>
            </a:r>
            <a:r>
              <a:rPr lang="nl-NL" dirty="0" err="1"/>
              <a:t>can</a:t>
            </a:r>
            <a:r>
              <a:rPr lang="nl-NL" dirty="0"/>
              <a:t> re-</a:t>
            </a:r>
            <a:r>
              <a:rPr lang="nl-NL" dirty="0" err="1"/>
              <a:t>consume</a:t>
            </a:r>
            <a:r>
              <a:rPr lang="nl-NL" dirty="0"/>
              <a:t> </a:t>
            </a:r>
            <a:r>
              <a:rPr lang="nl-NL" dirty="0" err="1"/>
              <a:t>from</a:t>
            </a:r>
            <a:r>
              <a:rPr lang="nl-NL" dirty="0"/>
              <a:t> </a:t>
            </a:r>
            <a:r>
              <a:rPr lang="nl-NL" dirty="0" err="1"/>
              <a:t>the</a:t>
            </a:r>
            <a:r>
              <a:rPr lang="nl-NL" dirty="0"/>
              <a:t> past</a:t>
            </a:r>
          </a:p>
          <a:p>
            <a:r>
              <a:rPr lang="nl-NL" dirty="0"/>
              <a:t>Delivery </a:t>
            </a:r>
            <a:r>
              <a:rPr lang="nl-NL" dirty="0" err="1"/>
              <a:t>Guarantees</a:t>
            </a:r>
            <a:endParaRPr lang="nl-NL" dirty="0"/>
          </a:p>
          <a:p>
            <a:pPr lvl="1"/>
            <a:r>
              <a:rPr lang="nl-NL" dirty="0"/>
              <a:t>Ordering </a:t>
            </a:r>
            <a:r>
              <a:rPr lang="nl-NL" dirty="0" err="1"/>
              <a:t>maintained</a:t>
            </a:r>
            <a:endParaRPr lang="nl-NL" dirty="0"/>
          </a:p>
          <a:p>
            <a:pPr lvl="1"/>
            <a:r>
              <a:rPr lang="nl-NL" i="1" dirty="0"/>
              <a:t>At-</a:t>
            </a:r>
            <a:r>
              <a:rPr lang="nl-NL" i="1" dirty="0" err="1"/>
              <a:t>least</a:t>
            </a:r>
            <a:r>
              <a:rPr lang="nl-NL" i="1" dirty="0"/>
              <a:t>-</a:t>
            </a:r>
            <a:r>
              <a:rPr lang="nl-NL" i="1" dirty="0" err="1"/>
              <a:t>once</a:t>
            </a:r>
            <a:r>
              <a:rPr lang="nl-NL" dirty="0"/>
              <a:t> (per </a:t>
            </a:r>
            <a:r>
              <a:rPr lang="nl-NL" dirty="0" err="1"/>
              <a:t>consumer</a:t>
            </a:r>
            <a:r>
              <a:rPr lang="nl-NL" dirty="0"/>
              <a:t>) </a:t>
            </a:r>
            <a:r>
              <a:rPr lang="nl-NL" dirty="0" err="1"/>
              <a:t>by</a:t>
            </a:r>
            <a:r>
              <a:rPr lang="nl-NL" dirty="0"/>
              <a:t> default; </a:t>
            </a:r>
            <a:r>
              <a:rPr lang="nl-NL" i="1" dirty="0"/>
              <a:t>at-most-</a:t>
            </a:r>
            <a:r>
              <a:rPr lang="nl-NL" i="1" dirty="0" err="1"/>
              <a:t>once</a:t>
            </a:r>
            <a:r>
              <a:rPr lang="nl-NL" dirty="0"/>
              <a:t> </a:t>
            </a:r>
            <a:r>
              <a:rPr lang="nl-NL" dirty="0" err="1"/>
              <a:t>and</a:t>
            </a:r>
            <a:r>
              <a:rPr lang="nl-NL" dirty="0"/>
              <a:t> </a:t>
            </a:r>
            <a:r>
              <a:rPr lang="nl-NL" i="1" dirty="0" err="1"/>
              <a:t>exactly-once</a:t>
            </a:r>
            <a:r>
              <a:rPr lang="nl-NL" dirty="0"/>
              <a:t> </a:t>
            </a:r>
            <a:r>
              <a:rPr lang="nl-NL" dirty="0" err="1"/>
              <a:t>can</a:t>
            </a:r>
            <a:r>
              <a:rPr lang="nl-NL" dirty="0"/>
              <a:t> </a:t>
            </a:r>
            <a:r>
              <a:rPr lang="nl-NL" dirty="0" err="1"/>
              <a:t>be</a:t>
            </a:r>
            <a:r>
              <a:rPr lang="nl-NL" dirty="0"/>
              <a:t> </a:t>
            </a:r>
            <a:r>
              <a:rPr lang="nl-NL" dirty="0" err="1"/>
              <a:t>implemented</a:t>
            </a:r>
            <a:endParaRPr lang="en-US" dirty="0"/>
          </a:p>
        </p:txBody>
      </p:sp>
    </p:spTree>
    <p:extLst>
      <p:ext uri="{BB962C8B-B14F-4D97-AF65-F5344CB8AC3E}">
        <p14:creationId xmlns:p14="http://schemas.microsoft.com/office/powerpoint/2010/main" val="10911625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62447" y="1237282"/>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6" name="Rectangle 5"/>
          <p:cNvSpPr/>
          <p:nvPr/>
        </p:nvSpPr>
        <p:spPr>
          <a:xfrm>
            <a:off x="1362447" y="2040929"/>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7" name="Rectangle 6"/>
          <p:cNvSpPr/>
          <p:nvPr/>
        </p:nvSpPr>
        <p:spPr>
          <a:xfrm>
            <a:off x="1362447" y="2844576"/>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9" name="Rectangle 8"/>
          <p:cNvSpPr/>
          <p:nvPr/>
        </p:nvSpPr>
        <p:spPr>
          <a:xfrm>
            <a:off x="6338363" y="828343"/>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 name="Rectangle 9"/>
          <p:cNvSpPr/>
          <p:nvPr/>
        </p:nvSpPr>
        <p:spPr>
          <a:xfrm>
            <a:off x="6338363" y="1571298"/>
            <a:ext cx="1038044" cy="3783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1" name="Rectangle 10"/>
          <p:cNvSpPr/>
          <p:nvPr/>
        </p:nvSpPr>
        <p:spPr>
          <a:xfrm>
            <a:off x="6338363" y="2486284"/>
            <a:ext cx="1038044" cy="7563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2" name="Rectangle 11"/>
          <p:cNvSpPr/>
          <p:nvPr/>
        </p:nvSpPr>
        <p:spPr>
          <a:xfrm>
            <a:off x="6338363" y="3400014"/>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3" name="Rectangle 12"/>
          <p:cNvSpPr/>
          <p:nvPr/>
        </p:nvSpPr>
        <p:spPr>
          <a:xfrm>
            <a:off x="6338363" y="2123387"/>
            <a:ext cx="1038044" cy="18919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8" name="Rectangle 17"/>
          <p:cNvSpPr/>
          <p:nvPr/>
        </p:nvSpPr>
        <p:spPr>
          <a:xfrm>
            <a:off x="3632750" y="1467912"/>
            <a:ext cx="1647477" cy="210287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9" name="Rectangle 18"/>
          <p:cNvSpPr/>
          <p:nvPr/>
        </p:nvSpPr>
        <p:spPr>
          <a:xfrm>
            <a:off x="3967603" y="1686717"/>
            <a:ext cx="997862" cy="53126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a:solidFill>
                <a:prstClr val="white"/>
              </a:solidFill>
              <a:latin typeface="Arial Unicode MS"/>
            </a:endParaRPr>
          </a:p>
        </p:txBody>
      </p:sp>
      <p:cxnSp>
        <p:nvCxnSpPr>
          <p:cNvPr id="22" name="Elbow Connector 21"/>
          <p:cNvCxnSpPr/>
          <p:nvPr/>
        </p:nvCxnSpPr>
        <p:spPr>
          <a:xfrm>
            <a:off x="2400491" y="1441542"/>
            <a:ext cx="1567112" cy="490350"/>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4" name="Elbow Connector 23"/>
          <p:cNvCxnSpPr/>
          <p:nvPr/>
        </p:nvCxnSpPr>
        <p:spPr>
          <a:xfrm flipV="1">
            <a:off x="2400491" y="2099319"/>
            <a:ext cx="1567112" cy="118663"/>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p:nvPr/>
        </p:nvCxnSpPr>
        <p:spPr>
          <a:xfrm flipV="1">
            <a:off x="2400491" y="2610179"/>
            <a:ext cx="1567112" cy="403078"/>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6" idx="3"/>
          </p:cNvCxnSpPr>
          <p:nvPr/>
        </p:nvCxnSpPr>
        <p:spPr>
          <a:xfrm>
            <a:off x="2400491" y="2325554"/>
            <a:ext cx="1567112" cy="160729"/>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7" idx="3"/>
          </p:cNvCxnSpPr>
          <p:nvPr/>
        </p:nvCxnSpPr>
        <p:spPr>
          <a:xfrm>
            <a:off x="2400491" y="3129201"/>
            <a:ext cx="1567112" cy="1255"/>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6" name="Elbow Connector 35"/>
          <p:cNvCxnSpPr>
            <a:endCxn id="9" idx="1"/>
          </p:cNvCxnSpPr>
          <p:nvPr/>
        </p:nvCxnSpPr>
        <p:spPr>
          <a:xfrm flipV="1">
            <a:off x="4968814" y="1112968"/>
            <a:ext cx="1369549" cy="818925"/>
          </a:xfrm>
          <a:prstGeom prst="bentConnector3">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38" name="Elbow Connector 37"/>
          <p:cNvCxnSpPr>
            <a:endCxn id="13" idx="1"/>
          </p:cNvCxnSpPr>
          <p:nvPr/>
        </p:nvCxnSpPr>
        <p:spPr>
          <a:xfrm flipV="1">
            <a:off x="4972163" y="2217983"/>
            <a:ext cx="1366200" cy="268301"/>
          </a:xfrm>
          <a:prstGeom prst="bentConnector3">
            <a:avLst>
              <a:gd name="adj1" fmla="val 73529"/>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41" name="Elbow Connector 40"/>
          <p:cNvCxnSpPr>
            <a:endCxn id="10" idx="1"/>
          </p:cNvCxnSpPr>
          <p:nvPr/>
        </p:nvCxnSpPr>
        <p:spPr>
          <a:xfrm flipV="1">
            <a:off x="4965465" y="1760490"/>
            <a:ext cx="1372898" cy="280439"/>
          </a:xfrm>
          <a:prstGeom prst="bentConnector3">
            <a:avLst>
              <a:gd name="adj1" fmla="val 73902"/>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44" name="Elbow Connector 43"/>
          <p:cNvCxnSpPr>
            <a:stCxn id="20" idx="3"/>
            <a:endCxn id="11" idx="1"/>
          </p:cNvCxnSpPr>
          <p:nvPr/>
        </p:nvCxnSpPr>
        <p:spPr>
          <a:xfrm>
            <a:off x="4965465" y="2578159"/>
            <a:ext cx="1372898" cy="286300"/>
          </a:xfrm>
          <a:prstGeom prst="bentConnector3">
            <a:avLst>
              <a:gd name="adj1" fmla="val 73415"/>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46" name="Elbow Connector 45"/>
          <p:cNvCxnSpPr>
            <a:endCxn id="12" idx="1"/>
          </p:cNvCxnSpPr>
          <p:nvPr/>
        </p:nvCxnSpPr>
        <p:spPr>
          <a:xfrm>
            <a:off x="4972163" y="2700171"/>
            <a:ext cx="1366200" cy="984468"/>
          </a:xfrm>
          <a:prstGeom prst="bentConnector3">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51" name="TextBox 50"/>
          <p:cNvSpPr txBox="1"/>
          <p:nvPr/>
        </p:nvSpPr>
        <p:spPr>
          <a:xfrm>
            <a:off x="1462534" y="927203"/>
            <a:ext cx="925253" cy="287130"/>
          </a:xfrm>
          <a:prstGeom prst="rect">
            <a:avLst/>
          </a:prstGeom>
          <a:noFill/>
        </p:spPr>
        <p:txBody>
          <a:bodyPr wrap="none" rtlCol="0">
            <a:spAutoFit/>
          </a:bodyPr>
          <a:lstStyle/>
          <a:p>
            <a:pPr defTabSz="661109"/>
            <a:r>
              <a:rPr lang="nl-NL" sz="1266" dirty="0">
                <a:solidFill>
                  <a:srgbClr val="FFFFFF"/>
                </a:solidFill>
                <a:latin typeface="Arial Unicode MS"/>
              </a:rPr>
              <a:t>Producers</a:t>
            </a:r>
            <a:endParaRPr lang="en-US" sz="1266" dirty="0" err="1">
              <a:solidFill>
                <a:srgbClr val="FFFFFF"/>
              </a:solidFill>
              <a:latin typeface="Arial Unicode MS"/>
            </a:endParaRPr>
          </a:p>
        </p:txBody>
      </p:sp>
      <p:sp>
        <p:nvSpPr>
          <p:cNvPr id="52" name="TextBox 51"/>
          <p:cNvSpPr txBox="1"/>
          <p:nvPr/>
        </p:nvSpPr>
        <p:spPr>
          <a:xfrm>
            <a:off x="6458542" y="518682"/>
            <a:ext cx="1013419" cy="287130"/>
          </a:xfrm>
          <a:prstGeom prst="rect">
            <a:avLst/>
          </a:prstGeom>
          <a:noFill/>
        </p:spPr>
        <p:txBody>
          <a:bodyPr wrap="none" rtlCol="0">
            <a:spAutoFit/>
          </a:bodyPr>
          <a:lstStyle/>
          <a:p>
            <a:pPr defTabSz="661109"/>
            <a:r>
              <a:rPr lang="nl-NL" sz="1266" dirty="0" err="1">
                <a:solidFill>
                  <a:srgbClr val="FFFFFF"/>
                </a:solidFill>
                <a:latin typeface="Arial Unicode MS"/>
              </a:rPr>
              <a:t>Consumers</a:t>
            </a:r>
            <a:endParaRPr lang="en-US" sz="1266" dirty="0" err="1">
              <a:solidFill>
                <a:srgbClr val="FFFFFF"/>
              </a:solidFill>
              <a:latin typeface="Arial Unicode MS"/>
            </a:endParaRPr>
          </a:p>
        </p:txBody>
      </p:sp>
      <p:sp>
        <p:nvSpPr>
          <p:cNvPr id="53" name="TextBox 52"/>
          <p:cNvSpPr txBox="1"/>
          <p:nvPr/>
        </p:nvSpPr>
        <p:spPr>
          <a:xfrm>
            <a:off x="4229243" y="1650798"/>
            <a:ext cx="564193" cy="287130"/>
          </a:xfrm>
          <a:prstGeom prst="rect">
            <a:avLst/>
          </a:prstGeom>
          <a:noFill/>
        </p:spPr>
        <p:txBody>
          <a:bodyPr wrap="none" rtlCol="0">
            <a:spAutoFit/>
          </a:bodyPr>
          <a:lstStyle/>
          <a:p>
            <a:pPr defTabSz="661109"/>
            <a:r>
              <a:rPr lang="nl-NL" sz="1266" dirty="0">
                <a:solidFill>
                  <a:prstClr val="white"/>
                </a:solidFill>
                <a:latin typeface="Arial Unicode MS"/>
              </a:rPr>
              <a:t>Topic</a:t>
            </a:r>
            <a:endParaRPr lang="en-US" sz="1266" dirty="0" err="1">
              <a:solidFill>
                <a:prstClr val="white"/>
              </a:solidFill>
              <a:latin typeface="Arial Unicode MS"/>
            </a:endParaRPr>
          </a:p>
        </p:txBody>
      </p:sp>
      <p:sp>
        <p:nvSpPr>
          <p:cNvPr id="54" name="TextBox 53"/>
          <p:cNvSpPr txBox="1"/>
          <p:nvPr/>
        </p:nvSpPr>
        <p:spPr>
          <a:xfrm>
            <a:off x="3639447" y="1468904"/>
            <a:ext cx="663964" cy="287130"/>
          </a:xfrm>
          <a:prstGeom prst="rect">
            <a:avLst/>
          </a:prstGeom>
          <a:noFill/>
        </p:spPr>
        <p:txBody>
          <a:bodyPr wrap="none" rtlCol="0">
            <a:spAutoFit/>
          </a:bodyPr>
          <a:lstStyle/>
          <a:p>
            <a:pPr defTabSz="661109"/>
            <a:r>
              <a:rPr lang="nl-NL" sz="1266" dirty="0">
                <a:solidFill>
                  <a:prstClr val="white"/>
                </a:solidFill>
                <a:latin typeface="Arial Unicode MS"/>
              </a:rPr>
              <a:t>Broker</a:t>
            </a:r>
            <a:endParaRPr lang="en-US" sz="1266" dirty="0" err="1">
              <a:solidFill>
                <a:prstClr val="white"/>
              </a:solidFill>
              <a:latin typeface="Arial Unicode MS"/>
            </a:endParaRPr>
          </a:p>
        </p:txBody>
      </p:sp>
      <p:pic>
        <p:nvPicPr>
          <p:cNvPr id="2050"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4184" y="775707"/>
            <a:ext cx="1384610" cy="727808"/>
          </a:xfrm>
          <a:prstGeom prst="rect">
            <a:avLst/>
          </a:prstGeom>
          <a:noFill/>
          <a:extLst>
            <a:ext uri="{909E8E84-426E-40DD-AFC4-6F175D3DCCD1}">
              <a14:hiddenFill xmlns:a14="http://schemas.microsoft.com/office/drawing/2010/main">
                <a:solidFill>
                  <a:srgbClr val="FFFFFF"/>
                </a:solidFill>
              </a14:hiddenFill>
            </a:ext>
          </a:extLst>
        </p:spPr>
      </p:pic>
      <p:grpSp>
        <p:nvGrpSpPr>
          <p:cNvPr id="65" name="Group 64"/>
          <p:cNvGrpSpPr/>
          <p:nvPr/>
        </p:nvGrpSpPr>
        <p:grpSpPr>
          <a:xfrm>
            <a:off x="3523130" y="3782183"/>
            <a:ext cx="348247" cy="468794"/>
            <a:chOff x="5473700" y="7607300"/>
            <a:chExt cx="965200" cy="1193800"/>
          </a:xfrm>
        </p:grpSpPr>
        <p:sp>
          <p:nvSpPr>
            <p:cNvPr id="55" name="Rectangle 54"/>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57" name="Straight Connector 56"/>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59" name="Straight Connector 58"/>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0" name="Straight Connector 59"/>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1" name="Straight Connector 60"/>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2" name="Straight Connector 61"/>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3" name="Straight Connector 62"/>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4" name="Straight Connector 63"/>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cxnSp>
        <p:nvCxnSpPr>
          <p:cNvPr id="67" name="Elbow Connector 66"/>
          <p:cNvCxnSpPr>
            <a:endCxn id="55" idx="3"/>
          </p:cNvCxnSpPr>
          <p:nvPr/>
        </p:nvCxnSpPr>
        <p:spPr>
          <a:xfrm rot="5400000">
            <a:off x="3093860" y="2995501"/>
            <a:ext cx="1798598" cy="243563"/>
          </a:xfrm>
          <a:prstGeom prst="bentConnector2">
            <a:avLst/>
          </a:prstGeom>
        </p:spPr>
        <p:style>
          <a:lnRef idx="2">
            <a:schemeClr val="dk1"/>
          </a:lnRef>
          <a:fillRef idx="0">
            <a:schemeClr val="dk1"/>
          </a:fillRef>
          <a:effectRef idx="1">
            <a:schemeClr val="dk1"/>
          </a:effectRef>
          <a:fontRef idx="minor">
            <a:schemeClr val="tx1"/>
          </a:fontRef>
        </p:style>
      </p:cxnSp>
      <p:grpSp>
        <p:nvGrpSpPr>
          <p:cNvPr id="70" name="Group 69"/>
          <p:cNvGrpSpPr/>
          <p:nvPr/>
        </p:nvGrpSpPr>
        <p:grpSpPr>
          <a:xfrm>
            <a:off x="4304387" y="3782183"/>
            <a:ext cx="348247" cy="468794"/>
            <a:chOff x="5473700" y="7607300"/>
            <a:chExt cx="965200" cy="1193800"/>
          </a:xfrm>
        </p:grpSpPr>
        <p:sp>
          <p:nvSpPr>
            <p:cNvPr id="71" name="Rectangle 70"/>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72" name="Straight Connector 71"/>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3" name="Straight Connector 72"/>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4" name="Straight Connector 73"/>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5" name="Straight Connector 74"/>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6" name="Straight Connector 75"/>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7" name="Straight Connector 76"/>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8" name="Straight Connector 77"/>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sp>
        <p:nvSpPr>
          <p:cNvPr id="20" name="Rectangle 19"/>
          <p:cNvSpPr/>
          <p:nvPr/>
        </p:nvSpPr>
        <p:spPr>
          <a:xfrm>
            <a:off x="3967603" y="2372433"/>
            <a:ext cx="997862" cy="41145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a:solidFill>
                <a:prstClr val="white"/>
              </a:solidFill>
              <a:latin typeface="Arial Unicode MS"/>
            </a:endParaRPr>
          </a:p>
        </p:txBody>
      </p:sp>
      <p:cxnSp>
        <p:nvCxnSpPr>
          <p:cNvPr id="83" name="Straight Connector 82"/>
          <p:cNvCxnSpPr>
            <a:stCxn id="31" idx="2"/>
            <a:endCxn id="71" idx="0"/>
          </p:cNvCxnSpPr>
          <p:nvPr/>
        </p:nvCxnSpPr>
        <p:spPr>
          <a:xfrm>
            <a:off x="4469883" y="3334927"/>
            <a:ext cx="8628" cy="447257"/>
          </a:xfrm>
          <a:prstGeom prst="line">
            <a:avLst/>
          </a:prstGeom>
        </p:spPr>
        <p:style>
          <a:lnRef idx="2">
            <a:schemeClr val="dk1"/>
          </a:lnRef>
          <a:fillRef idx="0">
            <a:schemeClr val="dk1"/>
          </a:fillRef>
          <a:effectRef idx="1">
            <a:schemeClr val="dk1"/>
          </a:effectRef>
          <a:fontRef idx="minor">
            <a:schemeClr val="tx1"/>
          </a:fontRef>
        </p:style>
      </p:cxnSp>
      <p:sp>
        <p:nvSpPr>
          <p:cNvPr id="31" name="Rectangle 30"/>
          <p:cNvSpPr/>
          <p:nvPr/>
        </p:nvSpPr>
        <p:spPr>
          <a:xfrm>
            <a:off x="3970952" y="2923476"/>
            <a:ext cx="997862" cy="41145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a:solidFill>
                <a:prstClr val="white"/>
              </a:solidFill>
              <a:latin typeface="Arial Unicode MS"/>
            </a:endParaRPr>
          </a:p>
        </p:txBody>
      </p:sp>
      <p:grpSp>
        <p:nvGrpSpPr>
          <p:cNvPr id="86" name="Group 85"/>
          <p:cNvGrpSpPr/>
          <p:nvPr/>
        </p:nvGrpSpPr>
        <p:grpSpPr>
          <a:xfrm>
            <a:off x="4954178" y="3782183"/>
            <a:ext cx="348247" cy="468794"/>
            <a:chOff x="5473700" y="7607300"/>
            <a:chExt cx="965200" cy="1193800"/>
          </a:xfrm>
        </p:grpSpPr>
        <p:sp>
          <p:nvSpPr>
            <p:cNvPr id="87" name="Rectangle 86"/>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88" name="Straight Connector 87"/>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89" name="Straight Connector 88"/>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0" name="Straight Connector 89"/>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1" name="Straight Connector 90"/>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2" name="Straight Connector 91"/>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3" name="Straight Connector 92"/>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4" name="Straight Connector 93"/>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cxnSp>
        <p:nvCxnSpPr>
          <p:cNvPr id="96" name="Elbow Connector 95"/>
          <p:cNvCxnSpPr>
            <a:stCxn id="87" idx="0"/>
          </p:cNvCxnSpPr>
          <p:nvPr/>
        </p:nvCxnSpPr>
        <p:spPr>
          <a:xfrm rot="16200000" flipV="1">
            <a:off x="4410444" y="3064325"/>
            <a:ext cx="998300" cy="437416"/>
          </a:xfrm>
          <a:prstGeom prst="bentConnector3">
            <a:avLst>
              <a:gd name="adj1" fmla="val 91592"/>
            </a:avLst>
          </a:prstGeom>
        </p:spPr>
        <p:style>
          <a:lnRef idx="2">
            <a:schemeClr val="dk1"/>
          </a:lnRef>
          <a:fillRef idx="0">
            <a:schemeClr val="dk1"/>
          </a:fillRef>
          <a:effectRef idx="1">
            <a:schemeClr val="dk1"/>
          </a:effectRef>
          <a:fontRef idx="minor">
            <a:schemeClr val="tx1"/>
          </a:fontRef>
        </p:style>
      </p:cxnSp>
      <p:sp>
        <p:nvSpPr>
          <p:cNvPr id="104" name="Rectangle 103"/>
          <p:cNvSpPr/>
          <p:nvPr/>
        </p:nvSpPr>
        <p:spPr>
          <a:xfrm>
            <a:off x="4757402"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7" name="Rectangle 106"/>
          <p:cNvSpPr/>
          <p:nvPr/>
        </p:nvSpPr>
        <p:spPr>
          <a:xfrm>
            <a:off x="4569430"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8" name="Rectangle 107"/>
          <p:cNvSpPr/>
          <p:nvPr/>
        </p:nvSpPr>
        <p:spPr>
          <a:xfrm>
            <a:off x="4381458"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9" name="Rectangle 108"/>
          <p:cNvSpPr/>
          <p:nvPr/>
        </p:nvSpPr>
        <p:spPr>
          <a:xfrm>
            <a:off x="4193485"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10" name="Rectangle 109"/>
          <p:cNvSpPr/>
          <p:nvPr/>
        </p:nvSpPr>
        <p:spPr>
          <a:xfrm>
            <a:off x="4005513"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13" name="Rectangle 112"/>
          <p:cNvSpPr/>
          <p:nvPr/>
        </p:nvSpPr>
        <p:spPr>
          <a:xfrm>
            <a:off x="5010347" y="376003"/>
            <a:ext cx="467849" cy="5512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12" name="TextBox 111"/>
          <p:cNvSpPr txBox="1"/>
          <p:nvPr/>
        </p:nvSpPr>
        <p:spPr>
          <a:xfrm>
            <a:off x="5030665" y="396900"/>
            <a:ext cx="567784" cy="579389"/>
          </a:xfrm>
          <a:prstGeom prst="rect">
            <a:avLst/>
          </a:prstGeom>
          <a:noFill/>
        </p:spPr>
        <p:txBody>
          <a:bodyPr wrap="none" rtlCol="0">
            <a:spAutoFit/>
          </a:bodyPr>
          <a:lstStyle/>
          <a:p>
            <a:pPr defTabSz="661109"/>
            <a:r>
              <a:rPr lang="nl-NL" sz="1055" dirty="0" err="1">
                <a:solidFill>
                  <a:prstClr val="white"/>
                </a:solidFill>
                <a:latin typeface="Arial Unicode MS"/>
              </a:rPr>
              <a:t>Key</a:t>
            </a:r>
            <a:endParaRPr lang="nl-NL" sz="1055" dirty="0">
              <a:solidFill>
                <a:prstClr val="white"/>
              </a:solidFill>
              <a:latin typeface="Arial Unicode MS"/>
            </a:endParaRPr>
          </a:p>
          <a:p>
            <a:pPr defTabSz="661109"/>
            <a:r>
              <a:rPr lang="nl-NL" sz="1055" dirty="0">
                <a:solidFill>
                  <a:prstClr val="white"/>
                </a:solidFill>
                <a:latin typeface="Arial Unicode MS"/>
              </a:rPr>
              <a:t>Value </a:t>
            </a:r>
          </a:p>
          <a:p>
            <a:pPr defTabSz="661109"/>
            <a:r>
              <a:rPr lang="nl-NL" sz="1055" dirty="0">
                <a:solidFill>
                  <a:prstClr val="white"/>
                </a:solidFill>
                <a:latin typeface="Arial Unicode MS"/>
              </a:rPr>
              <a:t>Time</a:t>
            </a:r>
            <a:endParaRPr lang="en-US" sz="1055" dirty="0" err="1">
              <a:solidFill>
                <a:prstClr val="white"/>
              </a:solidFill>
              <a:latin typeface="Arial Unicode MS"/>
            </a:endParaRPr>
          </a:p>
        </p:txBody>
      </p:sp>
      <p:cxnSp>
        <p:nvCxnSpPr>
          <p:cNvPr id="115" name="Straight Connector 114"/>
          <p:cNvCxnSpPr/>
          <p:nvPr/>
        </p:nvCxnSpPr>
        <p:spPr>
          <a:xfrm flipV="1">
            <a:off x="4757402" y="932487"/>
            <a:ext cx="252945" cy="961760"/>
          </a:xfrm>
          <a:prstGeom prst="line">
            <a:avLst/>
          </a:prstGeom>
          <a:ln>
            <a:prstDash val="dash"/>
          </a:ln>
        </p:spPr>
        <p:style>
          <a:lnRef idx="1">
            <a:schemeClr val="accent3"/>
          </a:lnRef>
          <a:fillRef idx="0">
            <a:schemeClr val="accent3"/>
          </a:fillRef>
          <a:effectRef idx="0">
            <a:schemeClr val="accent3"/>
          </a:effectRef>
          <a:fontRef idx="minor">
            <a:schemeClr val="tx1"/>
          </a:fontRef>
        </p:style>
      </p:cxnSp>
      <p:cxnSp>
        <p:nvCxnSpPr>
          <p:cNvPr id="117" name="Straight Connector 116"/>
          <p:cNvCxnSpPr/>
          <p:nvPr/>
        </p:nvCxnSpPr>
        <p:spPr>
          <a:xfrm flipV="1">
            <a:off x="4918586" y="927203"/>
            <a:ext cx="559610" cy="967045"/>
          </a:xfrm>
          <a:prstGeom prst="line">
            <a:avLst/>
          </a:prstGeom>
          <a:ln>
            <a:prstDash val="dash"/>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12828972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image apache zookeep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6743" y="817615"/>
            <a:ext cx="743846" cy="472562"/>
          </a:xfrm>
          <a:prstGeom prst="rect">
            <a:avLst/>
          </a:prstGeom>
          <a:noFill/>
          <a:extLst>
            <a:ext uri="{909E8E84-426E-40DD-AFC4-6F175D3DCCD1}">
              <a14:hiddenFill xmlns:a14="http://schemas.microsoft.com/office/drawing/2010/main">
                <a:solidFill>
                  <a:srgbClr val="FFFFFF"/>
                </a:solidFill>
              </a14:hiddenFill>
            </a:ext>
          </a:extLst>
        </p:spPr>
      </p:pic>
      <p:grpSp>
        <p:nvGrpSpPr>
          <p:cNvPr id="179" name="Group 178"/>
          <p:cNvGrpSpPr/>
          <p:nvPr/>
        </p:nvGrpSpPr>
        <p:grpSpPr>
          <a:xfrm>
            <a:off x="3040942" y="4210795"/>
            <a:ext cx="348247" cy="468794"/>
            <a:chOff x="5473700" y="7607300"/>
            <a:chExt cx="965200" cy="1193800"/>
          </a:xfrm>
        </p:grpSpPr>
        <p:sp>
          <p:nvSpPr>
            <p:cNvPr id="180" name="Rectangle 179"/>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181" name="Straight Connector 180"/>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2" name="Straight Connector 181"/>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3" name="Straight Connector 182"/>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4" name="Straight Connector 183"/>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5" name="Straight Connector 184"/>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6" name="Straight Connector 185"/>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7" name="Straight Connector 186"/>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88" name="Group 187"/>
          <p:cNvGrpSpPr/>
          <p:nvPr/>
        </p:nvGrpSpPr>
        <p:grpSpPr>
          <a:xfrm>
            <a:off x="2960577" y="4130431"/>
            <a:ext cx="348247" cy="468794"/>
            <a:chOff x="5473700" y="7607300"/>
            <a:chExt cx="965200" cy="1193800"/>
          </a:xfrm>
        </p:grpSpPr>
        <p:sp>
          <p:nvSpPr>
            <p:cNvPr id="189" name="Rectangle 188"/>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190" name="Straight Connector 189"/>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1" name="Straight Connector 190"/>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2" name="Straight Connector 191"/>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3" name="Straight Connector 192"/>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4" name="Straight Connector 193"/>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5" name="Straight Connector 194"/>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6" name="Straight Connector 195"/>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61" name="Group 160"/>
          <p:cNvGrpSpPr/>
          <p:nvPr/>
        </p:nvGrpSpPr>
        <p:grpSpPr>
          <a:xfrm>
            <a:off x="3322218" y="4036672"/>
            <a:ext cx="348247" cy="468794"/>
            <a:chOff x="5473700" y="7607300"/>
            <a:chExt cx="965200" cy="1193800"/>
          </a:xfrm>
        </p:grpSpPr>
        <p:sp>
          <p:nvSpPr>
            <p:cNvPr id="162" name="Rectangle 161"/>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163" name="Straight Connector 162"/>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4" name="Straight Connector 163"/>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5" name="Straight Connector 164"/>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6" name="Straight Connector 165"/>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7" name="Straight Connector 166"/>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8" name="Straight Connector 167"/>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9" name="Straight Connector 168"/>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70" name="Group 169"/>
          <p:cNvGrpSpPr/>
          <p:nvPr/>
        </p:nvGrpSpPr>
        <p:grpSpPr>
          <a:xfrm>
            <a:off x="3241854" y="3956307"/>
            <a:ext cx="348247" cy="468794"/>
            <a:chOff x="5473700" y="7607300"/>
            <a:chExt cx="965200" cy="1193800"/>
          </a:xfrm>
        </p:grpSpPr>
        <p:sp>
          <p:nvSpPr>
            <p:cNvPr id="171" name="Rectangle 170"/>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172" name="Straight Connector 171"/>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3" name="Straight Connector 172"/>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4" name="Straight Connector 173"/>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5" name="Straight Connector 174"/>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6" name="Straight Connector 175"/>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7" name="Straight Connector 176"/>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8" name="Straight Connector 177"/>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82" name="Group 81"/>
          <p:cNvGrpSpPr/>
          <p:nvPr/>
        </p:nvGrpSpPr>
        <p:grpSpPr>
          <a:xfrm>
            <a:off x="3603495" y="3862548"/>
            <a:ext cx="348247" cy="468794"/>
            <a:chOff x="5473700" y="7607300"/>
            <a:chExt cx="965200" cy="1193800"/>
          </a:xfrm>
        </p:grpSpPr>
        <p:sp>
          <p:nvSpPr>
            <p:cNvPr id="84" name="Rectangle 83"/>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85" name="Straight Connector 84"/>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5" name="Straight Connector 94"/>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7" name="Straight Connector 96"/>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8" name="Straight Connector 97"/>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9" name="Straight Connector 98"/>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00" name="Straight Connector 99"/>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01" name="Straight Connector 100"/>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sp>
        <p:nvSpPr>
          <p:cNvPr id="81" name="Rectangle 80"/>
          <p:cNvSpPr/>
          <p:nvPr/>
        </p:nvSpPr>
        <p:spPr>
          <a:xfrm>
            <a:off x="3820268" y="1226818"/>
            <a:ext cx="1647477" cy="210287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80" name="Rectangle 79"/>
          <p:cNvSpPr/>
          <p:nvPr/>
        </p:nvSpPr>
        <p:spPr>
          <a:xfrm>
            <a:off x="3726509" y="1347365"/>
            <a:ext cx="1647477" cy="210287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5" name="Rectangle 4"/>
          <p:cNvSpPr/>
          <p:nvPr/>
        </p:nvSpPr>
        <p:spPr>
          <a:xfrm>
            <a:off x="1362447" y="1237282"/>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6" name="Rectangle 5"/>
          <p:cNvSpPr/>
          <p:nvPr/>
        </p:nvSpPr>
        <p:spPr>
          <a:xfrm>
            <a:off x="1362447" y="2040929"/>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7" name="Rectangle 6"/>
          <p:cNvSpPr/>
          <p:nvPr/>
        </p:nvSpPr>
        <p:spPr>
          <a:xfrm>
            <a:off x="1362447" y="2844576"/>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9" name="Rectangle 8"/>
          <p:cNvSpPr/>
          <p:nvPr/>
        </p:nvSpPr>
        <p:spPr>
          <a:xfrm>
            <a:off x="6338363" y="828343"/>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 name="Rectangle 9"/>
          <p:cNvSpPr/>
          <p:nvPr/>
        </p:nvSpPr>
        <p:spPr>
          <a:xfrm>
            <a:off x="6338363" y="1571298"/>
            <a:ext cx="1038044" cy="3783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1" name="Rectangle 10"/>
          <p:cNvSpPr/>
          <p:nvPr/>
        </p:nvSpPr>
        <p:spPr>
          <a:xfrm>
            <a:off x="6338363" y="2486284"/>
            <a:ext cx="1038044" cy="7563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2" name="Rectangle 11"/>
          <p:cNvSpPr/>
          <p:nvPr/>
        </p:nvSpPr>
        <p:spPr>
          <a:xfrm>
            <a:off x="6338363" y="3400014"/>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3" name="Rectangle 12"/>
          <p:cNvSpPr/>
          <p:nvPr/>
        </p:nvSpPr>
        <p:spPr>
          <a:xfrm>
            <a:off x="6338363" y="2123387"/>
            <a:ext cx="1038044" cy="18919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4" name="Rectangle 13"/>
          <p:cNvSpPr/>
          <p:nvPr/>
        </p:nvSpPr>
        <p:spPr>
          <a:xfrm>
            <a:off x="6485698" y="2610179"/>
            <a:ext cx="321459" cy="234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15" name="Rectangle 14"/>
          <p:cNvSpPr/>
          <p:nvPr/>
        </p:nvSpPr>
        <p:spPr>
          <a:xfrm>
            <a:off x="6877476" y="2610179"/>
            <a:ext cx="321459" cy="234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16" name="Rectangle 15"/>
          <p:cNvSpPr/>
          <p:nvPr/>
        </p:nvSpPr>
        <p:spPr>
          <a:xfrm>
            <a:off x="6485698" y="2896059"/>
            <a:ext cx="321459" cy="234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17" name="Rectangle 16"/>
          <p:cNvSpPr/>
          <p:nvPr/>
        </p:nvSpPr>
        <p:spPr>
          <a:xfrm>
            <a:off x="6877476" y="2896059"/>
            <a:ext cx="321459" cy="234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18" name="Rectangle 17"/>
          <p:cNvSpPr/>
          <p:nvPr/>
        </p:nvSpPr>
        <p:spPr>
          <a:xfrm>
            <a:off x="3632750" y="1467912"/>
            <a:ext cx="1647477" cy="210287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9" name="Rectangle 18"/>
          <p:cNvSpPr/>
          <p:nvPr/>
        </p:nvSpPr>
        <p:spPr>
          <a:xfrm>
            <a:off x="3967603" y="1686717"/>
            <a:ext cx="997862" cy="71229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a:solidFill>
                <a:prstClr val="white"/>
              </a:solidFill>
              <a:latin typeface="Arial Unicode MS"/>
            </a:endParaRPr>
          </a:p>
        </p:txBody>
      </p:sp>
      <p:cxnSp>
        <p:nvCxnSpPr>
          <p:cNvPr id="22" name="Elbow Connector 21"/>
          <p:cNvCxnSpPr/>
          <p:nvPr/>
        </p:nvCxnSpPr>
        <p:spPr>
          <a:xfrm>
            <a:off x="2400491" y="1441542"/>
            <a:ext cx="1567112" cy="490350"/>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4" name="Elbow Connector 23"/>
          <p:cNvCxnSpPr/>
          <p:nvPr/>
        </p:nvCxnSpPr>
        <p:spPr>
          <a:xfrm flipV="1">
            <a:off x="2400491" y="2099319"/>
            <a:ext cx="1567112" cy="118663"/>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endCxn id="20" idx="1"/>
          </p:cNvCxnSpPr>
          <p:nvPr/>
        </p:nvCxnSpPr>
        <p:spPr>
          <a:xfrm flipV="1">
            <a:off x="2400491" y="2651617"/>
            <a:ext cx="1567112" cy="361641"/>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9" name="Elbow Connector 28"/>
          <p:cNvCxnSpPr/>
          <p:nvPr/>
        </p:nvCxnSpPr>
        <p:spPr>
          <a:xfrm>
            <a:off x="2400491" y="2419313"/>
            <a:ext cx="1567112" cy="160729"/>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7" idx="3"/>
          </p:cNvCxnSpPr>
          <p:nvPr/>
        </p:nvCxnSpPr>
        <p:spPr>
          <a:xfrm>
            <a:off x="2400491" y="3129201"/>
            <a:ext cx="1567112" cy="1255"/>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4" name="Elbow Connector 43"/>
          <p:cNvCxnSpPr/>
          <p:nvPr/>
        </p:nvCxnSpPr>
        <p:spPr>
          <a:xfrm>
            <a:off x="4927390" y="2026802"/>
            <a:ext cx="1558309" cy="747455"/>
          </a:xfrm>
          <a:prstGeom prst="bentConnector3">
            <a:avLst>
              <a:gd name="adj1" fmla="val 68480"/>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46" name="Elbow Connector 45"/>
          <p:cNvCxnSpPr>
            <a:endCxn id="12" idx="1"/>
          </p:cNvCxnSpPr>
          <p:nvPr/>
        </p:nvCxnSpPr>
        <p:spPr>
          <a:xfrm>
            <a:off x="4972163" y="2700171"/>
            <a:ext cx="1366200" cy="984468"/>
          </a:xfrm>
          <a:prstGeom prst="bentConnector3">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51" name="TextBox 50"/>
          <p:cNvSpPr txBox="1"/>
          <p:nvPr/>
        </p:nvSpPr>
        <p:spPr>
          <a:xfrm>
            <a:off x="1462534" y="927203"/>
            <a:ext cx="925253" cy="287130"/>
          </a:xfrm>
          <a:prstGeom prst="rect">
            <a:avLst/>
          </a:prstGeom>
          <a:noFill/>
        </p:spPr>
        <p:txBody>
          <a:bodyPr wrap="none" rtlCol="0">
            <a:spAutoFit/>
          </a:bodyPr>
          <a:lstStyle/>
          <a:p>
            <a:pPr defTabSz="661109"/>
            <a:r>
              <a:rPr lang="nl-NL" sz="1266" dirty="0">
                <a:solidFill>
                  <a:srgbClr val="000000"/>
                </a:solidFill>
                <a:latin typeface="Arial Unicode MS"/>
              </a:rPr>
              <a:t>Producers</a:t>
            </a:r>
            <a:endParaRPr lang="en-US" sz="1266" dirty="0" err="1">
              <a:solidFill>
                <a:srgbClr val="000000"/>
              </a:solidFill>
              <a:latin typeface="Arial Unicode MS"/>
            </a:endParaRPr>
          </a:p>
        </p:txBody>
      </p:sp>
      <p:sp>
        <p:nvSpPr>
          <p:cNvPr id="52" name="TextBox 51"/>
          <p:cNvSpPr txBox="1"/>
          <p:nvPr/>
        </p:nvSpPr>
        <p:spPr>
          <a:xfrm>
            <a:off x="6458542" y="518682"/>
            <a:ext cx="1013419" cy="287130"/>
          </a:xfrm>
          <a:prstGeom prst="rect">
            <a:avLst/>
          </a:prstGeom>
          <a:noFill/>
        </p:spPr>
        <p:txBody>
          <a:bodyPr wrap="none" rtlCol="0">
            <a:spAutoFit/>
          </a:bodyPr>
          <a:lstStyle/>
          <a:p>
            <a:pPr defTabSz="661109"/>
            <a:r>
              <a:rPr lang="nl-NL" sz="1266" dirty="0" err="1">
                <a:solidFill>
                  <a:srgbClr val="000000"/>
                </a:solidFill>
                <a:latin typeface="Arial Unicode MS"/>
              </a:rPr>
              <a:t>Consumers</a:t>
            </a:r>
            <a:endParaRPr lang="en-US" sz="1266" dirty="0" err="1">
              <a:solidFill>
                <a:srgbClr val="000000"/>
              </a:solidFill>
              <a:latin typeface="Arial Unicode MS"/>
            </a:endParaRPr>
          </a:p>
        </p:txBody>
      </p:sp>
      <p:sp>
        <p:nvSpPr>
          <p:cNvPr id="53" name="TextBox 52"/>
          <p:cNvSpPr txBox="1"/>
          <p:nvPr/>
        </p:nvSpPr>
        <p:spPr>
          <a:xfrm>
            <a:off x="4229243" y="1650798"/>
            <a:ext cx="564193" cy="287130"/>
          </a:xfrm>
          <a:prstGeom prst="rect">
            <a:avLst/>
          </a:prstGeom>
          <a:noFill/>
        </p:spPr>
        <p:txBody>
          <a:bodyPr wrap="none" rtlCol="0">
            <a:spAutoFit/>
          </a:bodyPr>
          <a:lstStyle/>
          <a:p>
            <a:pPr defTabSz="661109"/>
            <a:r>
              <a:rPr lang="nl-NL" sz="1266" dirty="0">
                <a:solidFill>
                  <a:prstClr val="white"/>
                </a:solidFill>
                <a:latin typeface="Arial Unicode MS"/>
              </a:rPr>
              <a:t>Topic</a:t>
            </a:r>
            <a:endParaRPr lang="en-US" sz="1266" dirty="0" err="1">
              <a:solidFill>
                <a:prstClr val="white"/>
              </a:solidFill>
              <a:latin typeface="Arial Unicode MS"/>
            </a:endParaRPr>
          </a:p>
        </p:txBody>
      </p:sp>
      <p:sp>
        <p:nvSpPr>
          <p:cNvPr id="54" name="TextBox 53"/>
          <p:cNvSpPr txBox="1"/>
          <p:nvPr/>
        </p:nvSpPr>
        <p:spPr>
          <a:xfrm>
            <a:off x="3639447" y="1468904"/>
            <a:ext cx="663964" cy="287130"/>
          </a:xfrm>
          <a:prstGeom prst="rect">
            <a:avLst/>
          </a:prstGeom>
          <a:noFill/>
        </p:spPr>
        <p:txBody>
          <a:bodyPr wrap="none" rtlCol="0">
            <a:spAutoFit/>
          </a:bodyPr>
          <a:lstStyle/>
          <a:p>
            <a:pPr defTabSz="661109"/>
            <a:r>
              <a:rPr lang="nl-NL" sz="1266" dirty="0">
                <a:solidFill>
                  <a:prstClr val="white"/>
                </a:solidFill>
                <a:latin typeface="Arial Unicode MS"/>
              </a:rPr>
              <a:t>Broker</a:t>
            </a:r>
            <a:endParaRPr lang="en-US" sz="1266" dirty="0" err="1">
              <a:solidFill>
                <a:prstClr val="white"/>
              </a:solidFill>
              <a:latin typeface="Arial Unicode MS"/>
            </a:endParaRPr>
          </a:p>
        </p:txBody>
      </p:sp>
      <p:pic>
        <p:nvPicPr>
          <p:cNvPr id="2050"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28003" y="21215"/>
            <a:ext cx="1384610" cy="727808"/>
          </a:xfrm>
          <a:prstGeom prst="rect">
            <a:avLst/>
          </a:prstGeom>
          <a:noFill/>
          <a:extLst>
            <a:ext uri="{909E8E84-426E-40DD-AFC4-6F175D3DCCD1}">
              <a14:hiddenFill xmlns:a14="http://schemas.microsoft.com/office/drawing/2010/main">
                <a:solidFill>
                  <a:srgbClr val="FFFFFF"/>
                </a:solidFill>
              </a14:hiddenFill>
            </a:ext>
          </a:extLst>
        </p:spPr>
      </p:pic>
      <p:grpSp>
        <p:nvGrpSpPr>
          <p:cNvPr id="65" name="Group 64"/>
          <p:cNvGrpSpPr/>
          <p:nvPr/>
        </p:nvGrpSpPr>
        <p:grpSpPr>
          <a:xfrm>
            <a:off x="3523130" y="3782183"/>
            <a:ext cx="348247" cy="468794"/>
            <a:chOff x="5473700" y="7607300"/>
            <a:chExt cx="965200" cy="1193800"/>
          </a:xfrm>
        </p:grpSpPr>
        <p:sp>
          <p:nvSpPr>
            <p:cNvPr id="55" name="Rectangle 54"/>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57" name="Straight Connector 56"/>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59" name="Straight Connector 58"/>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0" name="Straight Connector 59"/>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1" name="Straight Connector 60"/>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2" name="Straight Connector 61"/>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3" name="Straight Connector 62"/>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4" name="Straight Connector 63"/>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cxnSp>
        <p:nvCxnSpPr>
          <p:cNvPr id="67" name="Elbow Connector 66"/>
          <p:cNvCxnSpPr/>
          <p:nvPr/>
        </p:nvCxnSpPr>
        <p:spPr>
          <a:xfrm rot="5400000">
            <a:off x="3033619" y="2910290"/>
            <a:ext cx="1917261" cy="295320"/>
          </a:xfrm>
          <a:prstGeom prst="bentConnector2">
            <a:avLst/>
          </a:prstGeom>
        </p:spPr>
        <p:style>
          <a:lnRef idx="2">
            <a:schemeClr val="dk1"/>
          </a:lnRef>
          <a:fillRef idx="0">
            <a:schemeClr val="dk1"/>
          </a:fillRef>
          <a:effectRef idx="1">
            <a:schemeClr val="dk1"/>
          </a:effectRef>
          <a:fontRef idx="minor">
            <a:schemeClr val="tx1"/>
          </a:fontRef>
        </p:style>
      </p:cxnSp>
      <p:grpSp>
        <p:nvGrpSpPr>
          <p:cNvPr id="70" name="Group 69"/>
          <p:cNvGrpSpPr/>
          <p:nvPr/>
        </p:nvGrpSpPr>
        <p:grpSpPr>
          <a:xfrm>
            <a:off x="4304387" y="3782183"/>
            <a:ext cx="348247" cy="468794"/>
            <a:chOff x="5473700" y="7607300"/>
            <a:chExt cx="965200" cy="1193800"/>
          </a:xfrm>
        </p:grpSpPr>
        <p:sp>
          <p:nvSpPr>
            <p:cNvPr id="71" name="Rectangle 70"/>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72" name="Straight Connector 71"/>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3" name="Straight Connector 72"/>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4" name="Straight Connector 73"/>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5" name="Straight Connector 74"/>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6" name="Straight Connector 75"/>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7" name="Straight Connector 76"/>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8" name="Straight Connector 77"/>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cxnSp>
        <p:nvCxnSpPr>
          <p:cNvPr id="83" name="Straight Connector 82"/>
          <p:cNvCxnSpPr>
            <a:stCxn id="31" idx="2"/>
            <a:endCxn id="71" idx="0"/>
          </p:cNvCxnSpPr>
          <p:nvPr/>
        </p:nvCxnSpPr>
        <p:spPr>
          <a:xfrm>
            <a:off x="4469883" y="3334927"/>
            <a:ext cx="8628" cy="447257"/>
          </a:xfrm>
          <a:prstGeom prst="line">
            <a:avLst/>
          </a:prstGeom>
        </p:spPr>
        <p:style>
          <a:lnRef idx="2">
            <a:schemeClr val="dk1"/>
          </a:lnRef>
          <a:fillRef idx="0">
            <a:schemeClr val="dk1"/>
          </a:fillRef>
          <a:effectRef idx="1">
            <a:schemeClr val="dk1"/>
          </a:effectRef>
          <a:fontRef idx="minor">
            <a:schemeClr val="tx1"/>
          </a:fontRef>
        </p:style>
      </p:cxnSp>
      <p:grpSp>
        <p:nvGrpSpPr>
          <p:cNvPr id="86" name="Group 85"/>
          <p:cNvGrpSpPr/>
          <p:nvPr/>
        </p:nvGrpSpPr>
        <p:grpSpPr>
          <a:xfrm>
            <a:off x="4954178" y="3782183"/>
            <a:ext cx="348247" cy="468794"/>
            <a:chOff x="5473700" y="7607300"/>
            <a:chExt cx="965200" cy="1193800"/>
          </a:xfrm>
        </p:grpSpPr>
        <p:sp>
          <p:nvSpPr>
            <p:cNvPr id="87" name="Rectangle 86"/>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88" name="Straight Connector 87"/>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89" name="Straight Connector 88"/>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0" name="Straight Connector 89"/>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1" name="Straight Connector 90"/>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2" name="Straight Connector 91"/>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3" name="Straight Connector 92"/>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4" name="Straight Connector 93"/>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cxnSp>
        <p:nvCxnSpPr>
          <p:cNvPr id="96" name="Elbow Connector 95"/>
          <p:cNvCxnSpPr>
            <a:stCxn id="87" idx="0"/>
          </p:cNvCxnSpPr>
          <p:nvPr/>
        </p:nvCxnSpPr>
        <p:spPr>
          <a:xfrm rot="16200000" flipV="1">
            <a:off x="4410444" y="3064325"/>
            <a:ext cx="998300" cy="437416"/>
          </a:xfrm>
          <a:prstGeom prst="bentConnector3">
            <a:avLst>
              <a:gd name="adj1" fmla="val 91592"/>
            </a:avLst>
          </a:prstGeom>
        </p:spPr>
        <p:style>
          <a:lnRef idx="2">
            <a:schemeClr val="dk1"/>
          </a:lnRef>
          <a:fillRef idx="0">
            <a:schemeClr val="dk1"/>
          </a:fillRef>
          <a:effectRef idx="1">
            <a:schemeClr val="dk1"/>
          </a:effectRef>
          <a:fontRef idx="minor">
            <a:schemeClr val="tx1"/>
          </a:fontRef>
        </p:style>
      </p:cxnSp>
      <p:sp>
        <p:nvSpPr>
          <p:cNvPr id="2" name="TextBox 1"/>
          <p:cNvSpPr txBox="1"/>
          <p:nvPr/>
        </p:nvSpPr>
        <p:spPr>
          <a:xfrm>
            <a:off x="2942953" y="1167276"/>
            <a:ext cx="401072" cy="287130"/>
          </a:xfrm>
          <a:prstGeom prst="rect">
            <a:avLst/>
          </a:prstGeom>
          <a:noFill/>
        </p:spPr>
        <p:txBody>
          <a:bodyPr wrap="none" rtlCol="0">
            <a:spAutoFit/>
          </a:bodyPr>
          <a:lstStyle/>
          <a:p>
            <a:pPr defTabSz="661109"/>
            <a:r>
              <a:rPr lang="nl-NL" sz="1266" i="1" dirty="0" err="1">
                <a:solidFill>
                  <a:srgbClr val="000000"/>
                </a:solidFill>
                <a:latin typeface="Arial Unicode MS"/>
              </a:rPr>
              <a:t>tcp</a:t>
            </a:r>
            <a:endParaRPr lang="en-US" sz="1266" i="1" dirty="0" err="1">
              <a:solidFill>
                <a:srgbClr val="000000"/>
              </a:solidFill>
              <a:latin typeface="Arial Unicode MS"/>
            </a:endParaRPr>
          </a:p>
        </p:txBody>
      </p:sp>
      <p:sp>
        <p:nvSpPr>
          <p:cNvPr id="79" name="TextBox 78"/>
          <p:cNvSpPr txBox="1"/>
          <p:nvPr/>
        </p:nvSpPr>
        <p:spPr>
          <a:xfrm>
            <a:off x="5648851" y="776047"/>
            <a:ext cx="401072" cy="287130"/>
          </a:xfrm>
          <a:prstGeom prst="rect">
            <a:avLst/>
          </a:prstGeom>
          <a:noFill/>
        </p:spPr>
        <p:txBody>
          <a:bodyPr wrap="none" rtlCol="0">
            <a:spAutoFit/>
          </a:bodyPr>
          <a:lstStyle/>
          <a:p>
            <a:pPr defTabSz="661109"/>
            <a:r>
              <a:rPr lang="nl-NL" sz="1266" i="1" dirty="0" err="1">
                <a:solidFill>
                  <a:srgbClr val="000000"/>
                </a:solidFill>
                <a:latin typeface="Arial Unicode MS"/>
              </a:rPr>
              <a:t>tcp</a:t>
            </a:r>
            <a:endParaRPr lang="en-US" sz="1266" i="1" dirty="0" err="1">
              <a:solidFill>
                <a:srgbClr val="000000"/>
              </a:solidFill>
              <a:latin typeface="Arial Unicode MS"/>
            </a:endParaRPr>
          </a:p>
        </p:txBody>
      </p:sp>
      <p:grpSp>
        <p:nvGrpSpPr>
          <p:cNvPr id="120" name="Group 119"/>
          <p:cNvGrpSpPr/>
          <p:nvPr/>
        </p:nvGrpSpPr>
        <p:grpSpPr>
          <a:xfrm>
            <a:off x="4384752" y="3862548"/>
            <a:ext cx="348247" cy="468794"/>
            <a:chOff x="5473700" y="7607300"/>
            <a:chExt cx="965200" cy="1193800"/>
          </a:xfrm>
        </p:grpSpPr>
        <p:sp>
          <p:nvSpPr>
            <p:cNvPr id="121" name="Rectangle 120"/>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122" name="Straight Connector 121"/>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3" name="Straight Connector 122"/>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4" name="Straight Connector 123"/>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5" name="Straight Connector 124"/>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6" name="Straight Connector 125"/>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7" name="Straight Connector 126"/>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8" name="Straight Connector 127"/>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29" name="Group 128"/>
          <p:cNvGrpSpPr/>
          <p:nvPr/>
        </p:nvGrpSpPr>
        <p:grpSpPr>
          <a:xfrm>
            <a:off x="4465117" y="3942913"/>
            <a:ext cx="348247" cy="468794"/>
            <a:chOff x="5473700" y="7607300"/>
            <a:chExt cx="965200" cy="1193800"/>
          </a:xfrm>
        </p:grpSpPr>
        <p:sp>
          <p:nvSpPr>
            <p:cNvPr id="130" name="Rectangle 129"/>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131" name="Straight Connector 130"/>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2" name="Straight Connector 131"/>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3" name="Straight Connector 132"/>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4" name="Straight Connector 133"/>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5" name="Straight Connector 134"/>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6" name="Straight Connector 135"/>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7" name="Straight Connector 136"/>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38" name="Group 137"/>
          <p:cNvGrpSpPr/>
          <p:nvPr/>
        </p:nvGrpSpPr>
        <p:grpSpPr>
          <a:xfrm>
            <a:off x="5034543" y="3862548"/>
            <a:ext cx="348247" cy="468794"/>
            <a:chOff x="5473700" y="7607300"/>
            <a:chExt cx="965200" cy="1193800"/>
          </a:xfrm>
        </p:grpSpPr>
        <p:sp>
          <p:nvSpPr>
            <p:cNvPr id="139" name="Rectangle 138"/>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140" name="Straight Connector 139"/>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1" name="Straight Connector 140"/>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2" name="Straight Connector 141"/>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3" name="Straight Connector 142"/>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4" name="Straight Connector 143"/>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5" name="Straight Connector 144"/>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6" name="Straight Connector 145"/>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47" name="Group 146"/>
          <p:cNvGrpSpPr/>
          <p:nvPr/>
        </p:nvGrpSpPr>
        <p:grpSpPr>
          <a:xfrm>
            <a:off x="5114908" y="3942913"/>
            <a:ext cx="348247" cy="468794"/>
            <a:chOff x="5473700" y="7607300"/>
            <a:chExt cx="965200" cy="1193800"/>
          </a:xfrm>
        </p:grpSpPr>
        <p:sp>
          <p:nvSpPr>
            <p:cNvPr id="148" name="Rectangle 147"/>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149" name="Straight Connector 148"/>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0" name="Straight Connector 149"/>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1" name="Straight Connector 150"/>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2" name="Straight Connector 151"/>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3" name="Straight Connector 152"/>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4" name="Straight Connector 153"/>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5" name="Straight Connector 154"/>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sp>
        <p:nvSpPr>
          <p:cNvPr id="34" name="Rectangle 33"/>
          <p:cNvSpPr/>
          <p:nvPr/>
        </p:nvSpPr>
        <p:spPr>
          <a:xfrm>
            <a:off x="4088153" y="1860527"/>
            <a:ext cx="839237" cy="23879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4" name="Rectangle 103"/>
          <p:cNvSpPr/>
          <p:nvPr/>
        </p:nvSpPr>
        <p:spPr>
          <a:xfrm>
            <a:off x="4730614" y="1894248"/>
            <a:ext cx="161184" cy="1486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7" name="Rectangle 106"/>
          <p:cNvSpPr/>
          <p:nvPr/>
        </p:nvSpPr>
        <p:spPr>
          <a:xfrm>
            <a:off x="4542642" y="1894248"/>
            <a:ext cx="161184" cy="1486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8" name="Rectangle 107"/>
          <p:cNvSpPr/>
          <p:nvPr/>
        </p:nvSpPr>
        <p:spPr>
          <a:xfrm>
            <a:off x="4354669" y="1894248"/>
            <a:ext cx="161184" cy="1486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9" name="Rectangle 108"/>
          <p:cNvSpPr/>
          <p:nvPr/>
        </p:nvSpPr>
        <p:spPr>
          <a:xfrm>
            <a:off x="4166697" y="1894248"/>
            <a:ext cx="161184" cy="1486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41" name="Elbow Connector 40"/>
          <p:cNvCxnSpPr/>
          <p:nvPr/>
        </p:nvCxnSpPr>
        <p:spPr>
          <a:xfrm flipV="1">
            <a:off x="4485384" y="1706913"/>
            <a:ext cx="1852979" cy="280439"/>
          </a:xfrm>
          <a:prstGeom prst="bentConnector3">
            <a:avLst>
              <a:gd name="adj1" fmla="val 81082"/>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36" name="Elbow Connector 35"/>
          <p:cNvCxnSpPr>
            <a:endCxn id="9" idx="1"/>
          </p:cNvCxnSpPr>
          <p:nvPr/>
        </p:nvCxnSpPr>
        <p:spPr>
          <a:xfrm flipV="1">
            <a:off x="4652634" y="1112968"/>
            <a:ext cx="1685729" cy="836714"/>
          </a:xfrm>
          <a:prstGeom prst="bentConnector3">
            <a:avLst>
              <a:gd name="adj1" fmla="val 59932"/>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156" name="Rectangle 155"/>
          <p:cNvSpPr/>
          <p:nvPr/>
        </p:nvSpPr>
        <p:spPr>
          <a:xfrm>
            <a:off x="4081456" y="2121712"/>
            <a:ext cx="839237" cy="23879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57" name="Rectangle 156"/>
          <p:cNvSpPr/>
          <p:nvPr/>
        </p:nvSpPr>
        <p:spPr>
          <a:xfrm>
            <a:off x="4723917" y="2155433"/>
            <a:ext cx="161184" cy="1486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58" name="Rectangle 157"/>
          <p:cNvSpPr/>
          <p:nvPr/>
        </p:nvSpPr>
        <p:spPr>
          <a:xfrm>
            <a:off x="4535945" y="2155433"/>
            <a:ext cx="161184" cy="1486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59" name="Rectangle 158"/>
          <p:cNvSpPr/>
          <p:nvPr/>
        </p:nvSpPr>
        <p:spPr>
          <a:xfrm>
            <a:off x="4347972" y="2155433"/>
            <a:ext cx="161184" cy="1486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39" name="Elbow Connector 38"/>
          <p:cNvCxnSpPr>
            <a:endCxn id="84" idx="3"/>
          </p:cNvCxnSpPr>
          <p:nvPr/>
        </p:nvCxnSpPr>
        <p:spPr>
          <a:xfrm rot="5400000">
            <a:off x="3223011" y="3089236"/>
            <a:ext cx="1736441" cy="278978"/>
          </a:xfrm>
          <a:prstGeom prst="bentConnector2">
            <a:avLst/>
          </a:prstGeom>
        </p:spPr>
        <p:style>
          <a:lnRef idx="2">
            <a:schemeClr val="dk1"/>
          </a:lnRef>
          <a:fillRef idx="0">
            <a:schemeClr val="dk1"/>
          </a:fillRef>
          <a:effectRef idx="1">
            <a:schemeClr val="dk1"/>
          </a:effectRef>
          <a:fontRef idx="minor">
            <a:schemeClr val="tx1"/>
          </a:fontRef>
        </p:style>
      </p:cxnSp>
      <p:sp>
        <p:nvSpPr>
          <p:cNvPr id="20" name="Rectangle 19"/>
          <p:cNvSpPr/>
          <p:nvPr/>
        </p:nvSpPr>
        <p:spPr>
          <a:xfrm>
            <a:off x="3967603" y="2519350"/>
            <a:ext cx="997862" cy="26453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31" name="Rectangle 30"/>
          <p:cNvSpPr/>
          <p:nvPr/>
        </p:nvSpPr>
        <p:spPr>
          <a:xfrm>
            <a:off x="3970952" y="2923476"/>
            <a:ext cx="997862" cy="41145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a:solidFill>
                <a:prstClr val="white"/>
              </a:solidFill>
              <a:latin typeface="Arial Unicode MS"/>
            </a:endParaRPr>
          </a:p>
        </p:txBody>
      </p:sp>
      <p:cxnSp>
        <p:nvCxnSpPr>
          <p:cNvPr id="48" name="Elbow Connector 47"/>
          <p:cNvCxnSpPr>
            <a:stCxn id="158" idx="3"/>
            <a:endCxn id="16" idx="1"/>
          </p:cNvCxnSpPr>
          <p:nvPr/>
        </p:nvCxnSpPr>
        <p:spPr>
          <a:xfrm>
            <a:off x="4697128" y="2229742"/>
            <a:ext cx="1788570" cy="783516"/>
          </a:xfrm>
          <a:prstGeom prst="bentConnector3">
            <a:avLst>
              <a:gd name="adj1" fmla="val 61982"/>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50" name="Rectangle 49"/>
          <p:cNvSpPr/>
          <p:nvPr/>
        </p:nvSpPr>
        <p:spPr>
          <a:xfrm>
            <a:off x="2644885" y="1237282"/>
            <a:ext cx="214761" cy="29404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197" name="Rectangle 196"/>
          <p:cNvSpPr/>
          <p:nvPr/>
        </p:nvSpPr>
        <p:spPr>
          <a:xfrm>
            <a:off x="2678370" y="1289000"/>
            <a:ext cx="80592" cy="12172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98" name="Rectangle 197"/>
          <p:cNvSpPr/>
          <p:nvPr/>
        </p:nvSpPr>
        <p:spPr>
          <a:xfrm>
            <a:off x="2698462" y="1331955"/>
            <a:ext cx="80592" cy="12172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99" name="Rectangle 198"/>
          <p:cNvSpPr/>
          <p:nvPr/>
        </p:nvSpPr>
        <p:spPr>
          <a:xfrm>
            <a:off x="2725250" y="1388304"/>
            <a:ext cx="80592" cy="12172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pic>
        <p:nvPicPr>
          <p:cNvPr id="6148" name="Picture 4" descr="Image result for server host"/>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99660" y="804012"/>
            <a:ext cx="604122" cy="604122"/>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4" descr="Image result for server host"/>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3751349" y="666068"/>
            <a:ext cx="604122" cy="60412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laptop"/>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83889" y="871450"/>
            <a:ext cx="419937" cy="4605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7635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idx="13"/>
          </p:nvPr>
        </p:nvSpPr>
        <p:spPr>
          <a:xfrm>
            <a:off x="-70798" y="810001"/>
            <a:ext cx="9144000" cy="3348000"/>
          </a:xfrm>
        </p:spPr>
      </p:sp>
      <p:sp>
        <p:nvSpPr>
          <p:cNvPr id="6" name="Title 5"/>
          <p:cNvSpPr>
            <a:spLocks noGrp="1"/>
          </p:cNvSpPr>
          <p:nvPr>
            <p:ph type="ctrTitle"/>
          </p:nvPr>
        </p:nvSpPr>
        <p:spPr/>
        <p:txBody>
          <a:bodyPr/>
          <a:lstStyle/>
          <a:p>
            <a:r>
              <a:rPr lang="en-US" b="0" dirty="0"/>
              <a:t>What is </a:t>
            </a:r>
            <a:br>
              <a:rPr lang="en-US" b="0" dirty="0"/>
            </a:br>
            <a:r>
              <a:rPr lang="en-US" b="0" dirty="0"/>
              <a:t>Apache Kafka &amp; Why is it Important?</a:t>
            </a:r>
            <a:endParaRPr lang="nl-NL" dirty="0"/>
          </a:p>
        </p:txBody>
      </p:sp>
      <p:sp>
        <p:nvSpPr>
          <p:cNvPr id="8" name="Text Placeholder 7"/>
          <p:cNvSpPr>
            <a:spLocks noGrp="1"/>
          </p:cNvSpPr>
          <p:nvPr>
            <p:ph type="body" idx="14"/>
          </p:nvPr>
        </p:nvSpPr>
        <p:spPr/>
        <p:txBody>
          <a:bodyPr/>
          <a:lstStyle/>
          <a:p>
            <a:r>
              <a:rPr lang="en-US" sz="3600" dirty="0"/>
              <a:t>The Event Fabric bringing IT together</a:t>
            </a:r>
            <a:endParaRPr lang="nl-NL" sz="3600" dirty="0"/>
          </a:p>
        </p:txBody>
      </p:sp>
      <p:sp>
        <p:nvSpPr>
          <p:cNvPr id="4" name="Footer Placeholder 3"/>
          <p:cNvSpPr>
            <a:spLocks noGrp="1"/>
          </p:cNvSpPr>
          <p:nvPr>
            <p:ph type="ftr" sz="quarter" idx="4294967295"/>
          </p:nvPr>
        </p:nvSpPr>
        <p:spPr>
          <a:xfrm>
            <a:off x="5761038" y="5003800"/>
            <a:ext cx="3240087" cy="107950"/>
          </a:xfrm>
        </p:spPr>
        <p:txBody>
          <a:bodyPr/>
          <a:lstStyle/>
          <a:p>
            <a:r>
              <a:rPr lang="en-US"/>
              <a:t>AS Watson - Microservices &amp; Apache Kafka</a:t>
            </a:r>
            <a:endParaRPr lang="nl-NL" dirty="0"/>
          </a:p>
        </p:txBody>
      </p:sp>
      <p:sp>
        <p:nvSpPr>
          <p:cNvPr id="5" name="Slide Number Placeholder 4"/>
          <p:cNvSpPr>
            <a:spLocks noGrp="1"/>
          </p:cNvSpPr>
          <p:nvPr>
            <p:ph type="sldNum" sz="quarter" idx="4294967295"/>
          </p:nvPr>
        </p:nvSpPr>
        <p:spPr>
          <a:xfrm>
            <a:off x="9001125" y="5003800"/>
            <a:ext cx="142875" cy="107950"/>
          </a:xfrm>
        </p:spPr>
        <p:txBody>
          <a:bodyPr/>
          <a:lstStyle/>
          <a:p>
            <a:fld id="{14F1411D-0280-154F-AEAC-4C20B7AA46B2}" type="slidenum">
              <a:rPr lang="nl-NL" smtClean="0"/>
              <a:t>2</a:t>
            </a:fld>
            <a:endParaRPr lang="nl-NL"/>
          </a:p>
        </p:txBody>
      </p:sp>
      <p:pic>
        <p:nvPicPr>
          <p:cNvPr id="9"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81798" y="2396031"/>
            <a:ext cx="2282396" cy="1199721"/>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2263516" y="3341067"/>
            <a:ext cx="806932" cy="787799"/>
            <a:chOff x="3757567" y="523217"/>
            <a:chExt cx="934425" cy="823925"/>
          </a:xfrm>
        </p:grpSpPr>
        <p:grpSp>
          <p:nvGrpSpPr>
            <p:cNvPr id="11" name="Group 10"/>
            <p:cNvGrpSpPr/>
            <p:nvPr/>
          </p:nvGrpSpPr>
          <p:grpSpPr>
            <a:xfrm>
              <a:off x="3757567" y="524858"/>
              <a:ext cx="934425" cy="822284"/>
              <a:chOff x="5765267" y="3162945"/>
              <a:chExt cx="1531380" cy="1226820"/>
            </a:xfrm>
          </p:grpSpPr>
          <p:sp>
            <p:nvSpPr>
              <p:cNvPr id="13" name="Cube 12"/>
              <p:cNvSpPr/>
              <p:nvPr/>
            </p:nvSpPr>
            <p:spPr>
              <a:xfrm>
                <a:off x="5765267" y="3162945"/>
                <a:ext cx="1531380" cy="122682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50"/>
              </a:p>
            </p:txBody>
          </p:sp>
          <p:grpSp>
            <p:nvGrpSpPr>
              <p:cNvPr id="14" name="Group 102"/>
              <p:cNvGrpSpPr>
                <a:grpSpLocks noChangeAspect="1"/>
              </p:cNvGrpSpPr>
              <p:nvPr/>
            </p:nvGrpSpPr>
            <p:grpSpPr bwMode="auto">
              <a:xfrm>
                <a:off x="6001700" y="3624581"/>
                <a:ext cx="172344" cy="352852"/>
                <a:chOff x="4686300" y="1439863"/>
                <a:chExt cx="1577975" cy="2936875"/>
              </a:xfrm>
            </p:grpSpPr>
            <p:sp>
              <p:nvSpPr>
                <p:cNvPr id="18"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19"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0"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1"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2"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3"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4"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5"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6"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7"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8"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9"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30"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31"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grpSp>
          <p:sp>
            <p:nvSpPr>
              <p:cNvPr id="15" name="Rounded Rectangle 14"/>
              <p:cNvSpPr/>
              <p:nvPr/>
            </p:nvSpPr>
            <p:spPr>
              <a:xfrm>
                <a:off x="6188492" y="3567481"/>
                <a:ext cx="736591" cy="32105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sz="1050"/>
              </a:p>
            </p:txBody>
          </p:sp>
          <p:pic>
            <p:nvPicPr>
              <p:cNvPr id="16"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7473" y="3962163"/>
                <a:ext cx="298314" cy="35178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6362222" y="3500840"/>
                <a:ext cx="473401" cy="459193"/>
              </a:xfrm>
              <a:prstGeom prst="rect">
                <a:avLst/>
              </a:prstGeom>
              <a:noFill/>
            </p:spPr>
            <p:txBody>
              <a:bodyPr wrap="none" rtlCol="0">
                <a:spAutoFit/>
              </a:bodyPr>
              <a:lstStyle/>
              <a:p>
                <a:r>
                  <a:rPr lang="nl-NL" sz="1400" dirty="0"/>
                  <a:t>µ</a:t>
                </a:r>
              </a:p>
            </p:txBody>
          </p:sp>
        </p:grpSp>
        <p:pic>
          <p:nvPicPr>
            <p:cNvPr id="12" name="Picture 11"/>
            <p:cNvPicPr>
              <a:picLocks noChangeAspect="1"/>
            </p:cNvPicPr>
            <p:nvPr/>
          </p:nvPicPr>
          <p:blipFill rotWithShape="1">
            <a:blip r:embed="rId5" cstate="screen">
              <a:extLst>
                <a:ext uri="{28A0092B-C50C-407E-A947-70E740481C1C}">
                  <a14:useLocalDpi xmlns:a14="http://schemas.microsoft.com/office/drawing/2010/main"/>
                </a:ext>
              </a:extLst>
            </a:blip>
            <a:srcRect b="30061"/>
            <a:stretch/>
          </p:blipFill>
          <p:spPr>
            <a:xfrm>
              <a:off x="3889417" y="523217"/>
              <a:ext cx="354048" cy="205192"/>
            </a:xfrm>
            <a:prstGeom prst="rect">
              <a:avLst/>
            </a:prstGeom>
          </p:spPr>
        </p:pic>
      </p:grpSp>
      <p:sp>
        <p:nvSpPr>
          <p:cNvPr id="2" name="Cloud 1"/>
          <p:cNvSpPr/>
          <p:nvPr/>
        </p:nvSpPr>
        <p:spPr>
          <a:xfrm>
            <a:off x="3566874" y="3140463"/>
            <a:ext cx="856655" cy="428122"/>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sp>
        <p:nvSpPr>
          <p:cNvPr id="32" name="Cloud 31"/>
          <p:cNvSpPr/>
          <p:nvPr/>
        </p:nvSpPr>
        <p:spPr>
          <a:xfrm>
            <a:off x="99294" y="2023288"/>
            <a:ext cx="1261208" cy="568712"/>
          </a:xfrm>
          <a:prstGeom prst="cloud">
            <a:avLst/>
          </a:prstGeom>
          <a:solidFill>
            <a:schemeClr val="tx2">
              <a:lumMod val="7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grpSp>
        <p:nvGrpSpPr>
          <p:cNvPr id="3" name="Group 2"/>
          <p:cNvGrpSpPr/>
          <p:nvPr/>
        </p:nvGrpSpPr>
        <p:grpSpPr>
          <a:xfrm>
            <a:off x="2153822" y="2131683"/>
            <a:ext cx="421620" cy="399091"/>
            <a:chOff x="2473097" y="3367847"/>
            <a:chExt cx="421620" cy="399091"/>
          </a:xfrm>
        </p:grpSpPr>
        <p:sp>
          <p:nvSpPr>
            <p:cNvPr id="55" name="Cube 54"/>
            <p:cNvSpPr/>
            <p:nvPr/>
          </p:nvSpPr>
          <p:spPr>
            <a:xfrm>
              <a:off x="2506545" y="3367847"/>
              <a:ext cx="388172" cy="3621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600"/>
            </a:p>
          </p:txBody>
        </p:sp>
        <p:sp>
          <p:nvSpPr>
            <p:cNvPr id="56" name="Rounded Rectangle 55"/>
            <p:cNvSpPr/>
            <p:nvPr/>
          </p:nvSpPr>
          <p:spPr>
            <a:xfrm>
              <a:off x="2613823" y="3487264"/>
              <a:ext cx="186710" cy="9477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nl-NL" sz="600"/>
            </a:p>
          </p:txBody>
        </p:sp>
        <p:sp>
          <p:nvSpPr>
            <p:cNvPr id="57" name="TextBox 56"/>
            <p:cNvSpPr txBox="1"/>
            <p:nvPr/>
          </p:nvSpPr>
          <p:spPr>
            <a:xfrm>
              <a:off x="2657861" y="3467592"/>
              <a:ext cx="213520" cy="153888"/>
            </a:xfrm>
            <a:prstGeom prst="rect">
              <a:avLst/>
            </a:prstGeom>
            <a:noFill/>
          </p:spPr>
          <p:txBody>
            <a:bodyPr wrap="none" rtlCol="0">
              <a:spAutoFit/>
            </a:bodyPr>
            <a:lstStyle/>
            <a:p>
              <a:r>
                <a:rPr lang="nl-NL" sz="400" dirty="0"/>
                <a:t>µ</a:t>
              </a:r>
            </a:p>
          </p:txBody>
        </p:sp>
        <p:pic>
          <p:nvPicPr>
            <p:cNvPr id="58" name="Picture 57"/>
            <p:cNvPicPr>
              <a:picLocks noChangeAspect="1"/>
            </p:cNvPicPr>
            <p:nvPr/>
          </p:nvPicPr>
          <p:blipFill rotWithShape="1">
            <a:blip r:embed="rId5" cstate="screen">
              <a:extLst>
                <a:ext uri="{28A0092B-C50C-407E-A947-70E740481C1C}">
                  <a14:useLocalDpi xmlns:a14="http://schemas.microsoft.com/office/drawing/2010/main"/>
                </a:ext>
              </a:extLst>
            </a:blip>
            <a:srcRect b="30061"/>
            <a:stretch/>
          </p:blipFill>
          <p:spPr>
            <a:xfrm>
              <a:off x="2638624" y="3373246"/>
              <a:ext cx="168680" cy="99818"/>
            </a:xfrm>
            <a:prstGeom prst="rect">
              <a:avLst/>
            </a:prstGeom>
          </p:spPr>
        </p:pic>
        <p:pic>
          <p:nvPicPr>
            <p:cNvPr id="59" name="Picture 2" descr="Image result for fedora logo"/>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3097" y="3532857"/>
              <a:ext cx="234081" cy="234081"/>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p:cNvPicPr>
              <a:picLocks noChangeAspect="1"/>
            </p:cNvPicPr>
            <p:nvPr/>
          </p:nvPicPr>
          <p:blipFill>
            <a:blip r:embed="rId7">
              <a:clrChange>
                <a:clrFrom>
                  <a:srgbClr val="FFFFFF"/>
                </a:clrFrom>
                <a:clrTo>
                  <a:srgbClr val="FFFFFF">
                    <a:alpha val="0"/>
                  </a:srgbClr>
                </a:clrTo>
              </a:clrChange>
            </a:blip>
            <a:stretch>
              <a:fillRect/>
            </a:stretch>
          </p:blipFill>
          <p:spPr>
            <a:xfrm>
              <a:off x="2484394" y="3447408"/>
              <a:ext cx="169345" cy="159831"/>
            </a:xfrm>
            <a:prstGeom prst="rect">
              <a:avLst/>
            </a:prstGeom>
          </p:spPr>
        </p:pic>
      </p:grpSp>
      <p:pic>
        <p:nvPicPr>
          <p:cNvPr id="62" name="Picture 2" descr="Afbeeldingsresultaat voor internet of things"/>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4298" y="3410108"/>
            <a:ext cx="847496" cy="748168"/>
          </a:xfrm>
          <a:prstGeom prst="rect">
            <a:avLst/>
          </a:prstGeom>
          <a:noFill/>
          <a:extLst>
            <a:ext uri="{909E8E84-426E-40DD-AFC4-6F175D3DCCD1}">
              <a14:hiddenFill xmlns:a14="http://schemas.microsoft.com/office/drawing/2010/main">
                <a:solidFill>
                  <a:srgbClr val="FFFFFF"/>
                </a:solidFill>
              </a14:hiddenFill>
            </a:ext>
          </a:extLst>
        </p:spPr>
      </p:pic>
      <p:pic>
        <p:nvPicPr>
          <p:cNvPr id="4096" name="Picture 4095"/>
          <p:cNvPicPr>
            <a:picLocks noChangeAspect="1"/>
          </p:cNvPicPr>
          <p:nvPr/>
        </p:nvPicPr>
        <p:blipFill>
          <a:blip r:embed="rId9">
            <a:clrChange>
              <a:clrFrom>
                <a:srgbClr val="FFFFFF"/>
              </a:clrFrom>
              <a:clrTo>
                <a:srgbClr val="FFFFFF">
                  <a:alpha val="0"/>
                </a:srgbClr>
              </a:clrTo>
            </a:clrChange>
          </a:blip>
          <a:stretch>
            <a:fillRect/>
          </a:stretch>
        </p:blipFill>
        <p:spPr>
          <a:xfrm>
            <a:off x="3621128" y="1956949"/>
            <a:ext cx="1742869" cy="1073771"/>
          </a:xfrm>
          <a:prstGeom prst="rect">
            <a:avLst/>
          </a:prstGeom>
        </p:spPr>
      </p:pic>
      <p:cxnSp>
        <p:nvCxnSpPr>
          <p:cNvPr id="4099" name="Straight Connector 4098"/>
          <p:cNvCxnSpPr/>
          <p:nvPr/>
        </p:nvCxnSpPr>
        <p:spPr>
          <a:xfrm>
            <a:off x="962526" y="2592000"/>
            <a:ext cx="397976" cy="274953"/>
          </a:xfrm>
          <a:prstGeom prst="line">
            <a:avLst/>
          </a:prstGeom>
          <a:ln/>
        </p:spPr>
        <p:style>
          <a:lnRef idx="3">
            <a:schemeClr val="dk1"/>
          </a:lnRef>
          <a:fillRef idx="0">
            <a:schemeClr val="dk1"/>
          </a:fillRef>
          <a:effectRef idx="2">
            <a:schemeClr val="dk1"/>
          </a:effectRef>
          <a:fontRef idx="minor">
            <a:schemeClr val="tx1"/>
          </a:fontRef>
        </p:style>
      </p:cxnSp>
      <p:cxnSp>
        <p:nvCxnSpPr>
          <p:cNvPr id="68" name="Straight Connector 67"/>
          <p:cNvCxnSpPr/>
          <p:nvPr/>
        </p:nvCxnSpPr>
        <p:spPr>
          <a:xfrm>
            <a:off x="2031450" y="3279515"/>
            <a:ext cx="239412" cy="168631"/>
          </a:xfrm>
          <a:prstGeom prst="line">
            <a:avLst/>
          </a:prstGeom>
          <a:ln/>
        </p:spPr>
        <p:style>
          <a:lnRef idx="3">
            <a:schemeClr val="dk1"/>
          </a:lnRef>
          <a:fillRef idx="0">
            <a:schemeClr val="dk1"/>
          </a:fillRef>
          <a:effectRef idx="2">
            <a:schemeClr val="dk1"/>
          </a:effectRef>
          <a:fontRef idx="minor">
            <a:schemeClr val="tx1"/>
          </a:fontRef>
        </p:style>
      </p:cxnSp>
      <p:cxnSp>
        <p:nvCxnSpPr>
          <p:cNvPr id="70" name="Straight Connector 69"/>
          <p:cNvCxnSpPr/>
          <p:nvPr/>
        </p:nvCxnSpPr>
        <p:spPr>
          <a:xfrm flipV="1">
            <a:off x="1981206" y="2561701"/>
            <a:ext cx="242528" cy="193419"/>
          </a:xfrm>
          <a:prstGeom prst="line">
            <a:avLst/>
          </a:prstGeom>
          <a:ln/>
        </p:spPr>
        <p:style>
          <a:lnRef idx="3">
            <a:schemeClr val="dk1"/>
          </a:lnRef>
          <a:fillRef idx="0">
            <a:schemeClr val="dk1"/>
          </a:fillRef>
          <a:effectRef idx="2">
            <a:schemeClr val="dk1"/>
          </a:effectRef>
          <a:fontRef idx="minor">
            <a:schemeClr val="tx1"/>
          </a:fontRef>
        </p:style>
      </p:cxnSp>
      <p:cxnSp>
        <p:nvCxnSpPr>
          <p:cNvPr id="72" name="Straight Connector 71"/>
          <p:cNvCxnSpPr/>
          <p:nvPr/>
        </p:nvCxnSpPr>
        <p:spPr>
          <a:xfrm flipV="1">
            <a:off x="1041052" y="3127499"/>
            <a:ext cx="385726" cy="416862"/>
          </a:xfrm>
          <a:prstGeom prst="line">
            <a:avLst/>
          </a:prstGeom>
          <a:ln/>
        </p:spPr>
        <p:style>
          <a:lnRef idx="3">
            <a:schemeClr val="dk1"/>
          </a:lnRef>
          <a:fillRef idx="0">
            <a:schemeClr val="dk1"/>
          </a:fillRef>
          <a:effectRef idx="2">
            <a:schemeClr val="dk1"/>
          </a:effectRef>
          <a:fontRef idx="minor">
            <a:schemeClr val="tx1"/>
          </a:fontRef>
        </p:style>
      </p:cxnSp>
      <p:cxnSp>
        <p:nvCxnSpPr>
          <p:cNvPr id="75" name="Straight Connector 74"/>
          <p:cNvCxnSpPr/>
          <p:nvPr/>
        </p:nvCxnSpPr>
        <p:spPr>
          <a:xfrm flipV="1">
            <a:off x="2031450" y="2546550"/>
            <a:ext cx="1852016" cy="258728"/>
          </a:xfrm>
          <a:prstGeom prst="line">
            <a:avLst/>
          </a:prstGeom>
          <a:ln/>
        </p:spPr>
        <p:style>
          <a:lnRef idx="3">
            <a:schemeClr val="dk1"/>
          </a:lnRef>
          <a:fillRef idx="0">
            <a:schemeClr val="dk1"/>
          </a:fillRef>
          <a:effectRef idx="2">
            <a:schemeClr val="dk1"/>
          </a:effectRef>
          <a:fontRef idx="minor">
            <a:schemeClr val="tx1"/>
          </a:fontRef>
        </p:style>
      </p:cxnSp>
      <p:cxnSp>
        <p:nvCxnSpPr>
          <p:cNvPr id="80" name="Straight Connector 79"/>
          <p:cNvCxnSpPr/>
          <p:nvPr/>
        </p:nvCxnSpPr>
        <p:spPr>
          <a:xfrm>
            <a:off x="2031450" y="3179065"/>
            <a:ext cx="1518067" cy="119140"/>
          </a:xfrm>
          <a:prstGeom prst="line">
            <a:avLst/>
          </a:prstGeom>
          <a:ln/>
        </p:spPr>
        <p:style>
          <a:lnRef idx="3">
            <a:schemeClr val="dk1"/>
          </a:lnRef>
          <a:fillRef idx="0">
            <a:schemeClr val="dk1"/>
          </a:fillRef>
          <a:effectRef idx="2">
            <a:schemeClr val="dk1"/>
          </a:effectRef>
          <a:fontRef idx="minor">
            <a:schemeClr val="tx1"/>
          </a:fontRef>
        </p:style>
      </p:cxnSp>
      <p:pic>
        <p:nvPicPr>
          <p:cNvPr id="47" name="Picture 2" descr="A.S. Watson">
            <a:extLst>
              <a:ext uri="{FF2B5EF4-FFF2-40B4-BE49-F238E27FC236}">
                <a16:creationId xmlns:a16="http://schemas.microsoft.com/office/drawing/2014/main" id="{78ED4771-9C66-4475-895A-363C071DEA6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18913" y="188401"/>
            <a:ext cx="3990975" cy="99060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Image result for as watson nederland">
            <a:extLst>
              <a:ext uri="{FF2B5EF4-FFF2-40B4-BE49-F238E27FC236}">
                <a16:creationId xmlns:a16="http://schemas.microsoft.com/office/drawing/2014/main" id="{B9BB8C5F-415D-47D9-A4AC-B6967AFAD3F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64538" y="156664"/>
            <a:ext cx="1022337" cy="1022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422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What’s</a:t>
            </a:r>
            <a:r>
              <a:rPr lang="nl-NL" dirty="0"/>
              <a:t> </a:t>
            </a:r>
            <a:r>
              <a:rPr lang="nl-NL" dirty="0" err="1"/>
              <a:t>so</a:t>
            </a:r>
            <a:r>
              <a:rPr lang="nl-NL" dirty="0"/>
              <a:t> special?</a:t>
            </a:r>
            <a:endParaRPr lang="en-US" dirty="0"/>
          </a:p>
        </p:txBody>
      </p:sp>
      <p:sp>
        <p:nvSpPr>
          <p:cNvPr id="3" name="Text Placeholder 2"/>
          <p:cNvSpPr>
            <a:spLocks noGrp="1"/>
          </p:cNvSpPr>
          <p:nvPr>
            <p:ph type="body" sz="quarter" idx="10"/>
          </p:nvPr>
        </p:nvSpPr>
        <p:spPr/>
        <p:txBody>
          <a:bodyPr>
            <a:normAutofit/>
          </a:bodyPr>
          <a:lstStyle/>
          <a:p>
            <a:r>
              <a:rPr lang="nl-NL" dirty="0" err="1"/>
              <a:t>Durable</a:t>
            </a:r>
            <a:endParaRPr lang="nl-NL" dirty="0"/>
          </a:p>
          <a:p>
            <a:r>
              <a:rPr lang="nl-NL" dirty="0" err="1"/>
              <a:t>Scalable</a:t>
            </a:r>
            <a:endParaRPr lang="nl-NL" dirty="0"/>
          </a:p>
          <a:p>
            <a:pPr lvl="1"/>
            <a:r>
              <a:rPr lang="nl-NL" dirty="0"/>
              <a:t>High volume</a:t>
            </a:r>
          </a:p>
          <a:p>
            <a:pPr lvl="1"/>
            <a:r>
              <a:rPr lang="nl-NL" dirty="0"/>
              <a:t>High speed</a:t>
            </a:r>
          </a:p>
          <a:p>
            <a:r>
              <a:rPr lang="nl-NL" dirty="0" err="1"/>
              <a:t>Available</a:t>
            </a:r>
            <a:endParaRPr lang="nl-NL" dirty="0"/>
          </a:p>
          <a:p>
            <a:r>
              <a:rPr lang="nl-NL" dirty="0"/>
              <a:t>Distributed</a:t>
            </a:r>
          </a:p>
          <a:p>
            <a:r>
              <a:rPr lang="nl-NL" dirty="0"/>
              <a:t>Open</a:t>
            </a:r>
          </a:p>
          <a:p>
            <a:r>
              <a:rPr lang="nl-NL" dirty="0"/>
              <a:t>Quick start </a:t>
            </a:r>
          </a:p>
          <a:p>
            <a:r>
              <a:rPr lang="nl-NL" dirty="0"/>
              <a:t>Free (no </a:t>
            </a:r>
            <a:r>
              <a:rPr lang="nl-NL" dirty="0" err="1"/>
              <a:t>license</a:t>
            </a:r>
            <a:r>
              <a:rPr lang="nl-NL" dirty="0"/>
              <a:t> </a:t>
            </a:r>
            <a:r>
              <a:rPr lang="nl-NL" dirty="0" err="1"/>
              <a:t>costs</a:t>
            </a:r>
            <a:r>
              <a:rPr lang="nl-NL" dirty="0"/>
              <a:t>)</a:t>
            </a:r>
          </a:p>
          <a:p>
            <a:r>
              <a:rPr lang="nl-NL" dirty="0" err="1"/>
              <a:t>Connectors</a:t>
            </a:r>
            <a:r>
              <a:rPr lang="nl-NL" dirty="0"/>
              <a:t>, Streaming, KSQL</a:t>
            </a:r>
          </a:p>
          <a:p>
            <a:r>
              <a:rPr lang="en-US" dirty="0"/>
              <a:t>“Self Fulfilling Prophecy” (positive feedback loop)</a:t>
            </a:r>
          </a:p>
        </p:txBody>
      </p:sp>
    </p:spTree>
    <p:extLst>
      <p:ext uri="{BB962C8B-B14F-4D97-AF65-F5344CB8AC3E}">
        <p14:creationId xmlns:p14="http://schemas.microsoft.com/office/powerpoint/2010/main" val="3418417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0"/>
                                  </p:stCondLst>
                                  <p:childTnLst>
                                    <p:set>
                                      <p:cBhvr>
                                        <p:cTn id="6" dur="1" fill="hold">
                                          <p:stCondLst>
                                            <p:cond delay="0"/>
                                          </p:stCondLst>
                                        </p:cTn>
                                        <p:tgtEl>
                                          <p:spTgt spid="3">
                                            <p:txEl>
                                              <p:pRg st="10" end="10"/>
                                            </p:txEl>
                                          </p:spTgt>
                                        </p:tgtEl>
                                        <p:attrNameLst>
                                          <p:attrName>style.visibility</p:attrName>
                                        </p:attrNameLst>
                                      </p:cBhvr>
                                      <p:to>
                                        <p:strVal val="visible"/>
                                      </p:to>
                                    </p:set>
                                    <p:animEffect transition="in" filter="fade">
                                      <p:cBhvr>
                                        <p:cTn id="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F6CF4-2ECD-4C00-ACF2-61906747B1D9}"/>
              </a:ext>
            </a:extLst>
          </p:cNvPr>
          <p:cNvSpPr>
            <a:spLocks noGrp="1"/>
          </p:cNvSpPr>
          <p:nvPr>
            <p:ph type="title"/>
          </p:nvPr>
        </p:nvSpPr>
        <p:spPr/>
        <p:txBody>
          <a:bodyPr/>
          <a:lstStyle/>
          <a:p>
            <a:r>
              <a:rPr lang="nl-NL" dirty="0" err="1"/>
              <a:t>Kafka</a:t>
            </a:r>
            <a:r>
              <a:rPr lang="nl-NL" dirty="0"/>
              <a:t> </a:t>
            </a:r>
            <a:r>
              <a:rPr lang="nl-NL" dirty="0" err="1"/>
              <a:t>Connectors</a:t>
            </a:r>
            <a:endParaRPr lang="en-NL" dirty="0"/>
          </a:p>
        </p:txBody>
      </p:sp>
      <p:sp>
        <p:nvSpPr>
          <p:cNvPr id="3" name="Text Placeholder 2">
            <a:extLst>
              <a:ext uri="{FF2B5EF4-FFF2-40B4-BE49-F238E27FC236}">
                <a16:creationId xmlns:a16="http://schemas.microsoft.com/office/drawing/2014/main" id="{81959C20-3486-4C1D-89E4-FEBBDABD5591}"/>
              </a:ext>
            </a:extLst>
          </p:cNvPr>
          <p:cNvSpPr>
            <a:spLocks noGrp="1"/>
          </p:cNvSpPr>
          <p:nvPr>
            <p:ph type="body" sz="quarter" idx="10"/>
          </p:nvPr>
        </p:nvSpPr>
        <p:spPr/>
        <p:txBody>
          <a:bodyPr/>
          <a:lstStyle/>
          <a:p>
            <a:r>
              <a:rPr lang="nl-NL" dirty="0"/>
              <a:t>Adapters </a:t>
            </a:r>
            <a:r>
              <a:rPr lang="nl-NL" dirty="0" err="1"/>
              <a:t>for</a:t>
            </a:r>
            <a:r>
              <a:rPr lang="nl-NL" dirty="0"/>
              <a:t> reading data </a:t>
            </a:r>
            <a:r>
              <a:rPr lang="nl-NL" dirty="0" err="1"/>
              <a:t>from</a:t>
            </a:r>
            <a:r>
              <a:rPr lang="nl-NL" dirty="0"/>
              <a:t> </a:t>
            </a:r>
            <a:r>
              <a:rPr lang="nl-NL" dirty="0" err="1"/>
              <a:t>and</a:t>
            </a:r>
            <a:r>
              <a:rPr lang="nl-NL" dirty="0"/>
              <a:t> </a:t>
            </a:r>
            <a:r>
              <a:rPr lang="nl-NL" dirty="0" err="1"/>
              <a:t>writing</a:t>
            </a:r>
            <a:r>
              <a:rPr lang="nl-NL" dirty="0"/>
              <a:t> data </a:t>
            </a:r>
            <a:r>
              <a:rPr lang="nl-NL" dirty="0" err="1"/>
              <a:t>to</a:t>
            </a:r>
            <a:r>
              <a:rPr lang="nl-NL" dirty="0"/>
              <a:t> </a:t>
            </a:r>
            <a:r>
              <a:rPr lang="nl-NL" dirty="0" err="1"/>
              <a:t>many</a:t>
            </a:r>
            <a:r>
              <a:rPr lang="nl-NL" dirty="0"/>
              <a:t> platforms</a:t>
            </a:r>
            <a:endParaRPr lang="en-NL" dirty="0"/>
          </a:p>
        </p:txBody>
      </p:sp>
      <p:pic>
        <p:nvPicPr>
          <p:cNvPr id="2052" name="Picture 4" descr="Image result for kafka connectors">
            <a:hlinkClick r:id="rId3"/>
            <a:extLst>
              <a:ext uri="{FF2B5EF4-FFF2-40B4-BE49-F238E27FC236}">
                <a16:creationId xmlns:a16="http://schemas.microsoft.com/office/drawing/2014/main" id="{F51AD088-56AF-448B-8832-E90DD76B7E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1963" y="1706443"/>
            <a:ext cx="6127224" cy="2898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5939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How do we implement </a:t>
            </a:r>
            <a:r>
              <a:rPr lang="en-US" dirty="0" err="1"/>
              <a:t>microservices</a:t>
            </a:r>
            <a:r>
              <a:rPr lang="en-US" dirty="0"/>
              <a:t>?</a:t>
            </a:r>
            <a:endParaRPr lang="nl-NL" dirty="0"/>
          </a:p>
        </p:txBody>
      </p:sp>
      <p:sp>
        <p:nvSpPr>
          <p:cNvPr id="6" name="Content Placeholder 5"/>
          <p:cNvSpPr>
            <a:spLocks noGrp="1"/>
          </p:cNvSpPr>
          <p:nvPr>
            <p:ph idx="1"/>
          </p:nvPr>
        </p:nvSpPr>
        <p:spPr/>
        <p:txBody>
          <a:bodyPr/>
          <a:lstStyle/>
          <a:p>
            <a:r>
              <a:rPr lang="en-US" dirty="0"/>
              <a:t>And how we make the containers horizontally scalable</a:t>
            </a:r>
            <a:endParaRPr lang="nl-NL" dirty="0"/>
          </a:p>
        </p:txBody>
      </p:sp>
      <p:sp>
        <p:nvSpPr>
          <p:cNvPr id="3" name="Footer Placeholder 2"/>
          <p:cNvSpPr>
            <a:spLocks noGrp="1"/>
          </p:cNvSpPr>
          <p:nvPr>
            <p:ph type="ftr" sz="quarter" idx="11"/>
          </p:nvPr>
        </p:nvSpPr>
        <p:spPr/>
        <p:txBody>
          <a:bodyPr/>
          <a:lstStyle/>
          <a:p>
            <a:r>
              <a:rPr lang="en-US" noProof="0"/>
              <a:t>AS Watson - Microservices &amp; Apache Kafka</a:t>
            </a:r>
            <a:endParaRPr lang="nl-NL" noProof="0" dirty="0"/>
          </a:p>
        </p:txBody>
      </p:sp>
      <p:sp>
        <p:nvSpPr>
          <p:cNvPr id="4" name="Slide Number Placeholder 3"/>
          <p:cNvSpPr>
            <a:spLocks noGrp="1"/>
          </p:cNvSpPr>
          <p:nvPr>
            <p:ph type="sldNum" sz="quarter" idx="12"/>
          </p:nvPr>
        </p:nvSpPr>
        <p:spPr/>
        <p:txBody>
          <a:bodyPr/>
          <a:lstStyle/>
          <a:p>
            <a:fld id="{14F1411D-0280-154F-AEAC-4C20B7AA46B2}" type="slidenum">
              <a:rPr lang="nl-NL" noProof="0" smtClean="0"/>
              <a:t>22</a:t>
            </a:fld>
            <a:endParaRPr lang="nl-NL" noProof="0" dirty="0"/>
          </a:p>
        </p:txBody>
      </p:sp>
      <p:pic>
        <p:nvPicPr>
          <p:cNvPr id="1028"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0406" y="1426703"/>
            <a:ext cx="3289297" cy="3289297"/>
          </a:xfrm>
          <a:prstGeom prst="rect">
            <a:avLst/>
          </a:prstGeom>
          <a:noFill/>
          <a:extLst>
            <a:ext uri="{909E8E84-426E-40DD-AFC4-6F175D3DCCD1}">
              <a14:hiddenFill xmlns:a14="http://schemas.microsoft.com/office/drawing/2010/main">
                <a:solidFill>
                  <a:srgbClr val="FFFFFF"/>
                </a:solidFill>
              </a14:hiddenFill>
            </a:ext>
          </a:extLst>
        </p:spPr>
      </p:pic>
      <p:sp>
        <p:nvSpPr>
          <p:cNvPr id="9" name="Oval Callout 8"/>
          <p:cNvSpPr/>
          <p:nvPr/>
        </p:nvSpPr>
        <p:spPr>
          <a:xfrm>
            <a:off x="288233" y="2196601"/>
            <a:ext cx="4339532" cy="2082115"/>
          </a:xfrm>
          <a:prstGeom prst="wedgeEllipseCallout">
            <a:avLst>
              <a:gd name="adj1" fmla="val 42491"/>
              <a:gd name="adj2" fmla="val -77761"/>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latin typeface="MV Boli" panose="02000500030200090000" pitchFamily="2" charset="0"/>
                <a:cs typeface="MV Boli" panose="02000500030200090000" pitchFamily="2" charset="0"/>
              </a:rPr>
              <a:t>How do we get from a Monolith to </a:t>
            </a:r>
            <a:r>
              <a:rPr lang="en-US" sz="2800" dirty="0" err="1">
                <a:latin typeface="MV Boli" panose="02000500030200090000" pitchFamily="2" charset="0"/>
                <a:cs typeface="MV Boli" panose="02000500030200090000" pitchFamily="2" charset="0"/>
              </a:rPr>
              <a:t>Microservices</a:t>
            </a:r>
            <a:r>
              <a:rPr lang="en-US" sz="2800" dirty="0">
                <a:latin typeface="MV Boli" panose="02000500030200090000" pitchFamily="2" charset="0"/>
                <a:cs typeface="MV Boli" panose="02000500030200090000" pitchFamily="2" charset="0"/>
              </a:rPr>
              <a:t>?</a:t>
            </a:r>
            <a:endParaRPr lang="nl-NL" sz="2800" dirty="0">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2671790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20001" y="1637070"/>
            <a:ext cx="7703999" cy="1703959"/>
          </a:xfrm>
        </p:spPr>
        <p:txBody>
          <a:bodyPr/>
          <a:lstStyle/>
          <a:p>
            <a:pPr algn="ctr"/>
            <a:r>
              <a:rPr lang="en-US" sz="8800" dirty="0"/>
              <a:t>Why?</a:t>
            </a:r>
            <a:br>
              <a:rPr lang="en-US" sz="8800" dirty="0"/>
            </a:br>
            <a:r>
              <a:rPr lang="en-US" sz="2800" dirty="0"/>
              <a:t>What?</a:t>
            </a:r>
            <a:br>
              <a:rPr lang="en-US" sz="2800" dirty="0"/>
            </a:br>
            <a:r>
              <a:rPr lang="en-US" sz="2800" dirty="0"/>
              <a:t>How?</a:t>
            </a:r>
            <a:endParaRPr lang="nl-NL" sz="8800" dirty="0"/>
          </a:p>
        </p:txBody>
      </p:sp>
      <p:sp>
        <p:nvSpPr>
          <p:cNvPr id="4" name="Footer Placeholder 3"/>
          <p:cNvSpPr>
            <a:spLocks noGrp="1"/>
          </p:cNvSpPr>
          <p:nvPr>
            <p:ph type="ftr" sz="quarter" idx="11"/>
          </p:nvPr>
        </p:nvSpPr>
        <p:spPr/>
        <p:txBody>
          <a:bodyPr/>
          <a:lstStyle/>
          <a:p>
            <a:r>
              <a:rPr lang="en-US"/>
              <a:t>AS Watson - Microservices &amp; Apache Kafka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23</a:t>
            </a:fld>
            <a:endParaRPr lang="nl-NL"/>
          </a:p>
        </p:txBody>
      </p:sp>
    </p:spTree>
    <p:extLst>
      <p:ext uri="{BB962C8B-B14F-4D97-AF65-F5344CB8AC3E}">
        <p14:creationId xmlns:p14="http://schemas.microsoft.com/office/powerpoint/2010/main" val="3423966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fontAlgn="base">
              <a:lnSpc>
                <a:spcPct val="90000"/>
              </a:lnSpc>
              <a:spcAft>
                <a:spcPct val="0"/>
              </a:spcAft>
            </a:pPr>
            <a:r>
              <a:rPr lang="fr-FR" sz="3600" dirty="0">
                <a:solidFill>
                  <a:schemeClr val="accent4">
                    <a:lumMod val="75000"/>
                  </a:schemeClr>
                </a:solidFill>
                <a:latin typeface="Trebuchet MS Bold" charset="0"/>
                <a:cs typeface="Trebuchet MS Bold" charset="0"/>
              </a:rPr>
              <a:t> </a:t>
            </a:r>
            <a:r>
              <a:rPr lang="fr-FR" sz="1800" dirty="0" err="1"/>
              <a:t>What</a:t>
            </a:r>
            <a:r>
              <a:rPr lang="fr-FR" sz="1800" dirty="0"/>
              <a:t> </a:t>
            </a:r>
            <a:r>
              <a:rPr lang="fr-FR" sz="1800" dirty="0" err="1"/>
              <a:t>is</a:t>
            </a:r>
            <a:r>
              <a:rPr lang="fr-FR" sz="1800" dirty="0"/>
              <a:t> IT all about?</a:t>
            </a:r>
          </a:p>
        </p:txBody>
      </p:sp>
      <p:sp>
        <p:nvSpPr>
          <p:cNvPr id="8" name="Oval 7"/>
          <p:cNvSpPr/>
          <p:nvPr/>
        </p:nvSpPr>
        <p:spPr>
          <a:xfrm>
            <a:off x="5430955" y="2002000"/>
            <a:ext cx="1752547" cy="150317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9" name="TextBox 8"/>
          <p:cNvSpPr txBox="1"/>
          <p:nvPr/>
        </p:nvSpPr>
        <p:spPr>
          <a:xfrm>
            <a:off x="5684737" y="2168250"/>
            <a:ext cx="1313180" cy="369332"/>
          </a:xfrm>
          <a:prstGeom prst="rect">
            <a:avLst/>
          </a:prstGeom>
          <a:noFill/>
        </p:spPr>
        <p:txBody>
          <a:bodyPr wrap="none" rtlCol="0">
            <a:spAutoFit/>
          </a:bodyPr>
          <a:lstStyle/>
          <a:p>
            <a:r>
              <a:rPr lang="en-US" sz="1800" dirty="0"/>
              <a:t>Application</a:t>
            </a:r>
            <a:endParaRPr lang="nl-NL" sz="1800" dirty="0"/>
          </a:p>
        </p:txBody>
      </p:sp>
      <p:sp>
        <p:nvSpPr>
          <p:cNvPr id="10" name="TextBox 9"/>
          <p:cNvSpPr txBox="1"/>
          <p:nvPr/>
        </p:nvSpPr>
        <p:spPr>
          <a:xfrm>
            <a:off x="5274476" y="1452080"/>
            <a:ext cx="2390398" cy="369332"/>
          </a:xfrm>
          <a:prstGeom prst="rect">
            <a:avLst/>
          </a:prstGeom>
          <a:noFill/>
        </p:spPr>
        <p:txBody>
          <a:bodyPr wrap="none" rtlCol="0">
            <a:spAutoFit/>
          </a:bodyPr>
          <a:lstStyle/>
          <a:p>
            <a:r>
              <a:rPr lang="en-US" sz="1800" b="1" dirty="0"/>
              <a:t>Production Runtime</a:t>
            </a:r>
            <a:endParaRPr lang="nl-NL" sz="1800" b="1" dirty="0"/>
          </a:p>
        </p:txBody>
      </p:sp>
    </p:spTree>
    <p:extLst>
      <p:ext uri="{BB962C8B-B14F-4D97-AF65-F5344CB8AC3E}">
        <p14:creationId xmlns:p14="http://schemas.microsoft.com/office/powerpoint/2010/main" val="17615448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a:bodyPr>
          <a:lstStyle/>
          <a:p>
            <a:pPr fontAlgn="base">
              <a:spcAft>
                <a:spcPct val="0"/>
              </a:spcAft>
            </a:pPr>
            <a:r>
              <a:rPr lang="fr-FR" dirty="0" err="1"/>
              <a:t>What</a:t>
            </a:r>
            <a:r>
              <a:rPr lang="fr-FR" dirty="0"/>
              <a:t> </a:t>
            </a:r>
            <a:r>
              <a:rPr lang="fr-FR" dirty="0" err="1"/>
              <a:t>is</a:t>
            </a:r>
            <a:r>
              <a:rPr lang="fr-FR" dirty="0"/>
              <a:t> IT all about?</a:t>
            </a:r>
          </a:p>
        </p:txBody>
      </p:sp>
      <p:sp>
        <p:nvSpPr>
          <p:cNvPr id="3" name="Content Placeholder 2"/>
          <p:cNvSpPr>
            <a:spLocks noGrp="1"/>
          </p:cNvSpPr>
          <p:nvPr>
            <p:ph idx="1"/>
          </p:nvPr>
        </p:nvSpPr>
        <p:spPr/>
        <p:txBody>
          <a:bodyPr/>
          <a:lstStyle/>
          <a:p>
            <a:endParaRPr lang="nl-NL"/>
          </a:p>
        </p:txBody>
      </p:sp>
      <p:sp>
        <p:nvSpPr>
          <p:cNvPr id="8" name="Oval 7"/>
          <p:cNvSpPr/>
          <p:nvPr/>
        </p:nvSpPr>
        <p:spPr>
          <a:xfrm>
            <a:off x="5430955" y="2002000"/>
            <a:ext cx="1752547" cy="150317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9" name="TextBox 8"/>
          <p:cNvSpPr txBox="1"/>
          <p:nvPr/>
        </p:nvSpPr>
        <p:spPr>
          <a:xfrm>
            <a:off x="5684737" y="2168250"/>
            <a:ext cx="1313180" cy="369332"/>
          </a:xfrm>
          <a:prstGeom prst="rect">
            <a:avLst/>
          </a:prstGeom>
          <a:noFill/>
        </p:spPr>
        <p:txBody>
          <a:bodyPr wrap="none" rtlCol="0">
            <a:spAutoFit/>
          </a:bodyPr>
          <a:lstStyle/>
          <a:p>
            <a:r>
              <a:rPr lang="en-US" sz="1800" dirty="0"/>
              <a:t>Application</a:t>
            </a:r>
            <a:endParaRPr lang="nl-NL" sz="1800" dirty="0"/>
          </a:p>
        </p:txBody>
      </p:sp>
      <p:sp>
        <p:nvSpPr>
          <p:cNvPr id="10" name="TextBox 9"/>
          <p:cNvSpPr txBox="1"/>
          <p:nvPr/>
        </p:nvSpPr>
        <p:spPr>
          <a:xfrm>
            <a:off x="5274476" y="1452080"/>
            <a:ext cx="2390398" cy="369332"/>
          </a:xfrm>
          <a:prstGeom prst="rect">
            <a:avLst/>
          </a:prstGeom>
          <a:noFill/>
        </p:spPr>
        <p:txBody>
          <a:bodyPr wrap="none" rtlCol="0">
            <a:spAutoFit/>
          </a:bodyPr>
          <a:lstStyle/>
          <a:p>
            <a:r>
              <a:rPr lang="en-US" sz="1800" b="1" dirty="0"/>
              <a:t>Production Runtime</a:t>
            </a:r>
            <a:endParaRPr lang="nl-NL" sz="1800" b="1" dirty="0"/>
          </a:p>
        </p:txBody>
      </p:sp>
      <p:sp>
        <p:nvSpPr>
          <p:cNvPr id="11" name="TextBox 10"/>
          <p:cNvSpPr txBox="1"/>
          <p:nvPr/>
        </p:nvSpPr>
        <p:spPr>
          <a:xfrm>
            <a:off x="5810438" y="2911816"/>
            <a:ext cx="1043876" cy="369332"/>
          </a:xfrm>
          <a:prstGeom prst="rect">
            <a:avLst/>
          </a:prstGeom>
          <a:noFill/>
        </p:spPr>
        <p:txBody>
          <a:bodyPr wrap="none" rtlCol="0">
            <a:spAutoFit/>
          </a:bodyPr>
          <a:lstStyle/>
          <a:p>
            <a:r>
              <a:rPr lang="en-US" sz="1800" dirty="0"/>
              <a:t>Platform</a:t>
            </a:r>
            <a:endParaRPr lang="nl-NL" sz="1800" dirty="0"/>
          </a:p>
        </p:txBody>
      </p:sp>
      <p:sp>
        <p:nvSpPr>
          <p:cNvPr id="4" name="Footer Placeholder 3"/>
          <p:cNvSpPr>
            <a:spLocks noGrp="1"/>
          </p:cNvSpPr>
          <p:nvPr>
            <p:ph type="ftr" sz="quarter" idx="11"/>
          </p:nvPr>
        </p:nvSpPr>
        <p:spPr/>
        <p:txBody>
          <a:bodyPr/>
          <a:lstStyle/>
          <a:p>
            <a:r>
              <a:rPr lang="en-US"/>
              <a:t>AS Watson - Microservices &amp; Apache Kafka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25</a:t>
            </a:fld>
            <a:endParaRPr lang="nl-NL"/>
          </a:p>
        </p:txBody>
      </p:sp>
    </p:spTree>
    <p:extLst>
      <p:ext uri="{BB962C8B-B14F-4D97-AF65-F5344CB8AC3E}">
        <p14:creationId xmlns:p14="http://schemas.microsoft.com/office/powerpoint/2010/main" val="26322864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Objectives</a:t>
            </a:r>
            <a:endParaRPr lang="nl-NL" dirty="0"/>
          </a:p>
        </p:txBody>
      </p:sp>
      <p:sp>
        <p:nvSpPr>
          <p:cNvPr id="6" name="Content Placeholder 5"/>
          <p:cNvSpPr>
            <a:spLocks noGrp="1"/>
          </p:cNvSpPr>
          <p:nvPr>
            <p:ph idx="1"/>
          </p:nvPr>
        </p:nvSpPr>
        <p:spPr/>
        <p:txBody>
          <a:bodyPr/>
          <a:lstStyle/>
          <a:p>
            <a:r>
              <a:rPr lang="en-US" dirty="0"/>
              <a:t>Business Agility</a:t>
            </a:r>
          </a:p>
          <a:p>
            <a:pPr lvl="1"/>
            <a:r>
              <a:rPr lang="en-US" dirty="0"/>
              <a:t>In functionality: quick, cheap, effortless and risk free</a:t>
            </a:r>
          </a:p>
          <a:p>
            <a:r>
              <a:rPr lang="en-US" dirty="0"/>
              <a:t>IT Agility</a:t>
            </a:r>
          </a:p>
          <a:p>
            <a:pPr lvl="1"/>
            <a:r>
              <a:rPr lang="en-US" dirty="0"/>
              <a:t>In non-functionality: scale, resilience, infrastructure &amp; location</a:t>
            </a:r>
          </a:p>
          <a:p>
            <a:r>
              <a:rPr lang="en-US" dirty="0"/>
              <a:t>Real working applications with rapid relevant evolution that run reliably</a:t>
            </a:r>
            <a:endParaRPr lang="nl-NL" dirty="0"/>
          </a:p>
        </p:txBody>
      </p:sp>
      <p:sp>
        <p:nvSpPr>
          <p:cNvPr id="3" name="Footer Placeholder 2"/>
          <p:cNvSpPr>
            <a:spLocks noGrp="1"/>
          </p:cNvSpPr>
          <p:nvPr>
            <p:ph type="ftr" sz="quarter" idx="11"/>
          </p:nvPr>
        </p:nvSpPr>
        <p:spPr/>
        <p:txBody>
          <a:bodyPr/>
          <a:lstStyle/>
          <a:p>
            <a:r>
              <a:rPr lang="en-US" noProof="0"/>
              <a:t>AS Watson - Microservices &amp; Apache Kafka</a:t>
            </a:r>
            <a:endParaRPr lang="nl-NL" noProof="0" dirty="0"/>
          </a:p>
        </p:txBody>
      </p:sp>
      <p:sp>
        <p:nvSpPr>
          <p:cNvPr id="4" name="Slide Number Placeholder 3"/>
          <p:cNvSpPr>
            <a:spLocks noGrp="1"/>
          </p:cNvSpPr>
          <p:nvPr>
            <p:ph type="sldNum" sz="quarter" idx="12"/>
          </p:nvPr>
        </p:nvSpPr>
        <p:spPr/>
        <p:txBody>
          <a:bodyPr/>
          <a:lstStyle/>
          <a:p>
            <a:fld id="{14F1411D-0280-154F-AEAC-4C20B7AA46B2}" type="slidenum">
              <a:rPr lang="nl-NL" noProof="0" smtClean="0"/>
              <a:t>26</a:t>
            </a:fld>
            <a:endParaRPr lang="nl-NL" noProof="0" dirty="0"/>
          </a:p>
        </p:txBody>
      </p:sp>
    </p:spTree>
    <p:extLst>
      <p:ext uri="{BB962C8B-B14F-4D97-AF65-F5344CB8AC3E}">
        <p14:creationId xmlns:p14="http://schemas.microsoft.com/office/powerpoint/2010/main" val="27727617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a:bodyPr>
          <a:lstStyle/>
          <a:p>
            <a:pPr defTabSz="409542" fontAlgn="base" hangingPunct="0">
              <a:spcAft>
                <a:spcPct val="0"/>
              </a:spcAft>
            </a:pPr>
            <a:r>
              <a:rPr lang="fr-FR" sz="2000" dirty="0" err="1"/>
              <a:t>What</a:t>
            </a:r>
            <a:r>
              <a:rPr lang="fr-FR" sz="2000" dirty="0"/>
              <a:t> </a:t>
            </a:r>
            <a:r>
              <a:rPr lang="fr-FR" sz="2000" dirty="0" err="1"/>
              <a:t>is</a:t>
            </a:r>
            <a:r>
              <a:rPr lang="fr-FR" sz="2000" dirty="0"/>
              <a:t> IT all about?</a:t>
            </a:r>
          </a:p>
        </p:txBody>
      </p:sp>
      <p:sp>
        <p:nvSpPr>
          <p:cNvPr id="3" name="Content Placeholder 2"/>
          <p:cNvSpPr>
            <a:spLocks noGrp="1"/>
          </p:cNvSpPr>
          <p:nvPr>
            <p:ph idx="1"/>
          </p:nvPr>
        </p:nvSpPr>
        <p:spPr/>
        <p:txBody>
          <a:bodyPr/>
          <a:lstStyle/>
          <a:p>
            <a:endParaRPr lang="nl-NL"/>
          </a:p>
        </p:txBody>
      </p:sp>
      <p:sp>
        <p:nvSpPr>
          <p:cNvPr id="8" name="Oval 7"/>
          <p:cNvSpPr/>
          <p:nvPr/>
        </p:nvSpPr>
        <p:spPr>
          <a:xfrm>
            <a:off x="5430955" y="2002000"/>
            <a:ext cx="1752547" cy="150317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9" name="TextBox 8"/>
          <p:cNvSpPr txBox="1"/>
          <p:nvPr/>
        </p:nvSpPr>
        <p:spPr>
          <a:xfrm>
            <a:off x="5684737" y="2168250"/>
            <a:ext cx="1313180" cy="369332"/>
          </a:xfrm>
          <a:prstGeom prst="rect">
            <a:avLst/>
          </a:prstGeom>
          <a:noFill/>
        </p:spPr>
        <p:txBody>
          <a:bodyPr wrap="none" rtlCol="0">
            <a:spAutoFit/>
          </a:bodyPr>
          <a:lstStyle/>
          <a:p>
            <a:r>
              <a:rPr lang="en-US" sz="1800" dirty="0"/>
              <a:t>Application</a:t>
            </a:r>
            <a:endParaRPr lang="nl-NL" sz="1800" dirty="0"/>
          </a:p>
        </p:txBody>
      </p:sp>
      <p:sp>
        <p:nvSpPr>
          <p:cNvPr id="11" name="TextBox 10"/>
          <p:cNvSpPr txBox="1"/>
          <p:nvPr/>
        </p:nvSpPr>
        <p:spPr>
          <a:xfrm>
            <a:off x="5810438" y="2911816"/>
            <a:ext cx="1043876" cy="369332"/>
          </a:xfrm>
          <a:prstGeom prst="rect">
            <a:avLst/>
          </a:prstGeom>
          <a:noFill/>
        </p:spPr>
        <p:txBody>
          <a:bodyPr wrap="none" rtlCol="0">
            <a:spAutoFit/>
          </a:bodyPr>
          <a:lstStyle/>
          <a:p>
            <a:r>
              <a:rPr lang="en-US" sz="1800" dirty="0"/>
              <a:t>Platform</a:t>
            </a:r>
            <a:endParaRPr lang="nl-NL" sz="1800" dirty="0"/>
          </a:p>
        </p:txBody>
      </p:sp>
      <p:sp>
        <p:nvSpPr>
          <p:cNvPr id="12" name="TextBox 11"/>
          <p:cNvSpPr txBox="1"/>
          <p:nvPr/>
        </p:nvSpPr>
        <p:spPr>
          <a:xfrm>
            <a:off x="5274476" y="1078019"/>
            <a:ext cx="2390398" cy="369332"/>
          </a:xfrm>
          <a:prstGeom prst="rect">
            <a:avLst/>
          </a:prstGeom>
          <a:noFill/>
        </p:spPr>
        <p:txBody>
          <a:bodyPr wrap="none" rtlCol="0">
            <a:spAutoFit/>
          </a:bodyPr>
          <a:lstStyle/>
          <a:p>
            <a:r>
              <a:rPr lang="en-US" sz="1800" b="1" dirty="0"/>
              <a:t>Production Runtime</a:t>
            </a:r>
            <a:endParaRPr lang="nl-NL" sz="1800" b="1" dirty="0"/>
          </a:p>
        </p:txBody>
      </p:sp>
      <p:cxnSp>
        <p:nvCxnSpPr>
          <p:cNvPr id="13" name="Straight Connector 12"/>
          <p:cNvCxnSpPr/>
          <p:nvPr/>
        </p:nvCxnSpPr>
        <p:spPr>
          <a:xfrm>
            <a:off x="5430955" y="2753585"/>
            <a:ext cx="1752547"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684738" y="1613589"/>
            <a:ext cx="1313180" cy="369332"/>
          </a:xfrm>
          <a:prstGeom prst="rect">
            <a:avLst/>
          </a:prstGeom>
          <a:noFill/>
        </p:spPr>
        <p:txBody>
          <a:bodyPr wrap="none" rtlCol="0">
            <a:spAutoFit/>
          </a:bodyPr>
          <a:lstStyle/>
          <a:p>
            <a:r>
              <a:rPr lang="en-US" sz="1800" dirty="0"/>
              <a:t>Operations</a:t>
            </a:r>
            <a:endParaRPr lang="nl-NL" sz="1800" dirty="0"/>
          </a:p>
        </p:txBody>
      </p:sp>
      <p:sp>
        <p:nvSpPr>
          <p:cNvPr id="15" name="Rectangular Callout 14"/>
          <p:cNvSpPr/>
          <p:nvPr/>
        </p:nvSpPr>
        <p:spPr>
          <a:xfrm>
            <a:off x="7536785" y="1915802"/>
            <a:ext cx="1530880" cy="771978"/>
          </a:xfrm>
          <a:prstGeom prst="wedgeRectCallout">
            <a:avLst>
              <a:gd name="adj1" fmla="val -101496"/>
              <a:gd name="adj2" fmla="val 59808"/>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00" dirty="0"/>
              <a:t>Monitoring &amp; Management</a:t>
            </a:r>
          </a:p>
        </p:txBody>
      </p:sp>
      <p:sp>
        <p:nvSpPr>
          <p:cNvPr id="16" name="TextBox 15"/>
          <p:cNvSpPr txBox="1"/>
          <p:nvPr/>
        </p:nvSpPr>
        <p:spPr>
          <a:xfrm>
            <a:off x="5468859" y="2736011"/>
            <a:ext cx="1710725" cy="584775"/>
          </a:xfrm>
          <a:prstGeom prst="rect">
            <a:avLst/>
          </a:prstGeom>
          <a:noFill/>
        </p:spPr>
        <p:txBody>
          <a:bodyPr wrap="none" rtlCol="0">
            <a:spAutoFit/>
          </a:bodyPr>
          <a:lstStyle/>
          <a:p>
            <a:r>
              <a:rPr lang="en-US" sz="3200" dirty="0"/>
              <a:t>Platform</a:t>
            </a:r>
            <a:endParaRPr lang="nl-NL" sz="3200" dirty="0"/>
          </a:p>
        </p:txBody>
      </p:sp>
      <p:sp>
        <p:nvSpPr>
          <p:cNvPr id="17" name="TextBox 16"/>
          <p:cNvSpPr txBox="1"/>
          <p:nvPr/>
        </p:nvSpPr>
        <p:spPr>
          <a:xfrm>
            <a:off x="6057435" y="3028398"/>
            <a:ext cx="567784" cy="215444"/>
          </a:xfrm>
          <a:prstGeom prst="rect">
            <a:avLst/>
          </a:prstGeom>
          <a:noFill/>
        </p:spPr>
        <p:txBody>
          <a:bodyPr wrap="none" rtlCol="0">
            <a:spAutoFit/>
          </a:bodyPr>
          <a:lstStyle/>
          <a:p>
            <a:r>
              <a:rPr lang="en-US" sz="800" dirty="0"/>
              <a:t>Platform</a:t>
            </a:r>
            <a:endParaRPr lang="nl-NL" sz="800" dirty="0"/>
          </a:p>
        </p:txBody>
      </p:sp>
      <p:sp>
        <p:nvSpPr>
          <p:cNvPr id="4" name="Footer Placeholder 3"/>
          <p:cNvSpPr>
            <a:spLocks noGrp="1"/>
          </p:cNvSpPr>
          <p:nvPr>
            <p:ph type="ftr" sz="quarter" idx="11"/>
          </p:nvPr>
        </p:nvSpPr>
        <p:spPr/>
        <p:txBody>
          <a:bodyPr/>
          <a:lstStyle/>
          <a:p>
            <a:r>
              <a:rPr lang="en-US"/>
              <a:t>AS Watson - Microservices &amp; Apache Kafka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27</a:t>
            </a:fld>
            <a:endParaRPr lang="nl-NL"/>
          </a:p>
        </p:txBody>
      </p:sp>
    </p:spTree>
    <p:extLst>
      <p:ext uri="{BB962C8B-B14F-4D97-AF65-F5344CB8AC3E}">
        <p14:creationId xmlns:p14="http://schemas.microsoft.com/office/powerpoint/2010/main" val="286285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6"/>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16" grpId="1"/>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0" y="1295439"/>
            <a:ext cx="1760166" cy="331459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013"/>
          </a:p>
        </p:txBody>
      </p:sp>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fontAlgn="base">
              <a:spcAft>
                <a:spcPct val="0"/>
              </a:spcAft>
            </a:pPr>
            <a:r>
              <a:rPr lang="nl-NL" dirty="0" err="1"/>
              <a:t>Production</a:t>
            </a:r>
            <a:r>
              <a:rPr lang="nl-NL" dirty="0"/>
              <a:t> Runtime is </a:t>
            </a:r>
            <a:r>
              <a:rPr lang="nl-NL" dirty="0" err="1"/>
              <a:t>the</a:t>
            </a:r>
            <a:r>
              <a:rPr lang="nl-NL" dirty="0"/>
              <a:t> </a:t>
            </a:r>
            <a:r>
              <a:rPr lang="nl-NL" dirty="0" err="1"/>
              <a:t>Result</a:t>
            </a:r>
            <a:r>
              <a:rPr lang="nl-NL" dirty="0"/>
              <a:t> of </a:t>
            </a:r>
            <a:r>
              <a:rPr lang="nl-NL" dirty="0" err="1"/>
              <a:t>Preparation</a:t>
            </a:r>
            <a:r>
              <a:rPr lang="nl-NL" dirty="0"/>
              <a:t> Runtime</a:t>
            </a:r>
            <a:endParaRPr lang="fr-FR" dirty="0"/>
          </a:p>
        </p:txBody>
      </p:sp>
      <p:sp>
        <p:nvSpPr>
          <p:cNvPr id="6" name="Content Placeholder 5"/>
          <p:cNvSpPr>
            <a:spLocks noGrp="1"/>
          </p:cNvSpPr>
          <p:nvPr>
            <p:ph idx="1"/>
          </p:nvPr>
        </p:nvSpPr>
        <p:spPr/>
        <p:txBody>
          <a:bodyPr/>
          <a:lstStyle/>
          <a:p>
            <a:endParaRPr lang="nl-NL"/>
          </a:p>
        </p:txBody>
      </p:sp>
      <p:sp>
        <p:nvSpPr>
          <p:cNvPr id="8" name="Oval 7"/>
          <p:cNvSpPr/>
          <p:nvPr/>
        </p:nvSpPr>
        <p:spPr>
          <a:xfrm>
            <a:off x="5430955" y="2002000"/>
            <a:ext cx="1752547" cy="150317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9" name="TextBox 8"/>
          <p:cNvSpPr txBox="1"/>
          <p:nvPr/>
        </p:nvSpPr>
        <p:spPr>
          <a:xfrm>
            <a:off x="5684737" y="2168250"/>
            <a:ext cx="1313180" cy="369332"/>
          </a:xfrm>
          <a:prstGeom prst="rect">
            <a:avLst/>
          </a:prstGeom>
          <a:noFill/>
        </p:spPr>
        <p:txBody>
          <a:bodyPr wrap="none" rtlCol="0">
            <a:spAutoFit/>
          </a:bodyPr>
          <a:lstStyle/>
          <a:p>
            <a:r>
              <a:rPr lang="en-US" sz="1800" dirty="0"/>
              <a:t>Application</a:t>
            </a:r>
            <a:endParaRPr lang="nl-NL" sz="1800" dirty="0"/>
          </a:p>
        </p:txBody>
      </p:sp>
      <p:sp>
        <p:nvSpPr>
          <p:cNvPr id="11" name="TextBox 10"/>
          <p:cNvSpPr txBox="1"/>
          <p:nvPr/>
        </p:nvSpPr>
        <p:spPr>
          <a:xfrm>
            <a:off x="5810438" y="2911816"/>
            <a:ext cx="1043876" cy="369332"/>
          </a:xfrm>
          <a:prstGeom prst="rect">
            <a:avLst/>
          </a:prstGeom>
          <a:noFill/>
        </p:spPr>
        <p:txBody>
          <a:bodyPr wrap="none" rtlCol="0">
            <a:spAutoFit/>
          </a:bodyPr>
          <a:lstStyle/>
          <a:p>
            <a:r>
              <a:rPr lang="en-US" sz="1800" dirty="0"/>
              <a:t>Platform</a:t>
            </a:r>
            <a:endParaRPr lang="nl-NL" sz="1800" dirty="0"/>
          </a:p>
        </p:txBody>
      </p:sp>
      <p:sp>
        <p:nvSpPr>
          <p:cNvPr id="12" name="TextBox 11"/>
          <p:cNvSpPr txBox="1"/>
          <p:nvPr/>
        </p:nvSpPr>
        <p:spPr>
          <a:xfrm>
            <a:off x="5274476" y="1078019"/>
            <a:ext cx="2390398" cy="369332"/>
          </a:xfrm>
          <a:prstGeom prst="rect">
            <a:avLst/>
          </a:prstGeom>
          <a:noFill/>
        </p:spPr>
        <p:txBody>
          <a:bodyPr wrap="none" rtlCol="0">
            <a:spAutoFit/>
          </a:bodyPr>
          <a:lstStyle/>
          <a:p>
            <a:r>
              <a:rPr lang="en-US" sz="1800" b="1" dirty="0"/>
              <a:t>Production Runtime</a:t>
            </a:r>
            <a:endParaRPr lang="nl-NL" sz="1800" b="1" dirty="0"/>
          </a:p>
        </p:txBody>
      </p:sp>
      <p:cxnSp>
        <p:nvCxnSpPr>
          <p:cNvPr id="13" name="Straight Connector 12"/>
          <p:cNvCxnSpPr/>
          <p:nvPr/>
        </p:nvCxnSpPr>
        <p:spPr>
          <a:xfrm>
            <a:off x="5430955" y="2753585"/>
            <a:ext cx="1752547"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684738" y="1613589"/>
            <a:ext cx="1313180" cy="369332"/>
          </a:xfrm>
          <a:prstGeom prst="rect">
            <a:avLst/>
          </a:prstGeom>
          <a:noFill/>
        </p:spPr>
        <p:txBody>
          <a:bodyPr wrap="none" rtlCol="0">
            <a:spAutoFit/>
          </a:bodyPr>
          <a:lstStyle/>
          <a:p>
            <a:r>
              <a:rPr lang="en-US" sz="1800" dirty="0"/>
              <a:t>Operations</a:t>
            </a:r>
            <a:endParaRPr lang="nl-NL" sz="1800" dirty="0"/>
          </a:p>
        </p:txBody>
      </p:sp>
      <p:sp>
        <p:nvSpPr>
          <p:cNvPr id="15" name="Rectangular Callout 14"/>
          <p:cNvSpPr/>
          <p:nvPr/>
        </p:nvSpPr>
        <p:spPr>
          <a:xfrm>
            <a:off x="7536785" y="1915802"/>
            <a:ext cx="1530880" cy="771978"/>
          </a:xfrm>
          <a:prstGeom prst="wedgeRectCallout">
            <a:avLst>
              <a:gd name="adj1" fmla="val -101496"/>
              <a:gd name="adj2" fmla="val 59808"/>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00" dirty="0"/>
              <a:t>Monitoring &amp; Management</a:t>
            </a:r>
          </a:p>
        </p:txBody>
      </p:sp>
      <p:sp>
        <p:nvSpPr>
          <p:cNvPr id="16" name="Oval 15"/>
          <p:cNvSpPr/>
          <p:nvPr/>
        </p:nvSpPr>
        <p:spPr>
          <a:xfrm>
            <a:off x="2450134" y="2002000"/>
            <a:ext cx="1752547" cy="150317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sz="1800"/>
          </a:p>
        </p:txBody>
      </p:sp>
      <p:sp>
        <p:nvSpPr>
          <p:cNvPr id="17" name="TextBox 16"/>
          <p:cNvSpPr txBox="1"/>
          <p:nvPr/>
        </p:nvSpPr>
        <p:spPr>
          <a:xfrm>
            <a:off x="2703916" y="2168250"/>
            <a:ext cx="1313180" cy="369332"/>
          </a:xfrm>
          <a:prstGeom prst="rect">
            <a:avLst/>
          </a:prstGeom>
          <a:noFill/>
        </p:spPr>
        <p:txBody>
          <a:bodyPr wrap="none" rtlCol="0">
            <a:spAutoFit/>
          </a:bodyPr>
          <a:lstStyle/>
          <a:p>
            <a:r>
              <a:rPr lang="en-US" sz="1800" dirty="0"/>
              <a:t>Application</a:t>
            </a:r>
            <a:endParaRPr lang="nl-NL" sz="1800" dirty="0"/>
          </a:p>
        </p:txBody>
      </p:sp>
      <p:sp>
        <p:nvSpPr>
          <p:cNvPr id="18" name="TextBox 17"/>
          <p:cNvSpPr txBox="1"/>
          <p:nvPr/>
        </p:nvSpPr>
        <p:spPr>
          <a:xfrm>
            <a:off x="2293655" y="1078019"/>
            <a:ext cx="2454518" cy="369332"/>
          </a:xfrm>
          <a:prstGeom prst="rect">
            <a:avLst/>
          </a:prstGeom>
          <a:noFill/>
        </p:spPr>
        <p:txBody>
          <a:bodyPr wrap="none" rtlCol="0">
            <a:spAutoFit/>
          </a:bodyPr>
          <a:lstStyle/>
          <a:p>
            <a:r>
              <a:rPr lang="en-US" sz="1800" b="1" dirty="0"/>
              <a:t>Preparation Runtime</a:t>
            </a:r>
            <a:endParaRPr lang="nl-NL" sz="1800" b="1" dirty="0"/>
          </a:p>
        </p:txBody>
      </p:sp>
      <p:sp>
        <p:nvSpPr>
          <p:cNvPr id="19" name="TextBox 18"/>
          <p:cNvSpPr txBox="1"/>
          <p:nvPr/>
        </p:nvSpPr>
        <p:spPr>
          <a:xfrm>
            <a:off x="2829617" y="2911816"/>
            <a:ext cx="1043876" cy="369332"/>
          </a:xfrm>
          <a:prstGeom prst="rect">
            <a:avLst/>
          </a:prstGeom>
          <a:noFill/>
        </p:spPr>
        <p:txBody>
          <a:bodyPr wrap="none" rtlCol="0">
            <a:spAutoFit/>
          </a:bodyPr>
          <a:lstStyle/>
          <a:p>
            <a:r>
              <a:rPr lang="en-US" sz="1800" dirty="0"/>
              <a:t>Platform</a:t>
            </a:r>
            <a:endParaRPr lang="nl-NL" sz="1800" dirty="0"/>
          </a:p>
        </p:txBody>
      </p:sp>
      <p:cxnSp>
        <p:nvCxnSpPr>
          <p:cNvPr id="20" name="Straight Connector 19"/>
          <p:cNvCxnSpPr>
            <a:stCxn id="16" idx="2"/>
            <a:endCxn id="16" idx="6"/>
          </p:cNvCxnSpPr>
          <p:nvPr/>
        </p:nvCxnSpPr>
        <p:spPr>
          <a:xfrm>
            <a:off x="2450134" y="2753585"/>
            <a:ext cx="1752547"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03916" y="1613589"/>
            <a:ext cx="1544012" cy="369332"/>
          </a:xfrm>
          <a:prstGeom prst="rect">
            <a:avLst/>
          </a:prstGeom>
          <a:noFill/>
        </p:spPr>
        <p:txBody>
          <a:bodyPr wrap="none" rtlCol="0">
            <a:spAutoFit/>
          </a:bodyPr>
          <a:lstStyle/>
          <a:p>
            <a:r>
              <a:rPr lang="en-US" sz="1800" dirty="0"/>
              <a:t>Development</a:t>
            </a:r>
            <a:endParaRPr lang="nl-NL" sz="1800" dirty="0"/>
          </a:p>
        </p:txBody>
      </p:sp>
      <p:sp>
        <p:nvSpPr>
          <p:cNvPr id="22" name="Freeform 21"/>
          <p:cNvSpPr/>
          <p:nvPr/>
        </p:nvSpPr>
        <p:spPr>
          <a:xfrm>
            <a:off x="4294918" y="2520961"/>
            <a:ext cx="1124244" cy="496934"/>
          </a:xfrm>
          <a:custGeom>
            <a:avLst/>
            <a:gdLst>
              <a:gd name="connsiteX0" fmla="*/ 0 w 1124278"/>
              <a:gd name="connsiteY0" fmla="*/ 243024 h 496949"/>
              <a:gd name="connsiteX1" fmla="*/ 394855 w 1124278"/>
              <a:gd name="connsiteY1" fmla="*/ 7497 h 496949"/>
              <a:gd name="connsiteX2" fmla="*/ 727364 w 1124278"/>
              <a:gd name="connsiteY2" fmla="*/ 492406 h 496949"/>
              <a:gd name="connsiteX3" fmla="*/ 1073727 w 1124278"/>
              <a:gd name="connsiteY3" fmla="*/ 249951 h 496949"/>
              <a:gd name="connsiteX4" fmla="*/ 1115291 w 1124278"/>
              <a:gd name="connsiteY4" fmla="*/ 243024 h 496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78" h="496949">
                <a:moveTo>
                  <a:pt x="0" y="243024"/>
                </a:moveTo>
                <a:cubicBezTo>
                  <a:pt x="136814" y="104478"/>
                  <a:pt x="273628" y="-34067"/>
                  <a:pt x="394855" y="7497"/>
                </a:cubicBezTo>
                <a:cubicBezTo>
                  <a:pt x="516082" y="49061"/>
                  <a:pt x="614219" y="451997"/>
                  <a:pt x="727364" y="492406"/>
                </a:cubicBezTo>
                <a:cubicBezTo>
                  <a:pt x="840509" y="532815"/>
                  <a:pt x="1009072" y="291515"/>
                  <a:pt x="1073727" y="249951"/>
                </a:cubicBezTo>
                <a:cubicBezTo>
                  <a:pt x="1138382" y="208387"/>
                  <a:pt x="1126836" y="225705"/>
                  <a:pt x="1115291" y="243024"/>
                </a:cubicBezTo>
              </a:path>
            </a:pathLst>
          </a:custGeom>
          <a:noFill/>
          <a:ln w="38100">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23" name="Rectangular Callout 22"/>
          <p:cNvSpPr/>
          <p:nvPr/>
        </p:nvSpPr>
        <p:spPr>
          <a:xfrm>
            <a:off x="4471750" y="3100155"/>
            <a:ext cx="735759" cy="456948"/>
          </a:xfrm>
          <a:prstGeom prst="wedgeRectCallout">
            <a:avLst>
              <a:gd name="adj1" fmla="val -3582"/>
              <a:gd name="adj2" fmla="val -131201"/>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00" dirty="0"/>
              <a:t>CD</a:t>
            </a:r>
          </a:p>
        </p:txBody>
      </p:sp>
      <p:sp>
        <p:nvSpPr>
          <p:cNvPr id="24" name="Rectangular Callout 23"/>
          <p:cNvSpPr/>
          <p:nvPr/>
        </p:nvSpPr>
        <p:spPr>
          <a:xfrm>
            <a:off x="356657" y="2520961"/>
            <a:ext cx="1530880" cy="771978"/>
          </a:xfrm>
          <a:prstGeom prst="wedgeRectCallout">
            <a:avLst>
              <a:gd name="adj1" fmla="val 86739"/>
              <a:gd name="adj2" fmla="val -20950"/>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00" i="1" dirty="0"/>
              <a:t>Agile </a:t>
            </a:r>
            <a:r>
              <a:rPr lang="en-US" sz="1800" dirty="0"/>
              <a:t>Design, Build, Test</a:t>
            </a:r>
          </a:p>
        </p:txBody>
      </p:sp>
      <p:sp>
        <p:nvSpPr>
          <p:cNvPr id="4" name="Footer Placeholder 3"/>
          <p:cNvSpPr>
            <a:spLocks noGrp="1"/>
          </p:cNvSpPr>
          <p:nvPr>
            <p:ph type="ftr" sz="quarter" idx="11"/>
          </p:nvPr>
        </p:nvSpPr>
        <p:spPr/>
        <p:txBody>
          <a:bodyPr/>
          <a:lstStyle/>
          <a:p>
            <a:r>
              <a:rPr lang="en-US"/>
              <a:t>AS Watson - Microservices &amp; Apache Kafka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28</a:t>
            </a:fld>
            <a:endParaRPr lang="nl-NL"/>
          </a:p>
        </p:txBody>
      </p:sp>
    </p:spTree>
    <p:extLst>
      <p:ext uri="{BB962C8B-B14F-4D97-AF65-F5344CB8AC3E}">
        <p14:creationId xmlns:p14="http://schemas.microsoft.com/office/powerpoint/2010/main" val="25835520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20001" y="1637070"/>
            <a:ext cx="7703999" cy="1703959"/>
          </a:xfrm>
        </p:spPr>
        <p:txBody>
          <a:bodyPr/>
          <a:lstStyle/>
          <a:p>
            <a:pPr algn="ctr"/>
            <a:r>
              <a:rPr lang="en-US" sz="8800" dirty="0"/>
              <a:t>What?</a:t>
            </a:r>
            <a:endParaRPr lang="nl-NL" sz="8800" dirty="0"/>
          </a:p>
        </p:txBody>
      </p:sp>
      <p:sp>
        <p:nvSpPr>
          <p:cNvPr id="4" name="Footer Placeholder 3"/>
          <p:cNvSpPr>
            <a:spLocks noGrp="1"/>
          </p:cNvSpPr>
          <p:nvPr>
            <p:ph type="ftr" sz="quarter" idx="11"/>
          </p:nvPr>
        </p:nvSpPr>
        <p:spPr/>
        <p:txBody>
          <a:bodyPr/>
          <a:lstStyle/>
          <a:p>
            <a:r>
              <a:rPr lang="en-US"/>
              <a:t>AS Watson - Microservices &amp; Apache Kafka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29</a:t>
            </a:fld>
            <a:endParaRPr lang="nl-NL"/>
          </a:p>
        </p:txBody>
      </p:sp>
    </p:spTree>
    <p:extLst>
      <p:ext uri="{BB962C8B-B14F-4D97-AF65-F5344CB8AC3E}">
        <p14:creationId xmlns:p14="http://schemas.microsoft.com/office/powerpoint/2010/main" val="897560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918974" y="5604164"/>
            <a:ext cx="3240000" cy="108000"/>
          </a:xfrm>
        </p:spPr>
        <p:txBody>
          <a:bodyPr/>
          <a:lstStyle/>
          <a:p>
            <a:r>
              <a:rPr lang="en-US"/>
              <a:t>AS Watson - Microservices &amp; Apache Kafka</a:t>
            </a:r>
            <a:endParaRPr lang="nl-NL" dirty="0"/>
          </a:p>
        </p:txBody>
      </p:sp>
      <p:sp>
        <p:nvSpPr>
          <p:cNvPr id="5" name="Slide Number Placeholder 4"/>
          <p:cNvSpPr>
            <a:spLocks noGrp="1"/>
          </p:cNvSpPr>
          <p:nvPr>
            <p:ph type="sldNum" sz="quarter" idx="12"/>
          </p:nvPr>
        </p:nvSpPr>
        <p:spPr>
          <a:xfrm>
            <a:off x="7230974" y="5604164"/>
            <a:ext cx="144000" cy="108000"/>
          </a:xfrm>
        </p:spPr>
        <p:txBody>
          <a:bodyPr/>
          <a:lstStyle/>
          <a:p>
            <a:fld id="{14F1411D-0280-154F-AEAC-4C20B7AA46B2}" type="slidenum">
              <a:rPr lang="nl-NL" smtClean="0"/>
              <a:t>3</a:t>
            </a:fld>
            <a:endParaRPr lang="nl-NL"/>
          </a:p>
        </p:txBody>
      </p:sp>
      <p:sp>
        <p:nvSpPr>
          <p:cNvPr id="6" name="Cloud Callout 5"/>
          <p:cNvSpPr/>
          <p:nvPr/>
        </p:nvSpPr>
        <p:spPr>
          <a:xfrm>
            <a:off x="84367" y="2856355"/>
            <a:ext cx="2665975" cy="1423164"/>
          </a:xfrm>
          <a:prstGeom prst="cloudCallout">
            <a:avLst>
              <a:gd name="adj1" fmla="val -38913"/>
              <a:gd name="adj2" fmla="val 869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xtBox 6"/>
          <p:cNvSpPr txBox="1"/>
          <p:nvPr/>
        </p:nvSpPr>
        <p:spPr>
          <a:xfrm>
            <a:off x="368329" y="3167827"/>
            <a:ext cx="2509603" cy="800219"/>
          </a:xfrm>
          <a:prstGeom prst="rect">
            <a:avLst/>
          </a:prstGeom>
          <a:noFill/>
        </p:spPr>
        <p:txBody>
          <a:bodyPr wrap="square" lIns="0" tIns="0" rIns="0" bIns="0" rtlCol="0">
            <a:spAutoFit/>
          </a:bodyPr>
          <a:lstStyle/>
          <a:p>
            <a:r>
              <a:rPr lang="en-US" sz="1300" dirty="0"/>
              <a:t>It would be so nice if I could publish my ideas and actions, accessible near instantly for everyone who is interested</a:t>
            </a:r>
            <a:endParaRPr lang="nl-NL" sz="1300" dirty="0" err="1"/>
          </a:p>
        </p:txBody>
      </p:sp>
      <p:sp>
        <p:nvSpPr>
          <p:cNvPr id="8" name="Cloud Callout 7"/>
          <p:cNvSpPr/>
          <p:nvPr/>
        </p:nvSpPr>
        <p:spPr>
          <a:xfrm>
            <a:off x="5635256" y="249709"/>
            <a:ext cx="3508745" cy="1706681"/>
          </a:xfrm>
          <a:prstGeom prst="cloudCallout">
            <a:avLst>
              <a:gd name="adj1" fmla="val -38913"/>
              <a:gd name="adj2" fmla="val 86906"/>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9" name="TextBox 8"/>
          <p:cNvSpPr txBox="1"/>
          <p:nvPr/>
        </p:nvSpPr>
        <p:spPr>
          <a:xfrm>
            <a:off x="6138477" y="492358"/>
            <a:ext cx="2934746" cy="1200329"/>
          </a:xfrm>
          <a:prstGeom prst="rect">
            <a:avLst/>
          </a:prstGeom>
          <a:noFill/>
        </p:spPr>
        <p:txBody>
          <a:bodyPr wrap="square" lIns="0" tIns="0" rIns="0" bIns="0" rtlCol="0">
            <a:spAutoFit/>
          </a:bodyPr>
          <a:lstStyle/>
          <a:p>
            <a:r>
              <a:rPr lang="en-US" sz="1300" dirty="0"/>
              <a:t>Heck, I do not even know these people and they may not know me [personally] – just my pearls of wisdom. And if they are late to the party,  they can also check out the historic archives of my eloquence </a:t>
            </a:r>
            <a:endParaRPr lang="nl-NL" sz="1300" dirty="0" err="1"/>
          </a:p>
        </p:txBody>
      </p:sp>
      <p:sp>
        <p:nvSpPr>
          <p:cNvPr id="10" name="Cloud Callout 9"/>
          <p:cNvSpPr/>
          <p:nvPr/>
        </p:nvSpPr>
        <p:spPr>
          <a:xfrm>
            <a:off x="2523565" y="1460596"/>
            <a:ext cx="3423632" cy="1614532"/>
          </a:xfrm>
          <a:prstGeom prst="cloudCallout">
            <a:avLst>
              <a:gd name="adj1" fmla="val -38913"/>
              <a:gd name="adj2" fmla="val 86906"/>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11" name="TextBox 10"/>
          <p:cNvSpPr txBox="1"/>
          <p:nvPr/>
        </p:nvSpPr>
        <p:spPr>
          <a:xfrm>
            <a:off x="2959448" y="1802738"/>
            <a:ext cx="2987749" cy="1000274"/>
          </a:xfrm>
          <a:prstGeom prst="rect">
            <a:avLst/>
          </a:prstGeom>
          <a:noFill/>
        </p:spPr>
        <p:txBody>
          <a:bodyPr wrap="square" lIns="0" tIns="0" rIns="0" bIns="0" rtlCol="0">
            <a:spAutoFit/>
          </a:bodyPr>
          <a:lstStyle/>
          <a:p>
            <a:r>
              <a:rPr lang="en-US" sz="1300" dirty="0"/>
              <a:t>Without fretting about the numbers of readers involved and whether they are in the same time zone as me and online when I publish my messages – and which device they use</a:t>
            </a:r>
            <a:endParaRPr lang="nl-NL" sz="1300" dirty="0" err="1"/>
          </a:p>
        </p:txBody>
      </p:sp>
      <p:pic>
        <p:nvPicPr>
          <p:cNvPr id="1026" name="Picture 2" descr="Image result for logo twitte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6842" y="27003"/>
            <a:ext cx="2594767" cy="18316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3"/>
          <a:stretch>
            <a:fillRect/>
          </a:stretch>
        </p:blipFill>
        <p:spPr>
          <a:xfrm>
            <a:off x="3453309" y="3417270"/>
            <a:ext cx="1564143" cy="1509067"/>
          </a:xfrm>
          <a:prstGeom prst="rect">
            <a:avLst/>
          </a:prstGeom>
        </p:spPr>
      </p:pic>
      <p:pic>
        <p:nvPicPr>
          <p:cNvPr id="13" name="Picture 12"/>
          <p:cNvPicPr>
            <a:picLocks noChangeAspect="1"/>
          </p:cNvPicPr>
          <p:nvPr/>
        </p:nvPicPr>
        <p:blipFill>
          <a:blip r:embed="rId4"/>
          <a:stretch>
            <a:fillRect/>
          </a:stretch>
        </p:blipFill>
        <p:spPr>
          <a:xfrm>
            <a:off x="5103627" y="3417270"/>
            <a:ext cx="3795094" cy="1399536"/>
          </a:xfrm>
          <a:prstGeom prst="rect">
            <a:avLst/>
          </a:prstGeom>
        </p:spPr>
      </p:pic>
      <p:sp>
        <p:nvSpPr>
          <p:cNvPr id="14" name="Rectangle 13"/>
          <p:cNvSpPr/>
          <p:nvPr/>
        </p:nvSpPr>
        <p:spPr>
          <a:xfrm>
            <a:off x="5103627" y="3417270"/>
            <a:ext cx="446568" cy="311214"/>
          </a:xfrm>
          <a:prstGeom prst="rect">
            <a:avLst/>
          </a:prstGeom>
          <a:noFill/>
          <a:ln w="38100">
            <a:solidFill>
              <a:schemeClr val="tx2">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a:p>
        </p:txBody>
      </p:sp>
    </p:spTree>
    <p:extLst>
      <p:ext uri="{BB962C8B-B14F-4D97-AF65-F5344CB8AC3E}">
        <p14:creationId xmlns:p14="http://schemas.microsoft.com/office/powerpoint/2010/main" val="177691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par>
                          <p:cTn id="29" fill="hold">
                            <p:stCondLst>
                              <p:cond delay="0"/>
                            </p:stCondLst>
                            <p:childTnLst>
                              <p:par>
                                <p:cTn id="30" presetID="10" presetClass="entr" presetSubtype="0" fill="hold" grpId="0" nodeType="afterEffect">
                                  <p:stCondLst>
                                    <p:cond delay="75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P spid="10" grpId="0" animBg="1"/>
      <p:bldP spid="11" grpId="0"/>
      <p:bldP spid="1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0" y="1295439"/>
            <a:ext cx="1760166" cy="331459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013"/>
          </a:p>
        </p:txBody>
      </p:sp>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fontAlgn="base">
              <a:spcAft>
                <a:spcPct val="0"/>
              </a:spcAft>
            </a:pPr>
            <a:r>
              <a:rPr lang="nl-NL" dirty="0" err="1"/>
              <a:t>One</a:t>
            </a:r>
            <a:r>
              <a:rPr lang="nl-NL" dirty="0"/>
              <a:t> team has Agile </a:t>
            </a:r>
            <a:r>
              <a:rPr lang="nl-NL" dirty="0" err="1"/>
              <a:t>responsibility</a:t>
            </a:r>
            <a:r>
              <a:rPr lang="nl-NL" dirty="0"/>
              <a:t> </a:t>
            </a:r>
            <a:r>
              <a:rPr lang="nl-NL" dirty="0" err="1"/>
              <a:t>through</a:t>
            </a:r>
            <a:r>
              <a:rPr lang="nl-NL" dirty="0"/>
              <a:t> full </a:t>
            </a:r>
            <a:r>
              <a:rPr lang="nl-NL" dirty="0" err="1"/>
              <a:t>lifecyle</a:t>
            </a:r>
            <a:endParaRPr lang="fr-FR" dirty="0"/>
          </a:p>
        </p:txBody>
      </p:sp>
      <p:sp>
        <p:nvSpPr>
          <p:cNvPr id="6" name="Content Placeholder 5"/>
          <p:cNvSpPr>
            <a:spLocks noGrp="1"/>
          </p:cNvSpPr>
          <p:nvPr>
            <p:ph idx="1"/>
          </p:nvPr>
        </p:nvSpPr>
        <p:spPr/>
        <p:txBody>
          <a:bodyPr/>
          <a:lstStyle/>
          <a:p>
            <a:endParaRPr lang="nl-NL"/>
          </a:p>
        </p:txBody>
      </p:sp>
      <p:sp>
        <p:nvSpPr>
          <p:cNvPr id="8" name="Oval 7"/>
          <p:cNvSpPr/>
          <p:nvPr/>
        </p:nvSpPr>
        <p:spPr>
          <a:xfrm>
            <a:off x="5430955" y="2002000"/>
            <a:ext cx="1752547" cy="150317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9" name="TextBox 8"/>
          <p:cNvSpPr txBox="1"/>
          <p:nvPr/>
        </p:nvSpPr>
        <p:spPr>
          <a:xfrm>
            <a:off x="5684737" y="2168250"/>
            <a:ext cx="1313180" cy="369332"/>
          </a:xfrm>
          <a:prstGeom prst="rect">
            <a:avLst/>
          </a:prstGeom>
          <a:noFill/>
        </p:spPr>
        <p:txBody>
          <a:bodyPr wrap="none" rtlCol="0">
            <a:spAutoFit/>
          </a:bodyPr>
          <a:lstStyle/>
          <a:p>
            <a:r>
              <a:rPr lang="en-US" sz="1800" dirty="0"/>
              <a:t>Application</a:t>
            </a:r>
            <a:endParaRPr lang="nl-NL" sz="1800" dirty="0"/>
          </a:p>
        </p:txBody>
      </p:sp>
      <p:sp>
        <p:nvSpPr>
          <p:cNvPr id="11" name="TextBox 10"/>
          <p:cNvSpPr txBox="1"/>
          <p:nvPr/>
        </p:nvSpPr>
        <p:spPr>
          <a:xfrm>
            <a:off x="5810438" y="2911816"/>
            <a:ext cx="1043876" cy="369332"/>
          </a:xfrm>
          <a:prstGeom prst="rect">
            <a:avLst/>
          </a:prstGeom>
          <a:noFill/>
        </p:spPr>
        <p:txBody>
          <a:bodyPr wrap="none" rtlCol="0">
            <a:spAutoFit/>
          </a:bodyPr>
          <a:lstStyle/>
          <a:p>
            <a:r>
              <a:rPr lang="en-US" sz="1800" dirty="0"/>
              <a:t>Platform</a:t>
            </a:r>
            <a:endParaRPr lang="nl-NL" sz="1800" dirty="0"/>
          </a:p>
        </p:txBody>
      </p:sp>
      <p:sp>
        <p:nvSpPr>
          <p:cNvPr id="12" name="TextBox 11"/>
          <p:cNvSpPr txBox="1"/>
          <p:nvPr/>
        </p:nvSpPr>
        <p:spPr>
          <a:xfrm>
            <a:off x="5274476" y="1078019"/>
            <a:ext cx="2390398" cy="369332"/>
          </a:xfrm>
          <a:prstGeom prst="rect">
            <a:avLst/>
          </a:prstGeom>
          <a:noFill/>
        </p:spPr>
        <p:txBody>
          <a:bodyPr wrap="none" rtlCol="0">
            <a:spAutoFit/>
          </a:bodyPr>
          <a:lstStyle/>
          <a:p>
            <a:r>
              <a:rPr lang="en-US" sz="1800" b="1" dirty="0"/>
              <a:t>Production Runtime</a:t>
            </a:r>
            <a:endParaRPr lang="nl-NL" sz="1800" b="1" dirty="0"/>
          </a:p>
        </p:txBody>
      </p:sp>
      <p:cxnSp>
        <p:nvCxnSpPr>
          <p:cNvPr id="13" name="Straight Connector 12"/>
          <p:cNvCxnSpPr/>
          <p:nvPr/>
        </p:nvCxnSpPr>
        <p:spPr>
          <a:xfrm>
            <a:off x="5430955" y="2753585"/>
            <a:ext cx="1752547"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684738" y="1613589"/>
            <a:ext cx="1313180" cy="369332"/>
          </a:xfrm>
          <a:prstGeom prst="rect">
            <a:avLst/>
          </a:prstGeom>
          <a:noFill/>
        </p:spPr>
        <p:txBody>
          <a:bodyPr wrap="none" rtlCol="0">
            <a:spAutoFit/>
          </a:bodyPr>
          <a:lstStyle/>
          <a:p>
            <a:r>
              <a:rPr lang="en-US" sz="1800" dirty="0"/>
              <a:t>Operations</a:t>
            </a:r>
            <a:endParaRPr lang="nl-NL" sz="1800" dirty="0"/>
          </a:p>
        </p:txBody>
      </p:sp>
      <p:sp>
        <p:nvSpPr>
          <p:cNvPr id="15" name="Rectangular Callout 14"/>
          <p:cNvSpPr/>
          <p:nvPr/>
        </p:nvSpPr>
        <p:spPr>
          <a:xfrm>
            <a:off x="7536785" y="1915802"/>
            <a:ext cx="1530880" cy="771978"/>
          </a:xfrm>
          <a:prstGeom prst="wedgeRectCallout">
            <a:avLst>
              <a:gd name="adj1" fmla="val -101496"/>
              <a:gd name="adj2" fmla="val 59808"/>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00" dirty="0"/>
              <a:t>Monitoring &amp; Management</a:t>
            </a:r>
          </a:p>
        </p:txBody>
      </p:sp>
      <p:sp>
        <p:nvSpPr>
          <p:cNvPr id="16" name="Oval 15"/>
          <p:cNvSpPr/>
          <p:nvPr/>
        </p:nvSpPr>
        <p:spPr>
          <a:xfrm>
            <a:off x="2450134" y="2002000"/>
            <a:ext cx="1752547" cy="150317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sz="1800"/>
          </a:p>
        </p:txBody>
      </p:sp>
      <p:sp>
        <p:nvSpPr>
          <p:cNvPr id="17" name="TextBox 16"/>
          <p:cNvSpPr txBox="1"/>
          <p:nvPr/>
        </p:nvSpPr>
        <p:spPr>
          <a:xfrm>
            <a:off x="2703916" y="2168250"/>
            <a:ext cx="1313180" cy="369332"/>
          </a:xfrm>
          <a:prstGeom prst="rect">
            <a:avLst/>
          </a:prstGeom>
          <a:noFill/>
        </p:spPr>
        <p:txBody>
          <a:bodyPr wrap="none" rtlCol="0">
            <a:spAutoFit/>
          </a:bodyPr>
          <a:lstStyle/>
          <a:p>
            <a:r>
              <a:rPr lang="en-US" sz="1800" dirty="0"/>
              <a:t>Application</a:t>
            </a:r>
            <a:endParaRPr lang="nl-NL" sz="1800" dirty="0"/>
          </a:p>
        </p:txBody>
      </p:sp>
      <p:sp>
        <p:nvSpPr>
          <p:cNvPr id="18" name="TextBox 17"/>
          <p:cNvSpPr txBox="1"/>
          <p:nvPr/>
        </p:nvSpPr>
        <p:spPr>
          <a:xfrm>
            <a:off x="2293655" y="1078019"/>
            <a:ext cx="2454518" cy="369332"/>
          </a:xfrm>
          <a:prstGeom prst="rect">
            <a:avLst/>
          </a:prstGeom>
          <a:noFill/>
        </p:spPr>
        <p:txBody>
          <a:bodyPr wrap="none" rtlCol="0">
            <a:spAutoFit/>
          </a:bodyPr>
          <a:lstStyle/>
          <a:p>
            <a:r>
              <a:rPr lang="en-US" sz="1800" b="1" dirty="0"/>
              <a:t>Preparation Runtime</a:t>
            </a:r>
            <a:endParaRPr lang="nl-NL" sz="1800" b="1" dirty="0"/>
          </a:p>
        </p:txBody>
      </p:sp>
      <p:sp>
        <p:nvSpPr>
          <p:cNvPr id="19" name="TextBox 18"/>
          <p:cNvSpPr txBox="1"/>
          <p:nvPr/>
        </p:nvSpPr>
        <p:spPr>
          <a:xfrm>
            <a:off x="2829617" y="2911816"/>
            <a:ext cx="1043876" cy="369332"/>
          </a:xfrm>
          <a:prstGeom prst="rect">
            <a:avLst/>
          </a:prstGeom>
          <a:noFill/>
        </p:spPr>
        <p:txBody>
          <a:bodyPr wrap="none" rtlCol="0">
            <a:spAutoFit/>
          </a:bodyPr>
          <a:lstStyle/>
          <a:p>
            <a:r>
              <a:rPr lang="en-US" sz="1800" dirty="0"/>
              <a:t>Platform</a:t>
            </a:r>
            <a:endParaRPr lang="nl-NL" sz="1800" dirty="0"/>
          </a:p>
        </p:txBody>
      </p:sp>
      <p:cxnSp>
        <p:nvCxnSpPr>
          <p:cNvPr id="20" name="Straight Connector 19"/>
          <p:cNvCxnSpPr>
            <a:stCxn id="16" idx="2"/>
            <a:endCxn id="16" idx="6"/>
          </p:cNvCxnSpPr>
          <p:nvPr/>
        </p:nvCxnSpPr>
        <p:spPr>
          <a:xfrm>
            <a:off x="2450134" y="2753585"/>
            <a:ext cx="1752547"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03916" y="1613589"/>
            <a:ext cx="1544012" cy="369332"/>
          </a:xfrm>
          <a:prstGeom prst="rect">
            <a:avLst/>
          </a:prstGeom>
          <a:noFill/>
        </p:spPr>
        <p:txBody>
          <a:bodyPr wrap="none" rtlCol="0">
            <a:spAutoFit/>
          </a:bodyPr>
          <a:lstStyle/>
          <a:p>
            <a:r>
              <a:rPr lang="en-US" sz="1800" dirty="0"/>
              <a:t>Development</a:t>
            </a:r>
            <a:endParaRPr lang="nl-NL" sz="1800" dirty="0"/>
          </a:p>
        </p:txBody>
      </p:sp>
      <p:sp>
        <p:nvSpPr>
          <p:cNvPr id="22" name="Freeform 21"/>
          <p:cNvSpPr/>
          <p:nvPr/>
        </p:nvSpPr>
        <p:spPr>
          <a:xfrm>
            <a:off x="4294918" y="2520961"/>
            <a:ext cx="1124244" cy="496934"/>
          </a:xfrm>
          <a:custGeom>
            <a:avLst/>
            <a:gdLst>
              <a:gd name="connsiteX0" fmla="*/ 0 w 1124278"/>
              <a:gd name="connsiteY0" fmla="*/ 243024 h 496949"/>
              <a:gd name="connsiteX1" fmla="*/ 394855 w 1124278"/>
              <a:gd name="connsiteY1" fmla="*/ 7497 h 496949"/>
              <a:gd name="connsiteX2" fmla="*/ 727364 w 1124278"/>
              <a:gd name="connsiteY2" fmla="*/ 492406 h 496949"/>
              <a:gd name="connsiteX3" fmla="*/ 1073727 w 1124278"/>
              <a:gd name="connsiteY3" fmla="*/ 249951 h 496949"/>
              <a:gd name="connsiteX4" fmla="*/ 1115291 w 1124278"/>
              <a:gd name="connsiteY4" fmla="*/ 243024 h 496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78" h="496949">
                <a:moveTo>
                  <a:pt x="0" y="243024"/>
                </a:moveTo>
                <a:cubicBezTo>
                  <a:pt x="136814" y="104478"/>
                  <a:pt x="273628" y="-34067"/>
                  <a:pt x="394855" y="7497"/>
                </a:cubicBezTo>
                <a:cubicBezTo>
                  <a:pt x="516082" y="49061"/>
                  <a:pt x="614219" y="451997"/>
                  <a:pt x="727364" y="492406"/>
                </a:cubicBezTo>
                <a:cubicBezTo>
                  <a:pt x="840509" y="532815"/>
                  <a:pt x="1009072" y="291515"/>
                  <a:pt x="1073727" y="249951"/>
                </a:cubicBezTo>
                <a:cubicBezTo>
                  <a:pt x="1138382" y="208387"/>
                  <a:pt x="1126836" y="225705"/>
                  <a:pt x="1115291" y="243024"/>
                </a:cubicBezTo>
              </a:path>
            </a:pathLst>
          </a:custGeom>
          <a:noFill/>
          <a:ln w="38100">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23" name="Rectangular Callout 22"/>
          <p:cNvSpPr/>
          <p:nvPr/>
        </p:nvSpPr>
        <p:spPr>
          <a:xfrm>
            <a:off x="4471750" y="3100155"/>
            <a:ext cx="735759" cy="456948"/>
          </a:xfrm>
          <a:prstGeom prst="wedgeRectCallout">
            <a:avLst>
              <a:gd name="adj1" fmla="val -3582"/>
              <a:gd name="adj2" fmla="val -131201"/>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00" dirty="0"/>
              <a:t>CD</a:t>
            </a:r>
          </a:p>
        </p:txBody>
      </p:sp>
      <p:sp>
        <p:nvSpPr>
          <p:cNvPr id="24" name="Rectangular Callout 23"/>
          <p:cNvSpPr/>
          <p:nvPr/>
        </p:nvSpPr>
        <p:spPr>
          <a:xfrm>
            <a:off x="356657" y="2520961"/>
            <a:ext cx="1530880" cy="771978"/>
          </a:xfrm>
          <a:prstGeom prst="wedgeRectCallout">
            <a:avLst>
              <a:gd name="adj1" fmla="val 86739"/>
              <a:gd name="adj2" fmla="val -20950"/>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00" i="1" dirty="0"/>
              <a:t>Agile </a:t>
            </a:r>
            <a:r>
              <a:rPr lang="en-US" sz="1800" dirty="0"/>
              <a:t>Design, Build, Test</a:t>
            </a:r>
          </a:p>
        </p:txBody>
      </p:sp>
      <p:sp>
        <p:nvSpPr>
          <p:cNvPr id="4" name="Footer Placeholder 3"/>
          <p:cNvSpPr>
            <a:spLocks noGrp="1"/>
          </p:cNvSpPr>
          <p:nvPr>
            <p:ph type="ftr" sz="quarter" idx="11"/>
          </p:nvPr>
        </p:nvSpPr>
        <p:spPr/>
        <p:txBody>
          <a:bodyPr/>
          <a:lstStyle/>
          <a:p>
            <a:r>
              <a:rPr lang="en-US"/>
              <a:t>AS Watson - Microservices &amp; Apache Kafka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30</a:t>
            </a:fld>
            <a:endParaRPr lang="nl-NL"/>
          </a:p>
        </p:txBody>
      </p:sp>
    </p:spTree>
    <p:extLst>
      <p:ext uri="{BB962C8B-B14F-4D97-AF65-F5344CB8AC3E}">
        <p14:creationId xmlns:p14="http://schemas.microsoft.com/office/powerpoint/2010/main" val="12764344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140" y="1295439"/>
            <a:ext cx="1760166" cy="331459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013"/>
          </a:p>
        </p:txBody>
      </p:sp>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fontAlgn="base">
              <a:spcAft>
                <a:spcPct val="0"/>
              </a:spcAft>
            </a:pPr>
            <a:r>
              <a:rPr lang="nl-NL" dirty="0" err="1"/>
              <a:t>One</a:t>
            </a:r>
            <a:r>
              <a:rPr lang="nl-NL" dirty="0"/>
              <a:t> team has Agile </a:t>
            </a:r>
            <a:r>
              <a:rPr lang="nl-NL" dirty="0" err="1"/>
              <a:t>responsibility</a:t>
            </a:r>
            <a:r>
              <a:rPr lang="nl-NL" dirty="0"/>
              <a:t> </a:t>
            </a:r>
            <a:r>
              <a:rPr lang="nl-NL" dirty="0" err="1"/>
              <a:t>through</a:t>
            </a:r>
            <a:r>
              <a:rPr lang="nl-NL" dirty="0"/>
              <a:t> full </a:t>
            </a:r>
            <a:r>
              <a:rPr lang="nl-NL" dirty="0" err="1"/>
              <a:t>lifecyle</a:t>
            </a:r>
            <a:endParaRPr lang="fr-FR" dirty="0"/>
          </a:p>
        </p:txBody>
      </p:sp>
      <p:sp>
        <p:nvSpPr>
          <p:cNvPr id="3" name="Content Placeholder 2"/>
          <p:cNvSpPr>
            <a:spLocks noGrp="1"/>
          </p:cNvSpPr>
          <p:nvPr>
            <p:ph idx="1"/>
          </p:nvPr>
        </p:nvSpPr>
        <p:spPr/>
        <p:txBody>
          <a:bodyPr/>
          <a:lstStyle/>
          <a:p>
            <a:endParaRPr lang="nl-NL"/>
          </a:p>
        </p:txBody>
      </p:sp>
      <p:sp>
        <p:nvSpPr>
          <p:cNvPr id="8" name="Oval 7"/>
          <p:cNvSpPr/>
          <p:nvPr/>
        </p:nvSpPr>
        <p:spPr>
          <a:xfrm>
            <a:off x="5430955" y="2002000"/>
            <a:ext cx="1752547" cy="150317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9" name="TextBox 8"/>
          <p:cNvSpPr txBox="1"/>
          <p:nvPr/>
        </p:nvSpPr>
        <p:spPr>
          <a:xfrm>
            <a:off x="5684737" y="2168250"/>
            <a:ext cx="1313180" cy="369332"/>
          </a:xfrm>
          <a:prstGeom prst="rect">
            <a:avLst/>
          </a:prstGeom>
          <a:noFill/>
        </p:spPr>
        <p:txBody>
          <a:bodyPr wrap="none" rtlCol="0">
            <a:spAutoFit/>
          </a:bodyPr>
          <a:lstStyle/>
          <a:p>
            <a:r>
              <a:rPr lang="en-US" sz="1800" dirty="0"/>
              <a:t>Application</a:t>
            </a:r>
            <a:endParaRPr lang="nl-NL" sz="1800" dirty="0"/>
          </a:p>
        </p:txBody>
      </p:sp>
      <p:sp>
        <p:nvSpPr>
          <p:cNvPr id="11" name="TextBox 10"/>
          <p:cNvSpPr txBox="1"/>
          <p:nvPr/>
        </p:nvSpPr>
        <p:spPr>
          <a:xfrm>
            <a:off x="5810438" y="2911816"/>
            <a:ext cx="1043876" cy="369332"/>
          </a:xfrm>
          <a:prstGeom prst="rect">
            <a:avLst/>
          </a:prstGeom>
          <a:noFill/>
        </p:spPr>
        <p:txBody>
          <a:bodyPr wrap="none" rtlCol="0">
            <a:spAutoFit/>
          </a:bodyPr>
          <a:lstStyle/>
          <a:p>
            <a:r>
              <a:rPr lang="en-US" sz="1800" dirty="0"/>
              <a:t>Platform</a:t>
            </a:r>
            <a:endParaRPr lang="nl-NL" sz="1800" dirty="0"/>
          </a:p>
        </p:txBody>
      </p:sp>
      <p:sp>
        <p:nvSpPr>
          <p:cNvPr id="12" name="TextBox 11"/>
          <p:cNvSpPr txBox="1"/>
          <p:nvPr/>
        </p:nvSpPr>
        <p:spPr>
          <a:xfrm>
            <a:off x="5274476" y="1078019"/>
            <a:ext cx="2390398" cy="369332"/>
          </a:xfrm>
          <a:prstGeom prst="rect">
            <a:avLst/>
          </a:prstGeom>
          <a:noFill/>
        </p:spPr>
        <p:txBody>
          <a:bodyPr wrap="none" rtlCol="0">
            <a:spAutoFit/>
          </a:bodyPr>
          <a:lstStyle/>
          <a:p>
            <a:r>
              <a:rPr lang="en-US" sz="1800" b="1" dirty="0"/>
              <a:t>Production Runtime</a:t>
            </a:r>
            <a:endParaRPr lang="nl-NL" sz="1800" b="1" dirty="0"/>
          </a:p>
        </p:txBody>
      </p:sp>
      <p:cxnSp>
        <p:nvCxnSpPr>
          <p:cNvPr id="13" name="Straight Connector 12"/>
          <p:cNvCxnSpPr/>
          <p:nvPr/>
        </p:nvCxnSpPr>
        <p:spPr>
          <a:xfrm>
            <a:off x="5430955" y="2753585"/>
            <a:ext cx="1752547"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684738" y="1613589"/>
            <a:ext cx="1313180" cy="369332"/>
          </a:xfrm>
          <a:prstGeom prst="rect">
            <a:avLst/>
          </a:prstGeom>
          <a:noFill/>
        </p:spPr>
        <p:txBody>
          <a:bodyPr wrap="none" rtlCol="0">
            <a:spAutoFit/>
          </a:bodyPr>
          <a:lstStyle/>
          <a:p>
            <a:r>
              <a:rPr lang="en-US" sz="1800" dirty="0"/>
              <a:t>Operations</a:t>
            </a:r>
            <a:endParaRPr lang="nl-NL" sz="1800" dirty="0"/>
          </a:p>
        </p:txBody>
      </p:sp>
      <p:sp>
        <p:nvSpPr>
          <p:cNvPr id="15" name="Rectangular Callout 14"/>
          <p:cNvSpPr/>
          <p:nvPr/>
        </p:nvSpPr>
        <p:spPr>
          <a:xfrm>
            <a:off x="7536785" y="1915802"/>
            <a:ext cx="1530880" cy="771978"/>
          </a:xfrm>
          <a:prstGeom prst="wedgeRectCallout">
            <a:avLst>
              <a:gd name="adj1" fmla="val -101496"/>
              <a:gd name="adj2" fmla="val 59808"/>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00" dirty="0"/>
              <a:t>Monitoring &amp; Management</a:t>
            </a:r>
          </a:p>
        </p:txBody>
      </p:sp>
      <p:sp>
        <p:nvSpPr>
          <p:cNvPr id="16" name="Oval 15"/>
          <p:cNvSpPr/>
          <p:nvPr/>
        </p:nvSpPr>
        <p:spPr>
          <a:xfrm>
            <a:off x="2450134" y="2002000"/>
            <a:ext cx="1752547" cy="150317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sz="1800"/>
          </a:p>
        </p:txBody>
      </p:sp>
      <p:sp>
        <p:nvSpPr>
          <p:cNvPr id="17" name="TextBox 16"/>
          <p:cNvSpPr txBox="1"/>
          <p:nvPr/>
        </p:nvSpPr>
        <p:spPr>
          <a:xfrm>
            <a:off x="2703916" y="2168250"/>
            <a:ext cx="1313180" cy="369332"/>
          </a:xfrm>
          <a:prstGeom prst="rect">
            <a:avLst/>
          </a:prstGeom>
          <a:noFill/>
        </p:spPr>
        <p:txBody>
          <a:bodyPr wrap="none" rtlCol="0">
            <a:spAutoFit/>
          </a:bodyPr>
          <a:lstStyle/>
          <a:p>
            <a:r>
              <a:rPr lang="en-US" sz="1800" dirty="0"/>
              <a:t>Application</a:t>
            </a:r>
            <a:endParaRPr lang="nl-NL" sz="1800" dirty="0"/>
          </a:p>
        </p:txBody>
      </p:sp>
      <p:sp>
        <p:nvSpPr>
          <p:cNvPr id="18" name="TextBox 17"/>
          <p:cNvSpPr txBox="1"/>
          <p:nvPr/>
        </p:nvSpPr>
        <p:spPr>
          <a:xfrm>
            <a:off x="2293655" y="1078019"/>
            <a:ext cx="2454518" cy="369332"/>
          </a:xfrm>
          <a:prstGeom prst="rect">
            <a:avLst/>
          </a:prstGeom>
          <a:noFill/>
        </p:spPr>
        <p:txBody>
          <a:bodyPr wrap="none" rtlCol="0">
            <a:spAutoFit/>
          </a:bodyPr>
          <a:lstStyle/>
          <a:p>
            <a:r>
              <a:rPr lang="en-US" sz="1800" b="1" dirty="0"/>
              <a:t>Preparation Runtime</a:t>
            </a:r>
            <a:endParaRPr lang="nl-NL" sz="1800" b="1" dirty="0"/>
          </a:p>
        </p:txBody>
      </p:sp>
      <p:sp>
        <p:nvSpPr>
          <p:cNvPr id="19" name="TextBox 18"/>
          <p:cNvSpPr txBox="1"/>
          <p:nvPr/>
        </p:nvSpPr>
        <p:spPr>
          <a:xfrm>
            <a:off x="2829617" y="2911816"/>
            <a:ext cx="1043876" cy="369332"/>
          </a:xfrm>
          <a:prstGeom prst="rect">
            <a:avLst/>
          </a:prstGeom>
          <a:noFill/>
        </p:spPr>
        <p:txBody>
          <a:bodyPr wrap="none" rtlCol="0">
            <a:spAutoFit/>
          </a:bodyPr>
          <a:lstStyle/>
          <a:p>
            <a:r>
              <a:rPr lang="en-US" sz="1800" dirty="0"/>
              <a:t>Platform</a:t>
            </a:r>
            <a:endParaRPr lang="nl-NL" sz="1800" dirty="0"/>
          </a:p>
        </p:txBody>
      </p:sp>
      <p:cxnSp>
        <p:nvCxnSpPr>
          <p:cNvPr id="20" name="Straight Connector 19"/>
          <p:cNvCxnSpPr>
            <a:stCxn id="16" idx="2"/>
            <a:endCxn id="16" idx="6"/>
          </p:cNvCxnSpPr>
          <p:nvPr/>
        </p:nvCxnSpPr>
        <p:spPr>
          <a:xfrm>
            <a:off x="2450134" y="2753585"/>
            <a:ext cx="1752547"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03916" y="1613589"/>
            <a:ext cx="1544012" cy="369332"/>
          </a:xfrm>
          <a:prstGeom prst="rect">
            <a:avLst/>
          </a:prstGeom>
          <a:noFill/>
        </p:spPr>
        <p:txBody>
          <a:bodyPr wrap="none" rtlCol="0">
            <a:spAutoFit/>
          </a:bodyPr>
          <a:lstStyle/>
          <a:p>
            <a:r>
              <a:rPr lang="en-US" sz="1800" dirty="0"/>
              <a:t>Development</a:t>
            </a:r>
            <a:endParaRPr lang="nl-NL" sz="1800" dirty="0"/>
          </a:p>
        </p:txBody>
      </p:sp>
      <p:sp>
        <p:nvSpPr>
          <p:cNvPr id="22" name="Freeform 21"/>
          <p:cNvSpPr/>
          <p:nvPr/>
        </p:nvSpPr>
        <p:spPr>
          <a:xfrm>
            <a:off x="4294918" y="2520961"/>
            <a:ext cx="1124244" cy="496934"/>
          </a:xfrm>
          <a:custGeom>
            <a:avLst/>
            <a:gdLst>
              <a:gd name="connsiteX0" fmla="*/ 0 w 1124278"/>
              <a:gd name="connsiteY0" fmla="*/ 243024 h 496949"/>
              <a:gd name="connsiteX1" fmla="*/ 394855 w 1124278"/>
              <a:gd name="connsiteY1" fmla="*/ 7497 h 496949"/>
              <a:gd name="connsiteX2" fmla="*/ 727364 w 1124278"/>
              <a:gd name="connsiteY2" fmla="*/ 492406 h 496949"/>
              <a:gd name="connsiteX3" fmla="*/ 1073727 w 1124278"/>
              <a:gd name="connsiteY3" fmla="*/ 249951 h 496949"/>
              <a:gd name="connsiteX4" fmla="*/ 1115291 w 1124278"/>
              <a:gd name="connsiteY4" fmla="*/ 243024 h 496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78" h="496949">
                <a:moveTo>
                  <a:pt x="0" y="243024"/>
                </a:moveTo>
                <a:cubicBezTo>
                  <a:pt x="136814" y="104478"/>
                  <a:pt x="273628" y="-34067"/>
                  <a:pt x="394855" y="7497"/>
                </a:cubicBezTo>
                <a:cubicBezTo>
                  <a:pt x="516082" y="49061"/>
                  <a:pt x="614219" y="451997"/>
                  <a:pt x="727364" y="492406"/>
                </a:cubicBezTo>
                <a:cubicBezTo>
                  <a:pt x="840509" y="532815"/>
                  <a:pt x="1009072" y="291515"/>
                  <a:pt x="1073727" y="249951"/>
                </a:cubicBezTo>
                <a:cubicBezTo>
                  <a:pt x="1138382" y="208387"/>
                  <a:pt x="1126836" y="225705"/>
                  <a:pt x="1115291" y="243024"/>
                </a:cubicBezTo>
              </a:path>
            </a:pathLst>
          </a:custGeom>
          <a:noFill/>
          <a:ln w="38100">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23" name="Rectangular Callout 22"/>
          <p:cNvSpPr/>
          <p:nvPr/>
        </p:nvSpPr>
        <p:spPr>
          <a:xfrm>
            <a:off x="4471750" y="3100155"/>
            <a:ext cx="735759" cy="456948"/>
          </a:xfrm>
          <a:prstGeom prst="wedgeRectCallout">
            <a:avLst>
              <a:gd name="adj1" fmla="val -3582"/>
              <a:gd name="adj2" fmla="val -131201"/>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00" dirty="0"/>
              <a:t>CD</a:t>
            </a:r>
          </a:p>
        </p:txBody>
      </p:sp>
      <p:sp>
        <p:nvSpPr>
          <p:cNvPr id="24" name="Rectangular Callout 23"/>
          <p:cNvSpPr/>
          <p:nvPr/>
        </p:nvSpPr>
        <p:spPr>
          <a:xfrm>
            <a:off x="356657" y="2520961"/>
            <a:ext cx="1530880" cy="771978"/>
          </a:xfrm>
          <a:prstGeom prst="wedgeRectCallout">
            <a:avLst>
              <a:gd name="adj1" fmla="val 86739"/>
              <a:gd name="adj2" fmla="val -20950"/>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00" i="1" dirty="0"/>
              <a:t>Agile </a:t>
            </a:r>
            <a:r>
              <a:rPr lang="en-US" sz="1800" dirty="0"/>
              <a:t>Design, Build, Test</a:t>
            </a:r>
          </a:p>
        </p:txBody>
      </p:sp>
      <p:sp>
        <p:nvSpPr>
          <p:cNvPr id="25" name="TextBox 24"/>
          <p:cNvSpPr txBox="1"/>
          <p:nvPr/>
        </p:nvSpPr>
        <p:spPr>
          <a:xfrm>
            <a:off x="3558377" y="1354271"/>
            <a:ext cx="2468805" cy="369321"/>
          </a:xfrm>
          <a:prstGeom prst="rect">
            <a:avLst/>
          </a:prstGeom>
          <a:noFill/>
        </p:spPr>
        <p:txBody>
          <a:bodyPr wrap="none" rtlCol="0">
            <a:prstTxWarp prst="textInflate">
              <a:avLst/>
            </a:prstTxWarp>
            <a:spAutoFit/>
          </a:bodyPr>
          <a:lstStyle/>
          <a:p>
            <a:r>
              <a:rPr lang="en-US" sz="1800" b="1" dirty="0">
                <a:ln w="22225">
                  <a:solidFill>
                    <a:schemeClr val="accent2"/>
                  </a:solidFill>
                  <a:prstDash val="solid"/>
                </a:ln>
                <a:solidFill>
                  <a:schemeClr val="accent2">
                    <a:lumMod val="40000"/>
                    <a:lumOff val="60000"/>
                  </a:schemeClr>
                </a:solidFill>
              </a:rPr>
              <a:t>DevOps</a:t>
            </a:r>
            <a:endParaRPr lang="nl-NL" sz="1800" b="1" dirty="0">
              <a:ln w="22225">
                <a:solidFill>
                  <a:schemeClr val="accent2"/>
                </a:solidFill>
                <a:prstDash val="solid"/>
              </a:ln>
              <a:solidFill>
                <a:schemeClr val="accent2">
                  <a:lumMod val="40000"/>
                  <a:lumOff val="60000"/>
                </a:schemeClr>
              </a:solidFill>
            </a:endParaRPr>
          </a:p>
        </p:txBody>
      </p:sp>
      <p:sp>
        <p:nvSpPr>
          <p:cNvPr id="26" name="TextBox 25"/>
          <p:cNvSpPr txBox="1"/>
          <p:nvPr/>
        </p:nvSpPr>
        <p:spPr>
          <a:xfrm>
            <a:off x="2205361" y="3900015"/>
            <a:ext cx="5303358" cy="640060"/>
          </a:xfrm>
          <a:prstGeom prst="rect">
            <a:avLst/>
          </a:prstGeom>
          <a:noFill/>
        </p:spPr>
        <p:txBody>
          <a:bodyPr wrap="square" rtlCol="0">
            <a:prstTxWarp prst="textInflateTop">
              <a:avLst/>
            </a:prstTxWarp>
            <a:spAutoFit/>
          </a:bodyPr>
          <a:lstStyle/>
          <a:p>
            <a:r>
              <a:rPr lang="en-US" sz="1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You build it, you run it, you fix it, you evolve</a:t>
            </a:r>
            <a:endParaRPr lang="nl-NL" sz="1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4" name="Footer Placeholder 3"/>
          <p:cNvSpPr>
            <a:spLocks noGrp="1"/>
          </p:cNvSpPr>
          <p:nvPr>
            <p:ph type="ftr" sz="quarter" idx="11"/>
          </p:nvPr>
        </p:nvSpPr>
        <p:spPr/>
        <p:txBody>
          <a:bodyPr/>
          <a:lstStyle/>
          <a:p>
            <a:r>
              <a:rPr lang="en-US"/>
              <a:t>AS Watson - Microservices &amp; Apache Kafka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31</a:t>
            </a:fld>
            <a:endParaRPr lang="nl-NL"/>
          </a:p>
        </p:txBody>
      </p:sp>
    </p:spTree>
    <p:extLst>
      <p:ext uri="{BB962C8B-B14F-4D97-AF65-F5344CB8AC3E}">
        <p14:creationId xmlns:p14="http://schemas.microsoft.com/office/powerpoint/2010/main" val="34628485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140" y="1295439"/>
            <a:ext cx="1760166" cy="331459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013"/>
          </a:p>
        </p:txBody>
      </p:sp>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fontAlgn="base">
              <a:spcAft>
                <a:spcPct val="0"/>
              </a:spcAft>
            </a:pPr>
            <a:r>
              <a:rPr lang="nl-NL" dirty="0" err="1"/>
              <a:t>One</a:t>
            </a:r>
            <a:r>
              <a:rPr lang="nl-NL" dirty="0"/>
              <a:t> team has Agile </a:t>
            </a:r>
            <a:r>
              <a:rPr lang="nl-NL" dirty="0" err="1"/>
              <a:t>responsibility</a:t>
            </a:r>
            <a:r>
              <a:rPr lang="nl-NL" dirty="0"/>
              <a:t> </a:t>
            </a:r>
            <a:r>
              <a:rPr lang="nl-NL" dirty="0" err="1"/>
              <a:t>through</a:t>
            </a:r>
            <a:r>
              <a:rPr lang="nl-NL" dirty="0"/>
              <a:t> full </a:t>
            </a:r>
            <a:r>
              <a:rPr lang="nl-NL" dirty="0" err="1"/>
              <a:t>lifecyle</a:t>
            </a:r>
            <a:endParaRPr lang="fr-FR" dirty="0"/>
          </a:p>
        </p:txBody>
      </p:sp>
      <p:sp>
        <p:nvSpPr>
          <p:cNvPr id="3" name="Content Placeholder 2"/>
          <p:cNvSpPr>
            <a:spLocks noGrp="1"/>
          </p:cNvSpPr>
          <p:nvPr>
            <p:ph idx="1"/>
          </p:nvPr>
        </p:nvSpPr>
        <p:spPr/>
        <p:txBody>
          <a:bodyPr/>
          <a:lstStyle/>
          <a:p>
            <a:endParaRPr lang="nl-NL"/>
          </a:p>
        </p:txBody>
      </p:sp>
      <p:sp>
        <p:nvSpPr>
          <p:cNvPr id="27" name="Oval 26"/>
          <p:cNvSpPr/>
          <p:nvPr/>
        </p:nvSpPr>
        <p:spPr>
          <a:xfrm>
            <a:off x="2450134" y="2002000"/>
            <a:ext cx="1752547" cy="150317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sz="1800"/>
          </a:p>
        </p:txBody>
      </p:sp>
      <p:sp>
        <p:nvSpPr>
          <p:cNvPr id="28" name="TextBox 27"/>
          <p:cNvSpPr txBox="1"/>
          <p:nvPr/>
        </p:nvSpPr>
        <p:spPr>
          <a:xfrm>
            <a:off x="2703916" y="2168250"/>
            <a:ext cx="1313180" cy="369332"/>
          </a:xfrm>
          <a:prstGeom prst="rect">
            <a:avLst/>
          </a:prstGeom>
          <a:noFill/>
        </p:spPr>
        <p:txBody>
          <a:bodyPr wrap="none" rtlCol="0">
            <a:spAutoFit/>
          </a:bodyPr>
          <a:lstStyle/>
          <a:p>
            <a:r>
              <a:rPr lang="en-US" sz="1800" dirty="0"/>
              <a:t>Application</a:t>
            </a:r>
            <a:endParaRPr lang="nl-NL" sz="1800" dirty="0"/>
          </a:p>
        </p:txBody>
      </p:sp>
      <p:sp>
        <p:nvSpPr>
          <p:cNvPr id="29" name="TextBox 28"/>
          <p:cNvSpPr txBox="1"/>
          <p:nvPr/>
        </p:nvSpPr>
        <p:spPr>
          <a:xfrm>
            <a:off x="2829617" y="2911816"/>
            <a:ext cx="1043876" cy="369332"/>
          </a:xfrm>
          <a:prstGeom prst="rect">
            <a:avLst/>
          </a:prstGeom>
          <a:noFill/>
        </p:spPr>
        <p:txBody>
          <a:bodyPr wrap="none" rtlCol="0">
            <a:spAutoFit/>
          </a:bodyPr>
          <a:lstStyle/>
          <a:p>
            <a:r>
              <a:rPr lang="en-US" sz="1800" dirty="0"/>
              <a:t>Platform</a:t>
            </a:r>
            <a:endParaRPr lang="nl-NL" sz="1800" dirty="0"/>
          </a:p>
        </p:txBody>
      </p:sp>
      <p:cxnSp>
        <p:nvCxnSpPr>
          <p:cNvPr id="30" name="Straight Connector 29"/>
          <p:cNvCxnSpPr>
            <a:stCxn id="27" idx="2"/>
            <a:endCxn id="27" idx="6"/>
          </p:cNvCxnSpPr>
          <p:nvPr/>
        </p:nvCxnSpPr>
        <p:spPr>
          <a:xfrm>
            <a:off x="2450134" y="2753585"/>
            <a:ext cx="1752547"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3282915" y="1555283"/>
            <a:ext cx="2468805" cy="369321"/>
          </a:xfrm>
          <a:prstGeom prst="rect">
            <a:avLst/>
          </a:prstGeom>
          <a:noFill/>
        </p:spPr>
        <p:txBody>
          <a:bodyPr wrap="none" rtlCol="0">
            <a:prstTxWarp prst="textInflate">
              <a:avLst/>
            </a:prstTxWarp>
            <a:spAutoFit/>
          </a:bodyPr>
          <a:lstStyle/>
          <a:p>
            <a:r>
              <a:rPr lang="en-US" sz="1800" b="1" dirty="0">
                <a:ln w="22225">
                  <a:solidFill>
                    <a:schemeClr val="accent2"/>
                  </a:solidFill>
                  <a:prstDash val="solid"/>
                </a:ln>
                <a:solidFill>
                  <a:schemeClr val="accent2">
                    <a:lumMod val="40000"/>
                    <a:lumOff val="60000"/>
                  </a:schemeClr>
                </a:solidFill>
              </a:rPr>
              <a:t>DevOps</a:t>
            </a:r>
            <a:endParaRPr lang="nl-NL" sz="1800" b="1" dirty="0">
              <a:ln w="22225">
                <a:solidFill>
                  <a:schemeClr val="accent2"/>
                </a:solidFill>
                <a:prstDash val="solid"/>
              </a:ln>
              <a:solidFill>
                <a:schemeClr val="accent2">
                  <a:lumMod val="40000"/>
                  <a:lumOff val="60000"/>
                </a:schemeClr>
              </a:solidFill>
            </a:endParaRPr>
          </a:p>
        </p:txBody>
      </p:sp>
      <p:sp>
        <p:nvSpPr>
          <p:cNvPr id="32" name="Freeform 31"/>
          <p:cNvSpPr/>
          <p:nvPr/>
        </p:nvSpPr>
        <p:spPr>
          <a:xfrm>
            <a:off x="4294918" y="2520961"/>
            <a:ext cx="1124244" cy="496934"/>
          </a:xfrm>
          <a:custGeom>
            <a:avLst/>
            <a:gdLst>
              <a:gd name="connsiteX0" fmla="*/ 0 w 1124278"/>
              <a:gd name="connsiteY0" fmla="*/ 243024 h 496949"/>
              <a:gd name="connsiteX1" fmla="*/ 394855 w 1124278"/>
              <a:gd name="connsiteY1" fmla="*/ 7497 h 496949"/>
              <a:gd name="connsiteX2" fmla="*/ 727364 w 1124278"/>
              <a:gd name="connsiteY2" fmla="*/ 492406 h 496949"/>
              <a:gd name="connsiteX3" fmla="*/ 1073727 w 1124278"/>
              <a:gd name="connsiteY3" fmla="*/ 249951 h 496949"/>
              <a:gd name="connsiteX4" fmla="*/ 1115291 w 1124278"/>
              <a:gd name="connsiteY4" fmla="*/ 243024 h 496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78" h="496949">
                <a:moveTo>
                  <a:pt x="0" y="243024"/>
                </a:moveTo>
                <a:cubicBezTo>
                  <a:pt x="136814" y="104478"/>
                  <a:pt x="273628" y="-34067"/>
                  <a:pt x="394855" y="7497"/>
                </a:cubicBezTo>
                <a:cubicBezTo>
                  <a:pt x="516082" y="49061"/>
                  <a:pt x="614219" y="451997"/>
                  <a:pt x="727364" y="492406"/>
                </a:cubicBezTo>
                <a:cubicBezTo>
                  <a:pt x="840509" y="532815"/>
                  <a:pt x="1009072" y="291515"/>
                  <a:pt x="1073727" y="249951"/>
                </a:cubicBezTo>
                <a:cubicBezTo>
                  <a:pt x="1138382" y="208387"/>
                  <a:pt x="1126836" y="225705"/>
                  <a:pt x="1115291" y="243024"/>
                </a:cubicBezTo>
              </a:path>
            </a:pathLst>
          </a:custGeom>
          <a:noFill/>
          <a:ln w="38100">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33" name="TextBox 32"/>
          <p:cNvSpPr txBox="1"/>
          <p:nvPr/>
        </p:nvSpPr>
        <p:spPr>
          <a:xfrm>
            <a:off x="1948813" y="3900015"/>
            <a:ext cx="5303358" cy="640060"/>
          </a:xfrm>
          <a:prstGeom prst="rect">
            <a:avLst/>
          </a:prstGeom>
          <a:noFill/>
        </p:spPr>
        <p:txBody>
          <a:bodyPr wrap="square" rtlCol="0">
            <a:prstTxWarp prst="textInflateTop">
              <a:avLst/>
            </a:prstTxWarp>
            <a:spAutoFit/>
          </a:bodyPr>
          <a:lstStyle/>
          <a:p>
            <a:r>
              <a:rPr lang="en-US" sz="1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You build it, you run it, you fix it, you evolve</a:t>
            </a:r>
            <a:endParaRPr lang="nl-NL" sz="1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grpSp>
        <p:nvGrpSpPr>
          <p:cNvPr id="34" name="Group 33"/>
          <p:cNvGrpSpPr/>
          <p:nvPr/>
        </p:nvGrpSpPr>
        <p:grpSpPr>
          <a:xfrm>
            <a:off x="5430955" y="2002000"/>
            <a:ext cx="1752547" cy="1503172"/>
            <a:chOff x="5430981" y="2001982"/>
            <a:chExt cx="1752600" cy="1503218"/>
          </a:xfrm>
        </p:grpSpPr>
        <p:sp>
          <p:nvSpPr>
            <p:cNvPr id="35" name="Oval 34"/>
            <p:cNvSpPr/>
            <p:nvPr/>
          </p:nvSpPr>
          <p:spPr>
            <a:xfrm>
              <a:off x="5430981" y="2001982"/>
              <a:ext cx="1752600" cy="150321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36" name="TextBox 35"/>
            <p:cNvSpPr txBox="1"/>
            <p:nvPr/>
          </p:nvSpPr>
          <p:spPr>
            <a:xfrm>
              <a:off x="5684770" y="2168236"/>
              <a:ext cx="1313220" cy="369343"/>
            </a:xfrm>
            <a:prstGeom prst="rect">
              <a:avLst/>
            </a:prstGeom>
            <a:noFill/>
          </p:spPr>
          <p:txBody>
            <a:bodyPr wrap="none" rtlCol="0">
              <a:spAutoFit/>
            </a:bodyPr>
            <a:lstStyle/>
            <a:p>
              <a:r>
                <a:rPr lang="en-US" sz="1800" dirty="0"/>
                <a:t>Application</a:t>
              </a:r>
              <a:endParaRPr lang="nl-NL" sz="1800" dirty="0"/>
            </a:p>
          </p:txBody>
        </p:sp>
        <p:sp>
          <p:nvSpPr>
            <p:cNvPr id="37" name="TextBox 36"/>
            <p:cNvSpPr txBox="1"/>
            <p:nvPr/>
          </p:nvSpPr>
          <p:spPr>
            <a:xfrm>
              <a:off x="5810476" y="2911825"/>
              <a:ext cx="1043908" cy="369343"/>
            </a:xfrm>
            <a:prstGeom prst="rect">
              <a:avLst/>
            </a:prstGeom>
            <a:noFill/>
          </p:spPr>
          <p:txBody>
            <a:bodyPr wrap="none" rtlCol="0">
              <a:spAutoFit/>
            </a:bodyPr>
            <a:lstStyle/>
            <a:p>
              <a:r>
                <a:rPr lang="en-US" sz="1800" dirty="0"/>
                <a:t>Platform</a:t>
              </a:r>
              <a:endParaRPr lang="nl-NL" sz="1800" dirty="0"/>
            </a:p>
          </p:txBody>
        </p:sp>
        <p:cxnSp>
          <p:nvCxnSpPr>
            <p:cNvPr id="38" name="Straight Connector 37"/>
            <p:cNvCxnSpPr>
              <a:stCxn id="35" idx="2"/>
              <a:endCxn id="35" idx="6"/>
            </p:cNvCxnSpPr>
            <p:nvPr/>
          </p:nvCxnSpPr>
          <p:spPr>
            <a:xfrm>
              <a:off x="5430981" y="2753591"/>
              <a:ext cx="175260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grpSp>
      <p:sp>
        <p:nvSpPr>
          <p:cNvPr id="4" name="Footer Placeholder 3"/>
          <p:cNvSpPr>
            <a:spLocks noGrp="1"/>
          </p:cNvSpPr>
          <p:nvPr>
            <p:ph type="ftr" sz="quarter" idx="11"/>
          </p:nvPr>
        </p:nvSpPr>
        <p:spPr/>
        <p:txBody>
          <a:bodyPr/>
          <a:lstStyle/>
          <a:p>
            <a:r>
              <a:rPr lang="en-US"/>
              <a:t>AS Watson - Microservices &amp; Apache Kafka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32</a:t>
            </a:fld>
            <a:endParaRPr lang="nl-NL"/>
          </a:p>
        </p:txBody>
      </p:sp>
    </p:spTree>
    <p:extLst>
      <p:ext uri="{BB962C8B-B14F-4D97-AF65-F5344CB8AC3E}">
        <p14:creationId xmlns:p14="http://schemas.microsoft.com/office/powerpoint/2010/main" val="56306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72222E-6 4.81481E-6 L 0.13836 0.0003 " pathEditMode="relative" rAng="0" ptsTypes="AA">
                                      <p:cBhvr>
                                        <p:cTn id="6" dur="2000" fill="hold"/>
                                        <p:tgtEl>
                                          <p:spTgt spid="27"/>
                                        </p:tgtEl>
                                        <p:attrNameLst>
                                          <p:attrName>ppt_x</p:attrName>
                                          <p:attrName>ppt_y</p:attrName>
                                        </p:attrNameLst>
                                      </p:cBhvr>
                                      <p:rCtr x="6910" y="0"/>
                                    </p:animMotion>
                                  </p:childTnLst>
                                </p:cTn>
                              </p:par>
                              <p:par>
                                <p:cTn id="7" presetID="42" presetClass="path" presetSubtype="0" accel="50000" decel="50000" fill="hold" nodeType="withEffect">
                                  <p:stCondLst>
                                    <p:cond delay="0"/>
                                  </p:stCondLst>
                                  <p:childTnLst>
                                    <p:animMotion origin="layout" path="M 3.05556E-6 4.81481E-6 L -0.18907 0.0003 " pathEditMode="relative" rAng="0" ptsTypes="AA">
                                      <p:cBhvr>
                                        <p:cTn id="8" dur="2000" fill="hold"/>
                                        <p:tgtEl>
                                          <p:spTgt spid="34"/>
                                        </p:tgtEl>
                                        <p:attrNameLst>
                                          <p:attrName>ppt_x</p:attrName>
                                          <p:attrName>ppt_y</p:attrName>
                                        </p:attrNameLst>
                                      </p:cBhvr>
                                      <p:rCtr x="-9462" y="0"/>
                                    </p:animMotion>
                                  </p:childTnLst>
                                </p:cTn>
                              </p:par>
                              <p:par>
                                <p:cTn id="9" presetID="10" presetClass="exit" presetSubtype="0" fill="hold" grpId="0" nodeType="withEffect">
                                  <p:stCondLst>
                                    <p:cond delay="1000"/>
                                  </p:stCondLst>
                                  <p:childTnLst>
                                    <p:animEffect transition="out" filter="fade">
                                      <p:cBhvr>
                                        <p:cTn id="10" dur="500"/>
                                        <p:tgtEl>
                                          <p:spTgt spid="28"/>
                                        </p:tgtEl>
                                      </p:cBhvr>
                                    </p:animEffect>
                                    <p:set>
                                      <p:cBhvr>
                                        <p:cTn id="11" dur="1" fill="hold">
                                          <p:stCondLst>
                                            <p:cond delay="499"/>
                                          </p:stCondLst>
                                        </p:cTn>
                                        <p:tgtEl>
                                          <p:spTgt spid="28"/>
                                        </p:tgtEl>
                                        <p:attrNameLst>
                                          <p:attrName>style.visibility</p:attrName>
                                        </p:attrNameLst>
                                      </p:cBhvr>
                                      <p:to>
                                        <p:strVal val="hidden"/>
                                      </p:to>
                                    </p:set>
                                  </p:childTnLst>
                                </p:cTn>
                              </p:par>
                              <p:par>
                                <p:cTn id="12" presetID="10" presetClass="exit" presetSubtype="0" fill="hold" grpId="0" nodeType="withEffect">
                                  <p:stCondLst>
                                    <p:cond delay="1000"/>
                                  </p:stCondLst>
                                  <p:childTnLst>
                                    <p:animEffect transition="out" filter="fade">
                                      <p:cBhvr>
                                        <p:cTn id="13" dur="500"/>
                                        <p:tgtEl>
                                          <p:spTgt spid="29"/>
                                        </p:tgtEl>
                                      </p:cBhvr>
                                    </p:animEffect>
                                    <p:set>
                                      <p:cBhvr>
                                        <p:cTn id="14" dur="1" fill="hold">
                                          <p:stCondLst>
                                            <p:cond delay="499"/>
                                          </p:stCondLst>
                                        </p:cTn>
                                        <p:tgtEl>
                                          <p:spTgt spid="29"/>
                                        </p:tgtEl>
                                        <p:attrNameLst>
                                          <p:attrName>style.visibility</p:attrName>
                                        </p:attrNameLst>
                                      </p:cBhvr>
                                      <p:to>
                                        <p:strVal val="hidden"/>
                                      </p:to>
                                    </p:set>
                                  </p:childTnLst>
                                </p:cTn>
                              </p:par>
                              <p:par>
                                <p:cTn id="15" presetID="10" presetClass="exit" presetSubtype="0" fill="hold" nodeType="withEffect">
                                  <p:stCondLst>
                                    <p:cond delay="1000"/>
                                  </p:stCondLst>
                                  <p:childTnLst>
                                    <p:animEffect transition="out" filter="fade">
                                      <p:cBhvr>
                                        <p:cTn id="16" dur="500"/>
                                        <p:tgtEl>
                                          <p:spTgt spid="30"/>
                                        </p:tgtEl>
                                      </p:cBhvr>
                                    </p:animEffect>
                                    <p:set>
                                      <p:cBhvr>
                                        <p:cTn id="17"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140" y="1295439"/>
            <a:ext cx="1760166" cy="331459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013"/>
          </a:p>
        </p:txBody>
      </p:sp>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42" fontAlgn="base" hangingPunct="0">
              <a:spcAft>
                <a:spcPct val="0"/>
              </a:spcAft>
            </a:pPr>
            <a:r>
              <a:rPr lang="nl-NL" dirty="0" err="1"/>
              <a:t>DevOps</a:t>
            </a:r>
            <a:r>
              <a:rPr lang="nl-NL" dirty="0"/>
              <a:t> team </a:t>
            </a:r>
            <a:r>
              <a:rPr lang="nl-NL" dirty="0" err="1"/>
              <a:t>owns</a:t>
            </a:r>
            <a:r>
              <a:rPr lang="nl-NL" dirty="0"/>
              <a:t> </a:t>
            </a:r>
            <a:r>
              <a:rPr lang="nl-NL" dirty="0" err="1"/>
              <a:t>and</a:t>
            </a:r>
            <a:r>
              <a:rPr lang="nl-NL" dirty="0"/>
              <a:t> runs </a:t>
            </a:r>
            <a:r>
              <a:rPr lang="nl-NL" dirty="0" err="1"/>
              <a:t>one</a:t>
            </a:r>
            <a:r>
              <a:rPr lang="nl-NL" dirty="0"/>
              <a:t> (or more) </a:t>
            </a:r>
            <a:r>
              <a:rPr lang="nl-NL" dirty="0" err="1"/>
              <a:t>products</a:t>
            </a:r>
            <a:endParaRPr lang="fr-FR" dirty="0"/>
          </a:p>
        </p:txBody>
      </p:sp>
      <p:sp>
        <p:nvSpPr>
          <p:cNvPr id="3" name="Content Placeholder 2"/>
          <p:cNvSpPr>
            <a:spLocks noGrp="1"/>
          </p:cNvSpPr>
          <p:nvPr>
            <p:ph idx="1"/>
          </p:nvPr>
        </p:nvSpPr>
        <p:spPr/>
        <p:txBody>
          <a:bodyPr/>
          <a:lstStyle/>
          <a:p>
            <a:endParaRPr lang="nl-NL"/>
          </a:p>
        </p:txBody>
      </p:sp>
      <p:grpSp>
        <p:nvGrpSpPr>
          <p:cNvPr id="18" name="Group 17"/>
          <p:cNvGrpSpPr/>
          <p:nvPr/>
        </p:nvGrpSpPr>
        <p:grpSpPr>
          <a:xfrm>
            <a:off x="3695727" y="2002000"/>
            <a:ext cx="1752547" cy="1503172"/>
            <a:chOff x="5430981" y="2001982"/>
            <a:chExt cx="1752600" cy="1503218"/>
          </a:xfrm>
        </p:grpSpPr>
        <p:sp>
          <p:nvSpPr>
            <p:cNvPr id="19" name="Oval 18"/>
            <p:cNvSpPr/>
            <p:nvPr/>
          </p:nvSpPr>
          <p:spPr>
            <a:xfrm>
              <a:off x="5430981" y="2001982"/>
              <a:ext cx="1752600" cy="150321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20" name="TextBox 19"/>
            <p:cNvSpPr txBox="1"/>
            <p:nvPr/>
          </p:nvSpPr>
          <p:spPr>
            <a:xfrm>
              <a:off x="5684770" y="2168236"/>
              <a:ext cx="1313220" cy="369343"/>
            </a:xfrm>
            <a:prstGeom prst="rect">
              <a:avLst/>
            </a:prstGeom>
            <a:noFill/>
          </p:spPr>
          <p:txBody>
            <a:bodyPr wrap="none" rtlCol="0">
              <a:spAutoFit/>
            </a:bodyPr>
            <a:lstStyle/>
            <a:p>
              <a:r>
                <a:rPr lang="en-US" sz="1800" dirty="0"/>
                <a:t>Application</a:t>
              </a:r>
              <a:endParaRPr lang="nl-NL" sz="1800" dirty="0"/>
            </a:p>
          </p:txBody>
        </p:sp>
        <p:sp>
          <p:nvSpPr>
            <p:cNvPr id="21" name="TextBox 20"/>
            <p:cNvSpPr txBox="1"/>
            <p:nvPr/>
          </p:nvSpPr>
          <p:spPr>
            <a:xfrm>
              <a:off x="5810476" y="2911825"/>
              <a:ext cx="1043908" cy="369343"/>
            </a:xfrm>
            <a:prstGeom prst="rect">
              <a:avLst/>
            </a:prstGeom>
            <a:noFill/>
          </p:spPr>
          <p:txBody>
            <a:bodyPr wrap="none" rtlCol="0">
              <a:spAutoFit/>
            </a:bodyPr>
            <a:lstStyle/>
            <a:p>
              <a:r>
                <a:rPr lang="en-US" sz="1800" dirty="0"/>
                <a:t>Platform</a:t>
              </a:r>
              <a:endParaRPr lang="nl-NL" sz="1800" dirty="0"/>
            </a:p>
          </p:txBody>
        </p:sp>
        <p:cxnSp>
          <p:nvCxnSpPr>
            <p:cNvPr id="22" name="Straight Connector 21"/>
            <p:cNvCxnSpPr>
              <a:stCxn id="19" idx="2"/>
              <a:endCxn id="19" idx="6"/>
            </p:cNvCxnSpPr>
            <p:nvPr/>
          </p:nvCxnSpPr>
          <p:spPr>
            <a:xfrm>
              <a:off x="5430981" y="2753591"/>
              <a:ext cx="175260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grpSp>
      <p:sp>
        <p:nvSpPr>
          <p:cNvPr id="23" name="Rectangle 22"/>
          <p:cNvSpPr/>
          <p:nvPr/>
        </p:nvSpPr>
        <p:spPr>
          <a:xfrm>
            <a:off x="850719" y="3331513"/>
            <a:ext cx="7924558" cy="886019"/>
          </a:xfrm>
          <a:prstGeom prst="rect">
            <a:avLst/>
          </a:prstGeom>
          <a:gradFill>
            <a:gsLst>
              <a:gs pos="0">
                <a:schemeClr val="accent1">
                  <a:tint val="100000"/>
                  <a:shade val="100000"/>
                  <a:satMod val="130000"/>
                  <a:alpha val="60000"/>
                </a:schemeClr>
              </a:gs>
              <a:gs pos="100000">
                <a:schemeClr val="accent1">
                  <a:tint val="50000"/>
                  <a:shade val="100000"/>
                  <a:satMod val="350000"/>
                  <a:alpha val="63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dirty="0"/>
          </a:p>
        </p:txBody>
      </p:sp>
      <p:sp>
        <p:nvSpPr>
          <p:cNvPr id="24" name="TextBox 23"/>
          <p:cNvSpPr txBox="1"/>
          <p:nvPr/>
        </p:nvSpPr>
        <p:spPr>
          <a:xfrm>
            <a:off x="1901425" y="3816039"/>
            <a:ext cx="6378669" cy="369332"/>
          </a:xfrm>
          <a:prstGeom prst="rect">
            <a:avLst/>
          </a:prstGeom>
          <a:noFill/>
        </p:spPr>
        <p:txBody>
          <a:bodyPr wrap="none" rtlCol="0">
            <a:spAutoFit/>
          </a:bodyPr>
          <a:lstStyle/>
          <a:p>
            <a:r>
              <a:rPr lang="en-US" sz="1800" dirty="0"/>
              <a:t>Generic Infrastructure Platform for running DevOps Products</a:t>
            </a:r>
            <a:endParaRPr lang="nl-NL" sz="1800" dirty="0"/>
          </a:p>
        </p:txBody>
      </p:sp>
      <p:sp>
        <p:nvSpPr>
          <p:cNvPr id="25" name="Rectangular Callout 24"/>
          <p:cNvSpPr/>
          <p:nvPr/>
        </p:nvSpPr>
        <p:spPr>
          <a:xfrm>
            <a:off x="395467" y="4371445"/>
            <a:ext cx="2021735" cy="632873"/>
          </a:xfrm>
          <a:prstGeom prst="wedgeRectCallout">
            <a:avLst>
              <a:gd name="adj1" fmla="val -4264"/>
              <a:gd name="adj2" fmla="val -97201"/>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err="1"/>
              <a:t>Floorspace</a:t>
            </a:r>
            <a:r>
              <a:rPr lang="en-US" sz="1400" dirty="0"/>
              <a:t>, Power, Cooling, Storage, Compute</a:t>
            </a:r>
          </a:p>
        </p:txBody>
      </p:sp>
      <p:sp>
        <p:nvSpPr>
          <p:cNvPr id="26" name="Rectangular Callout 25"/>
          <p:cNvSpPr/>
          <p:nvPr/>
        </p:nvSpPr>
        <p:spPr>
          <a:xfrm>
            <a:off x="6443275" y="4345623"/>
            <a:ext cx="2505663" cy="658696"/>
          </a:xfrm>
          <a:prstGeom prst="wedgeRectCallout">
            <a:avLst>
              <a:gd name="adj1" fmla="val 9059"/>
              <a:gd name="adj2" fmla="val -86183"/>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a:t>Monitoring, Management, Cache, Authentication, RDBMS, Event Hub</a:t>
            </a:r>
          </a:p>
        </p:txBody>
      </p:sp>
      <p:sp>
        <p:nvSpPr>
          <p:cNvPr id="4" name="Footer Placeholder 3"/>
          <p:cNvSpPr>
            <a:spLocks noGrp="1"/>
          </p:cNvSpPr>
          <p:nvPr>
            <p:ph type="ftr" sz="quarter" idx="11"/>
          </p:nvPr>
        </p:nvSpPr>
        <p:spPr/>
        <p:txBody>
          <a:bodyPr/>
          <a:lstStyle/>
          <a:p>
            <a:r>
              <a:rPr lang="en-US"/>
              <a:t>AS Watson - Microservices &amp; Apache Kafka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33</a:t>
            </a:fld>
            <a:endParaRPr lang="nl-NL"/>
          </a:p>
        </p:txBody>
      </p:sp>
    </p:spTree>
    <p:extLst>
      <p:ext uri="{BB962C8B-B14F-4D97-AF65-F5344CB8AC3E}">
        <p14:creationId xmlns:p14="http://schemas.microsoft.com/office/powerpoint/2010/main" val="34524889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140" y="1295439"/>
            <a:ext cx="1760166" cy="331459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013"/>
          </a:p>
        </p:txBody>
      </p:sp>
      <p:sp>
        <p:nvSpPr>
          <p:cNvPr id="2" name="Title 1"/>
          <p:cNvSpPr>
            <a:spLocks noGrp="1"/>
          </p:cNvSpPr>
          <p:nvPr>
            <p:ph type="title"/>
          </p:nvPr>
        </p:nvSpPr>
        <p:spPr>
          <a:xfrm>
            <a:off x="720117" y="288071"/>
            <a:ext cx="7559782" cy="503984"/>
          </a:xfrm>
          <a:noFill/>
          <a:ln>
            <a:noFill/>
          </a:ln>
          <a:effectLst/>
        </p:spPr>
        <p:txBody>
          <a:bodyPr vert="horz" wrap="square" lIns="0" tIns="0" rIns="0" bIns="0" numCol="1" rtlCol="0" anchor="ctr" anchorCtr="0" compatLnSpc="1">
            <a:prstTxWarp prst="textNoShape">
              <a:avLst/>
            </a:prstTxWarp>
            <a:noAutofit/>
          </a:bodyPr>
          <a:lstStyle/>
          <a:p>
            <a:pPr fontAlgn="base">
              <a:spcAft>
                <a:spcPct val="0"/>
              </a:spcAft>
            </a:pPr>
            <a:r>
              <a:rPr lang="en-US" sz="2847" dirty="0"/>
              <a:t>Multiple products from multiple teams run on a shared generic infrastructure</a:t>
            </a:r>
            <a:endParaRPr lang="fr-FR" sz="2847" dirty="0"/>
          </a:p>
        </p:txBody>
      </p:sp>
      <p:sp>
        <p:nvSpPr>
          <p:cNvPr id="3" name="Content Placeholder 2"/>
          <p:cNvSpPr>
            <a:spLocks noGrp="1"/>
          </p:cNvSpPr>
          <p:nvPr>
            <p:ph idx="1"/>
          </p:nvPr>
        </p:nvSpPr>
        <p:spPr/>
        <p:txBody>
          <a:bodyPr/>
          <a:lstStyle/>
          <a:p>
            <a:endParaRPr lang="nl-NL"/>
          </a:p>
        </p:txBody>
      </p:sp>
      <p:sp>
        <p:nvSpPr>
          <p:cNvPr id="23" name="Rectangle 22"/>
          <p:cNvSpPr/>
          <p:nvPr/>
        </p:nvSpPr>
        <p:spPr>
          <a:xfrm>
            <a:off x="850719" y="3331513"/>
            <a:ext cx="7924558" cy="886019"/>
          </a:xfrm>
          <a:prstGeom prst="rect">
            <a:avLst/>
          </a:prstGeom>
          <a:gradFill>
            <a:gsLst>
              <a:gs pos="0">
                <a:schemeClr val="accent1">
                  <a:tint val="100000"/>
                  <a:shade val="100000"/>
                  <a:satMod val="130000"/>
                  <a:alpha val="60000"/>
                </a:schemeClr>
              </a:gs>
              <a:gs pos="100000">
                <a:schemeClr val="accent1">
                  <a:tint val="50000"/>
                  <a:shade val="100000"/>
                  <a:satMod val="350000"/>
                  <a:alpha val="63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dirty="0"/>
          </a:p>
        </p:txBody>
      </p:sp>
      <p:sp>
        <p:nvSpPr>
          <p:cNvPr id="24" name="TextBox 23"/>
          <p:cNvSpPr txBox="1"/>
          <p:nvPr/>
        </p:nvSpPr>
        <p:spPr>
          <a:xfrm>
            <a:off x="1901425" y="3816039"/>
            <a:ext cx="6378669" cy="369332"/>
          </a:xfrm>
          <a:prstGeom prst="rect">
            <a:avLst/>
          </a:prstGeom>
          <a:noFill/>
        </p:spPr>
        <p:txBody>
          <a:bodyPr wrap="none" rtlCol="0">
            <a:spAutoFit/>
          </a:bodyPr>
          <a:lstStyle/>
          <a:p>
            <a:r>
              <a:rPr lang="en-US" sz="1800" dirty="0"/>
              <a:t>Generic Infrastructure Platform for running DevOps Products</a:t>
            </a:r>
            <a:endParaRPr lang="nl-NL" sz="1800" dirty="0"/>
          </a:p>
        </p:txBody>
      </p:sp>
      <p:sp>
        <p:nvSpPr>
          <p:cNvPr id="25" name="Rectangular Callout 24"/>
          <p:cNvSpPr/>
          <p:nvPr/>
        </p:nvSpPr>
        <p:spPr>
          <a:xfrm>
            <a:off x="395467" y="4371445"/>
            <a:ext cx="2021735" cy="632873"/>
          </a:xfrm>
          <a:prstGeom prst="wedgeRectCallout">
            <a:avLst>
              <a:gd name="adj1" fmla="val -4264"/>
              <a:gd name="adj2" fmla="val -97201"/>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err="1"/>
              <a:t>Floorspace</a:t>
            </a:r>
            <a:r>
              <a:rPr lang="en-US" sz="1400" dirty="0"/>
              <a:t>, Power, Cooling, Storage, Compute</a:t>
            </a:r>
          </a:p>
        </p:txBody>
      </p:sp>
      <p:sp>
        <p:nvSpPr>
          <p:cNvPr id="26" name="Rectangular Callout 25"/>
          <p:cNvSpPr/>
          <p:nvPr/>
        </p:nvSpPr>
        <p:spPr>
          <a:xfrm>
            <a:off x="6443275" y="4345623"/>
            <a:ext cx="2505663" cy="658696"/>
          </a:xfrm>
          <a:prstGeom prst="wedgeRectCallout">
            <a:avLst>
              <a:gd name="adj1" fmla="val 9059"/>
              <a:gd name="adj2" fmla="val -86183"/>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a:t>Monitoring, Management, Cache, Authentication, RDBMS, Event Hub</a:t>
            </a:r>
          </a:p>
        </p:txBody>
      </p:sp>
      <p:grpSp>
        <p:nvGrpSpPr>
          <p:cNvPr id="15" name="Group 14"/>
          <p:cNvGrpSpPr/>
          <p:nvPr/>
        </p:nvGrpSpPr>
        <p:grpSpPr>
          <a:xfrm>
            <a:off x="5574468" y="1994647"/>
            <a:ext cx="1752547" cy="1503172"/>
            <a:chOff x="5430981" y="2001982"/>
            <a:chExt cx="1752600" cy="1503218"/>
          </a:xfrm>
        </p:grpSpPr>
        <p:sp>
          <p:nvSpPr>
            <p:cNvPr id="16" name="Oval 15"/>
            <p:cNvSpPr/>
            <p:nvPr/>
          </p:nvSpPr>
          <p:spPr>
            <a:xfrm>
              <a:off x="5430981" y="2001982"/>
              <a:ext cx="1752600" cy="1503218"/>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nl-NL" sz="1800"/>
            </a:p>
          </p:txBody>
        </p:sp>
        <p:sp>
          <p:nvSpPr>
            <p:cNvPr id="17" name="TextBox 16"/>
            <p:cNvSpPr txBox="1"/>
            <p:nvPr/>
          </p:nvSpPr>
          <p:spPr>
            <a:xfrm>
              <a:off x="5684770" y="2168236"/>
              <a:ext cx="1313220" cy="369343"/>
            </a:xfrm>
            <a:prstGeom prst="rect">
              <a:avLst/>
            </a:prstGeom>
            <a:noFill/>
          </p:spPr>
          <p:txBody>
            <a:bodyPr wrap="none" rtlCol="0">
              <a:spAutoFit/>
            </a:bodyPr>
            <a:lstStyle/>
            <a:p>
              <a:r>
                <a:rPr lang="en-US" sz="1800" dirty="0"/>
                <a:t>Application</a:t>
              </a:r>
              <a:endParaRPr lang="nl-NL" sz="1800" dirty="0"/>
            </a:p>
          </p:txBody>
        </p:sp>
        <p:sp>
          <p:nvSpPr>
            <p:cNvPr id="27" name="TextBox 26"/>
            <p:cNvSpPr txBox="1"/>
            <p:nvPr/>
          </p:nvSpPr>
          <p:spPr>
            <a:xfrm>
              <a:off x="5810476" y="2911825"/>
              <a:ext cx="1043908" cy="369343"/>
            </a:xfrm>
            <a:prstGeom prst="rect">
              <a:avLst/>
            </a:prstGeom>
            <a:noFill/>
          </p:spPr>
          <p:txBody>
            <a:bodyPr wrap="none" rtlCol="0">
              <a:spAutoFit/>
            </a:bodyPr>
            <a:lstStyle/>
            <a:p>
              <a:r>
                <a:rPr lang="en-US" sz="1800" dirty="0"/>
                <a:t>Platform</a:t>
              </a:r>
              <a:endParaRPr lang="nl-NL" sz="1800" dirty="0"/>
            </a:p>
          </p:txBody>
        </p:sp>
        <p:cxnSp>
          <p:nvCxnSpPr>
            <p:cNvPr id="28" name="Straight Connector 27"/>
            <p:cNvCxnSpPr>
              <a:stCxn id="16" idx="2"/>
              <a:endCxn id="16" idx="6"/>
            </p:cNvCxnSpPr>
            <p:nvPr/>
          </p:nvCxnSpPr>
          <p:spPr>
            <a:xfrm>
              <a:off x="5430981" y="2753591"/>
              <a:ext cx="1752600" cy="0"/>
            </a:xfrm>
            <a:prstGeom prst="line">
              <a:avLst/>
            </a:prstGeom>
            <a:ln/>
          </p:spPr>
          <p:style>
            <a:lnRef idx="1">
              <a:schemeClr val="accent3"/>
            </a:lnRef>
            <a:fillRef idx="0">
              <a:schemeClr val="accent3"/>
            </a:fillRef>
            <a:effectRef idx="0">
              <a:schemeClr val="accent3"/>
            </a:effectRef>
            <a:fontRef idx="minor">
              <a:schemeClr val="tx1"/>
            </a:fontRef>
          </p:style>
        </p:cxnSp>
      </p:grpSp>
      <p:grpSp>
        <p:nvGrpSpPr>
          <p:cNvPr id="29" name="Group 28"/>
          <p:cNvGrpSpPr/>
          <p:nvPr/>
        </p:nvGrpSpPr>
        <p:grpSpPr>
          <a:xfrm>
            <a:off x="7453211" y="1987293"/>
            <a:ext cx="1752547" cy="1503172"/>
            <a:chOff x="5430981" y="2001982"/>
            <a:chExt cx="1752600" cy="1503218"/>
          </a:xfrm>
        </p:grpSpPr>
        <p:sp>
          <p:nvSpPr>
            <p:cNvPr id="30" name="Oval 29"/>
            <p:cNvSpPr/>
            <p:nvPr/>
          </p:nvSpPr>
          <p:spPr>
            <a:xfrm>
              <a:off x="5430981" y="2001982"/>
              <a:ext cx="1752600" cy="1503218"/>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1800"/>
            </a:p>
          </p:txBody>
        </p:sp>
        <p:sp>
          <p:nvSpPr>
            <p:cNvPr id="31" name="TextBox 30"/>
            <p:cNvSpPr txBox="1"/>
            <p:nvPr/>
          </p:nvSpPr>
          <p:spPr>
            <a:xfrm>
              <a:off x="5684770" y="2168236"/>
              <a:ext cx="1313220" cy="369343"/>
            </a:xfrm>
            <a:prstGeom prst="rect">
              <a:avLst/>
            </a:prstGeom>
            <a:noFill/>
          </p:spPr>
          <p:txBody>
            <a:bodyPr wrap="none" rtlCol="0">
              <a:spAutoFit/>
            </a:bodyPr>
            <a:lstStyle/>
            <a:p>
              <a:r>
                <a:rPr lang="en-US" sz="1800" dirty="0"/>
                <a:t>Application</a:t>
              </a:r>
              <a:endParaRPr lang="nl-NL" sz="1800" dirty="0"/>
            </a:p>
          </p:txBody>
        </p:sp>
        <p:sp>
          <p:nvSpPr>
            <p:cNvPr id="32" name="TextBox 31"/>
            <p:cNvSpPr txBox="1"/>
            <p:nvPr/>
          </p:nvSpPr>
          <p:spPr>
            <a:xfrm>
              <a:off x="5810476" y="2911825"/>
              <a:ext cx="1043908" cy="369343"/>
            </a:xfrm>
            <a:prstGeom prst="rect">
              <a:avLst/>
            </a:prstGeom>
            <a:noFill/>
          </p:spPr>
          <p:txBody>
            <a:bodyPr wrap="none" rtlCol="0">
              <a:spAutoFit/>
            </a:bodyPr>
            <a:lstStyle/>
            <a:p>
              <a:r>
                <a:rPr lang="en-US" sz="1800" dirty="0"/>
                <a:t>Platform</a:t>
              </a:r>
              <a:endParaRPr lang="nl-NL" sz="1800" dirty="0"/>
            </a:p>
          </p:txBody>
        </p:sp>
        <p:cxnSp>
          <p:nvCxnSpPr>
            <p:cNvPr id="33" name="Straight Connector 32"/>
            <p:cNvCxnSpPr>
              <a:stCxn id="30" idx="2"/>
              <a:endCxn id="30" idx="6"/>
            </p:cNvCxnSpPr>
            <p:nvPr/>
          </p:nvCxnSpPr>
          <p:spPr>
            <a:xfrm>
              <a:off x="5430981" y="2753591"/>
              <a:ext cx="1752600" cy="0"/>
            </a:xfrm>
            <a:prstGeom prst="line">
              <a:avLst/>
            </a:prstGeom>
            <a:ln/>
          </p:spPr>
          <p:style>
            <a:lnRef idx="1">
              <a:schemeClr val="accent4"/>
            </a:lnRef>
            <a:fillRef idx="0">
              <a:schemeClr val="accent4"/>
            </a:fillRef>
            <a:effectRef idx="0">
              <a:schemeClr val="accent4"/>
            </a:effectRef>
            <a:fontRef idx="minor">
              <a:schemeClr val="tx1"/>
            </a:fontRef>
          </p:style>
        </p:cxnSp>
      </p:grpSp>
      <p:grpSp>
        <p:nvGrpSpPr>
          <p:cNvPr id="34" name="Group 33"/>
          <p:cNvGrpSpPr/>
          <p:nvPr/>
        </p:nvGrpSpPr>
        <p:grpSpPr>
          <a:xfrm>
            <a:off x="1770911" y="2016549"/>
            <a:ext cx="1752547" cy="1503172"/>
            <a:chOff x="5430981" y="2001982"/>
            <a:chExt cx="1752600" cy="1503218"/>
          </a:xfrm>
        </p:grpSpPr>
        <p:sp>
          <p:nvSpPr>
            <p:cNvPr id="35" name="Oval 34"/>
            <p:cNvSpPr/>
            <p:nvPr/>
          </p:nvSpPr>
          <p:spPr>
            <a:xfrm>
              <a:off x="5430981" y="2001982"/>
              <a:ext cx="1752600" cy="150321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1800"/>
            </a:p>
          </p:txBody>
        </p:sp>
        <p:sp>
          <p:nvSpPr>
            <p:cNvPr id="36" name="TextBox 35"/>
            <p:cNvSpPr txBox="1"/>
            <p:nvPr/>
          </p:nvSpPr>
          <p:spPr>
            <a:xfrm>
              <a:off x="5684770" y="2168236"/>
              <a:ext cx="1313220" cy="369343"/>
            </a:xfrm>
            <a:prstGeom prst="rect">
              <a:avLst/>
            </a:prstGeom>
            <a:noFill/>
          </p:spPr>
          <p:txBody>
            <a:bodyPr wrap="none" rtlCol="0">
              <a:spAutoFit/>
            </a:bodyPr>
            <a:lstStyle/>
            <a:p>
              <a:r>
                <a:rPr lang="en-US" sz="1800" dirty="0"/>
                <a:t>Application</a:t>
              </a:r>
              <a:endParaRPr lang="nl-NL" sz="1800" dirty="0"/>
            </a:p>
          </p:txBody>
        </p:sp>
        <p:sp>
          <p:nvSpPr>
            <p:cNvPr id="37" name="TextBox 36"/>
            <p:cNvSpPr txBox="1"/>
            <p:nvPr/>
          </p:nvSpPr>
          <p:spPr>
            <a:xfrm>
              <a:off x="5810476" y="2911825"/>
              <a:ext cx="1043908" cy="369343"/>
            </a:xfrm>
            <a:prstGeom prst="rect">
              <a:avLst/>
            </a:prstGeom>
            <a:noFill/>
          </p:spPr>
          <p:txBody>
            <a:bodyPr wrap="none" rtlCol="0">
              <a:spAutoFit/>
            </a:bodyPr>
            <a:lstStyle/>
            <a:p>
              <a:r>
                <a:rPr lang="en-US" sz="1800" dirty="0"/>
                <a:t>Platform</a:t>
              </a:r>
              <a:endParaRPr lang="nl-NL" sz="1800" dirty="0"/>
            </a:p>
          </p:txBody>
        </p:sp>
        <p:cxnSp>
          <p:nvCxnSpPr>
            <p:cNvPr id="38" name="Straight Connector 37"/>
            <p:cNvCxnSpPr>
              <a:stCxn id="35" idx="2"/>
              <a:endCxn id="35" idx="6"/>
            </p:cNvCxnSpPr>
            <p:nvPr/>
          </p:nvCxnSpPr>
          <p:spPr>
            <a:xfrm>
              <a:off x="5430981" y="2753591"/>
              <a:ext cx="1752600" cy="0"/>
            </a:xfrm>
            <a:prstGeom prst="line">
              <a:avLst/>
            </a:prstGeom>
            <a:ln/>
          </p:spPr>
          <p:style>
            <a:lnRef idx="1">
              <a:schemeClr val="accent2"/>
            </a:lnRef>
            <a:fillRef idx="0">
              <a:schemeClr val="accent2"/>
            </a:fillRef>
            <a:effectRef idx="0">
              <a:schemeClr val="accent2"/>
            </a:effectRef>
            <a:fontRef idx="minor">
              <a:schemeClr val="tx1"/>
            </a:fontRef>
          </p:style>
        </p:cxnSp>
      </p:grpSp>
      <p:grpSp>
        <p:nvGrpSpPr>
          <p:cNvPr id="39" name="Group 38"/>
          <p:cNvGrpSpPr/>
          <p:nvPr/>
        </p:nvGrpSpPr>
        <p:grpSpPr>
          <a:xfrm>
            <a:off x="-107830" y="2039732"/>
            <a:ext cx="1752547" cy="1503172"/>
            <a:chOff x="5430981" y="2001982"/>
            <a:chExt cx="1752600" cy="1503218"/>
          </a:xfrm>
        </p:grpSpPr>
        <p:sp>
          <p:nvSpPr>
            <p:cNvPr id="40" name="Oval 39"/>
            <p:cNvSpPr/>
            <p:nvPr/>
          </p:nvSpPr>
          <p:spPr>
            <a:xfrm>
              <a:off x="5430981" y="2001982"/>
              <a:ext cx="1752600" cy="1503218"/>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800"/>
            </a:p>
          </p:txBody>
        </p:sp>
        <p:sp>
          <p:nvSpPr>
            <p:cNvPr id="41" name="TextBox 40"/>
            <p:cNvSpPr txBox="1"/>
            <p:nvPr/>
          </p:nvSpPr>
          <p:spPr>
            <a:xfrm>
              <a:off x="5684770" y="2168236"/>
              <a:ext cx="1313220" cy="369343"/>
            </a:xfrm>
            <a:prstGeom prst="rect">
              <a:avLst/>
            </a:prstGeom>
            <a:noFill/>
          </p:spPr>
          <p:txBody>
            <a:bodyPr wrap="none" rtlCol="0">
              <a:spAutoFit/>
            </a:bodyPr>
            <a:lstStyle/>
            <a:p>
              <a:r>
                <a:rPr lang="en-US" sz="1800" dirty="0"/>
                <a:t>Application</a:t>
              </a:r>
              <a:endParaRPr lang="nl-NL" sz="1800" dirty="0"/>
            </a:p>
          </p:txBody>
        </p:sp>
        <p:sp>
          <p:nvSpPr>
            <p:cNvPr id="42" name="TextBox 41"/>
            <p:cNvSpPr txBox="1"/>
            <p:nvPr/>
          </p:nvSpPr>
          <p:spPr>
            <a:xfrm>
              <a:off x="5810476" y="2911825"/>
              <a:ext cx="1043908" cy="369343"/>
            </a:xfrm>
            <a:prstGeom prst="rect">
              <a:avLst/>
            </a:prstGeom>
            <a:noFill/>
          </p:spPr>
          <p:txBody>
            <a:bodyPr wrap="none" rtlCol="0">
              <a:spAutoFit/>
            </a:bodyPr>
            <a:lstStyle/>
            <a:p>
              <a:r>
                <a:rPr lang="en-US" sz="1800" dirty="0"/>
                <a:t>Platform</a:t>
              </a:r>
              <a:endParaRPr lang="nl-NL" sz="1800" dirty="0"/>
            </a:p>
          </p:txBody>
        </p:sp>
        <p:cxnSp>
          <p:nvCxnSpPr>
            <p:cNvPr id="43" name="Straight Connector 42"/>
            <p:cNvCxnSpPr>
              <a:stCxn id="40" idx="2"/>
              <a:endCxn id="40" idx="6"/>
            </p:cNvCxnSpPr>
            <p:nvPr/>
          </p:nvCxnSpPr>
          <p:spPr>
            <a:xfrm>
              <a:off x="5430981" y="2753591"/>
              <a:ext cx="1752600" cy="0"/>
            </a:xfrm>
            <a:prstGeom prst="line">
              <a:avLst/>
            </a:prstGeom>
            <a:ln/>
          </p:spPr>
          <p:style>
            <a:lnRef idx="1">
              <a:schemeClr val="accent6"/>
            </a:lnRef>
            <a:fillRef idx="0">
              <a:schemeClr val="accent6"/>
            </a:fillRef>
            <a:effectRef idx="0">
              <a:schemeClr val="accent6"/>
            </a:effectRef>
            <a:fontRef idx="minor">
              <a:schemeClr val="tx1"/>
            </a:fontRef>
          </p:style>
        </p:cxnSp>
      </p:grpSp>
      <p:grpSp>
        <p:nvGrpSpPr>
          <p:cNvPr id="44" name="Group 43"/>
          <p:cNvGrpSpPr/>
          <p:nvPr/>
        </p:nvGrpSpPr>
        <p:grpSpPr>
          <a:xfrm>
            <a:off x="3695727" y="2002000"/>
            <a:ext cx="1752547" cy="1503172"/>
            <a:chOff x="5430981" y="2001982"/>
            <a:chExt cx="1752600" cy="1503218"/>
          </a:xfrm>
        </p:grpSpPr>
        <p:sp>
          <p:nvSpPr>
            <p:cNvPr id="45" name="Oval 44"/>
            <p:cNvSpPr/>
            <p:nvPr/>
          </p:nvSpPr>
          <p:spPr>
            <a:xfrm>
              <a:off x="5430981" y="2001982"/>
              <a:ext cx="1752600" cy="150321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46" name="TextBox 45"/>
            <p:cNvSpPr txBox="1"/>
            <p:nvPr/>
          </p:nvSpPr>
          <p:spPr>
            <a:xfrm>
              <a:off x="5684770" y="2168236"/>
              <a:ext cx="1313220" cy="369343"/>
            </a:xfrm>
            <a:prstGeom prst="rect">
              <a:avLst/>
            </a:prstGeom>
            <a:noFill/>
          </p:spPr>
          <p:txBody>
            <a:bodyPr wrap="none" rtlCol="0">
              <a:spAutoFit/>
            </a:bodyPr>
            <a:lstStyle/>
            <a:p>
              <a:r>
                <a:rPr lang="en-US" sz="1800" dirty="0"/>
                <a:t>Application</a:t>
              </a:r>
              <a:endParaRPr lang="nl-NL" sz="1800" dirty="0"/>
            </a:p>
          </p:txBody>
        </p:sp>
        <p:sp>
          <p:nvSpPr>
            <p:cNvPr id="47" name="TextBox 46"/>
            <p:cNvSpPr txBox="1"/>
            <p:nvPr/>
          </p:nvSpPr>
          <p:spPr>
            <a:xfrm>
              <a:off x="5810476" y="2911825"/>
              <a:ext cx="1043908" cy="369343"/>
            </a:xfrm>
            <a:prstGeom prst="rect">
              <a:avLst/>
            </a:prstGeom>
            <a:noFill/>
          </p:spPr>
          <p:txBody>
            <a:bodyPr wrap="none" rtlCol="0">
              <a:spAutoFit/>
            </a:bodyPr>
            <a:lstStyle/>
            <a:p>
              <a:r>
                <a:rPr lang="en-US" sz="1800" dirty="0"/>
                <a:t>Platform</a:t>
              </a:r>
              <a:endParaRPr lang="nl-NL" sz="1800" dirty="0"/>
            </a:p>
          </p:txBody>
        </p:sp>
        <p:cxnSp>
          <p:nvCxnSpPr>
            <p:cNvPr id="48" name="Straight Connector 47"/>
            <p:cNvCxnSpPr>
              <a:stCxn id="45" idx="2"/>
              <a:endCxn id="45" idx="6"/>
            </p:cNvCxnSpPr>
            <p:nvPr/>
          </p:nvCxnSpPr>
          <p:spPr>
            <a:xfrm>
              <a:off x="5430981" y="2753591"/>
              <a:ext cx="175260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grpSp>
      <p:sp>
        <p:nvSpPr>
          <p:cNvPr id="4" name="Footer Placeholder 3"/>
          <p:cNvSpPr>
            <a:spLocks noGrp="1"/>
          </p:cNvSpPr>
          <p:nvPr>
            <p:ph type="ftr" sz="quarter" idx="11"/>
          </p:nvPr>
        </p:nvSpPr>
        <p:spPr/>
        <p:txBody>
          <a:bodyPr/>
          <a:lstStyle/>
          <a:p>
            <a:r>
              <a:rPr lang="en-US"/>
              <a:t>AS Watson - Microservices &amp; Apache Kafka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34</a:t>
            </a:fld>
            <a:endParaRPr lang="nl-NL"/>
          </a:p>
        </p:txBody>
      </p:sp>
    </p:spTree>
    <p:extLst>
      <p:ext uri="{BB962C8B-B14F-4D97-AF65-F5344CB8AC3E}">
        <p14:creationId xmlns:p14="http://schemas.microsoft.com/office/powerpoint/2010/main" val="245578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510" y="3063603"/>
            <a:ext cx="7784371" cy="581613"/>
          </a:xfrm>
          <a:noFill/>
          <a:ln>
            <a:noFill/>
          </a:ln>
          <a:effectLst/>
        </p:spPr>
        <p:txBody>
          <a:bodyPr vert="horz" wrap="square" lIns="0" tIns="0" rIns="0" bIns="0" numCol="1" rtlCol="0" anchor="ctr" anchorCtr="0" compatLnSpc="1">
            <a:prstTxWarp prst="textNoShape">
              <a:avLst/>
            </a:prstTxWarp>
            <a:noAutofit/>
          </a:bodyPr>
          <a:lstStyle/>
          <a:p>
            <a:pPr fontAlgn="base">
              <a:spcAft>
                <a:spcPct val="0"/>
              </a:spcAft>
            </a:pPr>
            <a:r>
              <a:rPr lang="fr-FR" i="1" dirty="0"/>
              <a:t>(Application plus </a:t>
            </a:r>
            <a:r>
              <a:rPr lang="fr-FR" i="1" dirty="0" err="1"/>
              <a:t>platform</a:t>
            </a:r>
            <a:r>
              <a:rPr lang="fr-FR" i="1" dirty="0"/>
              <a:t>)</a:t>
            </a:r>
            <a:r>
              <a:rPr lang="fr-FR" i="1" dirty="0" err="1"/>
              <a:t>under</a:t>
            </a:r>
            <a:r>
              <a:rPr lang="fr-FR" i="1" dirty="0"/>
              <a:t> </a:t>
            </a:r>
            <a:r>
              <a:rPr lang="fr-FR" i="1" dirty="0" err="1"/>
              <a:t>DevOps</a:t>
            </a:r>
            <a:r>
              <a:rPr lang="fr-FR" i="1" dirty="0"/>
              <a:t>  ==</a:t>
            </a:r>
          </a:p>
        </p:txBody>
      </p:sp>
      <p:grpSp>
        <p:nvGrpSpPr>
          <p:cNvPr id="15" name="Group 14"/>
          <p:cNvGrpSpPr/>
          <p:nvPr/>
        </p:nvGrpSpPr>
        <p:grpSpPr>
          <a:xfrm>
            <a:off x="4251388" y="1300147"/>
            <a:ext cx="4743622" cy="1320424"/>
            <a:chOff x="-107973" y="1987274"/>
            <a:chExt cx="9313871" cy="2230307"/>
          </a:xfrm>
        </p:grpSpPr>
        <p:sp>
          <p:nvSpPr>
            <p:cNvPr id="16" name="Oval 15"/>
            <p:cNvSpPr/>
            <p:nvPr/>
          </p:nvSpPr>
          <p:spPr>
            <a:xfrm>
              <a:off x="5574500" y="1994628"/>
              <a:ext cx="1752600" cy="1503217"/>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nl-NL" sz="700"/>
            </a:p>
          </p:txBody>
        </p:sp>
        <p:sp>
          <p:nvSpPr>
            <p:cNvPr id="17" name="Oval 16"/>
            <p:cNvSpPr/>
            <p:nvPr/>
          </p:nvSpPr>
          <p:spPr>
            <a:xfrm>
              <a:off x="7453298" y="1987274"/>
              <a:ext cx="1752600" cy="1503217"/>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700"/>
            </a:p>
          </p:txBody>
        </p:sp>
        <p:sp>
          <p:nvSpPr>
            <p:cNvPr id="27" name="Oval 26"/>
            <p:cNvSpPr/>
            <p:nvPr/>
          </p:nvSpPr>
          <p:spPr>
            <a:xfrm>
              <a:off x="1770826" y="2016531"/>
              <a:ext cx="1752600" cy="1503217"/>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700"/>
            </a:p>
          </p:txBody>
        </p:sp>
        <p:sp>
          <p:nvSpPr>
            <p:cNvPr id="28" name="Oval 27"/>
            <p:cNvSpPr/>
            <p:nvPr/>
          </p:nvSpPr>
          <p:spPr>
            <a:xfrm>
              <a:off x="-107973" y="2039713"/>
              <a:ext cx="1752600" cy="1503217"/>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700"/>
            </a:p>
          </p:txBody>
        </p:sp>
        <p:sp>
          <p:nvSpPr>
            <p:cNvPr id="29" name="Oval 28"/>
            <p:cNvSpPr/>
            <p:nvPr/>
          </p:nvSpPr>
          <p:spPr>
            <a:xfrm>
              <a:off x="3695699" y="2001982"/>
              <a:ext cx="1752600" cy="150321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700"/>
            </a:p>
          </p:txBody>
        </p:sp>
        <p:sp>
          <p:nvSpPr>
            <p:cNvPr id="30" name="Rectangle 29"/>
            <p:cNvSpPr/>
            <p:nvPr/>
          </p:nvSpPr>
          <p:spPr>
            <a:xfrm>
              <a:off x="850605" y="3331535"/>
              <a:ext cx="7924800" cy="886046"/>
            </a:xfrm>
            <a:prstGeom prst="rect">
              <a:avLst/>
            </a:prstGeom>
            <a:gradFill>
              <a:gsLst>
                <a:gs pos="0">
                  <a:schemeClr val="accent1">
                    <a:tint val="100000"/>
                    <a:shade val="100000"/>
                    <a:satMod val="130000"/>
                    <a:alpha val="60000"/>
                  </a:schemeClr>
                </a:gs>
                <a:gs pos="100000">
                  <a:schemeClr val="accent1">
                    <a:tint val="50000"/>
                    <a:shade val="100000"/>
                    <a:satMod val="350000"/>
                    <a:alpha val="63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700" dirty="0"/>
            </a:p>
          </p:txBody>
        </p:sp>
        <p:sp>
          <p:nvSpPr>
            <p:cNvPr id="31" name="TextBox 30"/>
            <p:cNvSpPr txBox="1"/>
            <p:nvPr/>
          </p:nvSpPr>
          <p:spPr>
            <a:xfrm>
              <a:off x="1901343" y="3816074"/>
              <a:ext cx="5108889" cy="337910"/>
            </a:xfrm>
            <a:prstGeom prst="rect">
              <a:avLst/>
            </a:prstGeom>
            <a:noFill/>
          </p:spPr>
          <p:txBody>
            <a:bodyPr wrap="none" rtlCol="0">
              <a:spAutoFit/>
            </a:bodyPr>
            <a:lstStyle/>
            <a:p>
              <a:r>
                <a:rPr lang="en-US" sz="700" dirty="0"/>
                <a:t>Generic Infrastructure Platform for running DevOps Products</a:t>
              </a:r>
              <a:endParaRPr lang="nl-NL" sz="700" dirty="0"/>
            </a:p>
          </p:txBody>
        </p:sp>
      </p:grpSp>
      <p:sp>
        <p:nvSpPr>
          <p:cNvPr id="32" name="TextBox 31"/>
          <p:cNvSpPr txBox="1"/>
          <p:nvPr/>
        </p:nvSpPr>
        <p:spPr>
          <a:xfrm>
            <a:off x="4531882" y="1429817"/>
            <a:ext cx="391454" cy="523220"/>
          </a:xfrm>
          <a:prstGeom prst="rect">
            <a:avLst/>
          </a:prstGeom>
          <a:noFill/>
        </p:spPr>
        <p:txBody>
          <a:bodyPr wrap="none" rtlCol="0">
            <a:spAutoFit/>
          </a:bodyPr>
          <a:lstStyle/>
          <a:p>
            <a:r>
              <a:rPr lang="nl-NL" sz="2800" dirty="0"/>
              <a:t>µ</a:t>
            </a:r>
          </a:p>
        </p:txBody>
      </p:sp>
      <p:sp>
        <p:nvSpPr>
          <p:cNvPr id="33" name="TextBox 32"/>
          <p:cNvSpPr txBox="1"/>
          <p:nvPr/>
        </p:nvSpPr>
        <p:spPr>
          <a:xfrm>
            <a:off x="5497511" y="1429817"/>
            <a:ext cx="391454" cy="523220"/>
          </a:xfrm>
          <a:prstGeom prst="rect">
            <a:avLst/>
          </a:prstGeom>
          <a:noFill/>
        </p:spPr>
        <p:txBody>
          <a:bodyPr wrap="none" rtlCol="0">
            <a:spAutoFit/>
          </a:bodyPr>
          <a:lstStyle/>
          <a:p>
            <a:r>
              <a:rPr lang="nl-NL" sz="2800" dirty="0"/>
              <a:t>µ</a:t>
            </a:r>
          </a:p>
        </p:txBody>
      </p:sp>
      <p:sp>
        <p:nvSpPr>
          <p:cNvPr id="34" name="TextBox 33"/>
          <p:cNvSpPr txBox="1"/>
          <p:nvPr/>
        </p:nvSpPr>
        <p:spPr>
          <a:xfrm>
            <a:off x="6463141" y="1429817"/>
            <a:ext cx="391454" cy="523220"/>
          </a:xfrm>
          <a:prstGeom prst="rect">
            <a:avLst/>
          </a:prstGeom>
          <a:noFill/>
        </p:spPr>
        <p:txBody>
          <a:bodyPr wrap="none" rtlCol="0">
            <a:spAutoFit/>
          </a:bodyPr>
          <a:lstStyle/>
          <a:p>
            <a:r>
              <a:rPr lang="nl-NL" sz="2800" dirty="0"/>
              <a:t>µ</a:t>
            </a:r>
          </a:p>
        </p:txBody>
      </p:sp>
      <p:sp>
        <p:nvSpPr>
          <p:cNvPr id="35" name="TextBox 34"/>
          <p:cNvSpPr txBox="1"/>
          <p:nvPr/>
        </p:nvSpPr>
        <p:spPr>
          <a:xfrm>
            <a:off x="7428770" y="1429817"/>
            <a:ext cx="391454" cy="523220"/>
          </a:xfrm>
          <a:prstGeom prst="rect">
            <a:avLst/>
          </a:prstGeom>
          <a:noFill/>
        </p:spPr>
        <p:txBody>
          <a:bodyPr wrap="none" rtlCol="0">
            <a:spAutoFit/>
          </a:bodyPr>
          <a:lstStyle/>
          <a:p>
            <a:r>
              <a:rPr lang="nl-NL" sz="2800" dirty="0"/>
              <a:t>µ</a:t>
            </a:r>
          </a:p>
        </p:txBody>
      </p:sp>
      <p:sp>
        <p:nvSpPr>
          <p:cNvPr id="36" name="TextBox 35"/>
          <p:cNvSpPr txBox="1"/>
          <p:nvPr/>
        </p:nvSpPr>
        <p:spPr>
          <a:xfrm>
            <a:off x="8394400" y="1429817"/>
            <a:ext cx="391454" cy="523220"/>
          </a:xfrm>
          <a:prstGeom prst="rect">
            <a:avLst/>
          </a:prstGeom>
          <a:noFill/>
        </p:spPr>
        <p:txBody>
          <a:bodyPr wrap="none" rtlCol="0">
            <a:spAutoFit/>
          </a:bodyPr>
          <a:lstStyle/>
          <a:p>
            <a:r>
              <a:rPr lang="nl-NL" sz="2800" dirty="0"/>
              <a:t>µ</a:t>
            </a:r>
          </a:p>
        </p:txBody>
      </p:sp>
      <p:sp>
        <p:nvSpPr>
          <p:cNvPr id="18" name="Title 1"/>
          <p:cNvSpPr txBox="1">
            <a:spLocks/>
          </p:cNvSpPr>
          <p:nvPr/>
        </p:nvSpPr>
        <p:spPr>
          <a:xfrm>
            <a:off x="5933466" y="3063602"/>
            <a:ext cx="1943275" cy="581613"/>
          </a:xfrm>
          <a:prstGeom prst="rect">
            <a:avLst/>
          </a:prstGeom>
          <a:noFill/>
          <a:ln>
            <a:noFill/>
          </a:ln>
          <a:effectLst/>
        </p:spPr>
        <p:txBody>
          <a:bodyPr vert="horz" wrap="square" lIns="0" tIns="0" rIns="0" bIns="0" numCol="1" rtlCol="0" anchor="ctr" anchorCtr="0" compatLnSpc="1">
            <a:prstTxWarp prst="textNoShape">
              <a:avLst/>
            </a:prstTxWarp>
            <a:noAutofit/>
          </a:bodyPr>
          <a:lst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a:lstStyle>
          <a:p>
            <a:pPr fontAlgn="base">
              <a:spcAft>
                <a:spcPct val="0"/>
              </a:spcAft>
            </a:pPr>
            <a:r>
              <a:rPr lang="fr-FR" i="1" dirty="0" err="1"/>
              <a:t>Microservice</a:t>
            </a:r>
            <a:endParaRPr lang="fr-FR" i="1" dirty="0"/>
          </a:p>
        </p:txBody>
      </p:sp>
      <p:sp>
        <p:nvSpPr>
          <p:cNvPr id="3" name="Footer Placeholder 2"/>
          <p:cNvSpPr>
            <a:spLocks noGrp="1"/>
          </p:cNvSpPr>
          <p:nvPr>
            <p:ph type="ftr" sz="quarter" idx="11"/>
          </p:nvPr>
        </p:nvSpPr>
        <p:spPr/>
        <p:txBody>
          <a:bodyPr/>
          <a:lstStyle/>
          <a:p>
            <a:r>
              <a:rPr lang="en-US"/>
              <a:t>AS Watson - Microservices &amp; Apache Kafka</a:t>
            </a:r>
            <a:endParaRPr lang="nl-NL" dirty="0"/>
          </a:p>
        </p:txBody>
      </p:sp>
      <p:sp>
        <p:nvSpPr>
          <p:cNvPr id="4" name="Slide Number Placeholder 3"/>
          <p:cNvSpPr>
            <a:spLocks noGrp="1"/>
          </p:cNvSpPr>
          <p:nvPr>
            <p:ph type="sldNum" sz="quarter" idx="12"/>
          </p:nvPr>
        </p:nvSpPr>
        <p:spPr/>
        <p:txBody>
          <a:bodyPr/>
          <a:lstStyle/>
          <a:p>
            <a:fld id="{14F1411D-0280-154F-AEAC-4C20B7AA46B2}" type="slidenum">
              <a:rPr lang="nl-NL" smtClean="0"/>
              <a:t>35</a:t>
            </a:fld>
            <a:endParaRPr lang="nl-NL"/>
          </a:p>
        </p:txBody>
      </p:sp>
    </p:spTree>
    <p:extLst>
      <p:ext uri="{BB962C8B-B14F-4D97-AF65-F5344CB8AC3E}">
        <p14:creationId xmlns:p14="http://schemas.microsoft.com/office/powerpoint/2010/main" val="2840395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a:t>
            </a:r>
            <a:endParaRPr lang="nl-NL" dirty="0"/>
          </a:p>
        </p:txBody>
      </p:sp>
      <p:sp>
        <p:nvSpPr>
          <p:cNvPr id="6" name="Content Placeholder 5"/>
          <p:cNvSpPr>
            <a:spLocks noGrp="1"/>
          </p:cNvSpPr>
          <p:nvPr>
            <p:ph idx="1"/>
          </p:nvPr>
        </p:nvSpPr>
        <p:spPr/>
        <p:txBody>
          <a:bodyPr/>
          <a:lstStyle/>
          <a:p>
            <a:r>
              <a:rPr lang="en-US" dirty="0"/>
              <a:t>Realistic approach (technology, people, process) =&gt; Something that works!</a:t>
            </a:r>
          </a:p>
          <a:p>
            <a:pPr lvl="1"/>
            <a:r>
              <a:rPr lang="en-US" dirty="0"/>
              <a:t>No dependency on individuals</a:t>
            </a:r>
          </a:p>
          <a:p>
            <a:pPr lvl="1"/>
            <a:r>
              <a:rPr lang="en-US" dirty="0"/>
              <a:t>Able to scale in rate of change</a:t>
            </a:r>
          </a:p>
          <a:p>
            <a:r>
              <a:rPr lang="en-US" dirty="0"/>
              <a:t>Small, well: comprehensible, manageable</a:t>
            </a:r>
          </a:p>
          <a:p>
            <a:r>
              <a:rPr lang="en-US" dirty="0"/>
              <a:t>Stand alone /isolated/encapsulated (in terms of change, release/deploy, scale, location, implementation technology)</a:t>
            </a:r>
          </a:p>
          <a:p>
            <a:r>
              <a:rPr lang="en-US" dirty="0"/>
              <a:t>Provide clear and meaningful functionality in a way that it can be consumed</a:t>
            </a:r>
          </a:p>
          <a:p>
            <a:r>
              <a:rPr lang="en-US" dirty="0"/>
              <a:t>One </a:t>
            </a:r>
            <a:r>
              <a:rPr lang="en-US" dirty="0" err="1"/>
              <a:t>microservice</a:t>
            </a:r>
            <a:r>
              <a:rPr lang="en-US" dirty="0"/>
              <a:t> does not completely fall over when other </a:t>
            </a:r>
            <a:r>
              <a:rPr lang="en-US" dirty="0" err="1"/>
              <a:t>microservices</a:t>
            </a:r>
            <a:r>
              <a:rPr lang="en-US" dirty="0"/>
              <a:t> break (or are redeployed)</a:t>
            </a:r>
          </a:p>
          <a:p>
            <a:r>
              <a:rPr lang="en-US" dirty="0"/>
              <a:t>Able to scale elastically &amp; horizontally and relocate easily </a:t>
            </a:r>
          </a:p>
          <a:p>
            <a:endParaRPr lang="en-US" dirty="0"/>
          </a:p>
          <a:p>
            <a:endParaRPr lang="nl-NL" dirty="0"/>
          </a:p>
        </p:txBody>
      </p:sp>
      <p:sp>
        <p:nvSpPr>
          <p:cNvPr id="3" name="Footer Placeholder 2"/>
          <p:cNvSpPr>
            <a:spLocks noGrp="1"/>
          </p:cNvSpPr>
          <p:nvPr>
            <p:ph type="ftr" sz="quarter" idx="11"/>
          </p:nvPr>
        </p:nvSpPr>
        <p:spPr/>
        <p:txBody>
          <a:bodyPr/>
          <a:lstStyle/>
          <a:p>
            <a:r>
              <a:rPr lang="en-US" noProof="0"/>
              <a:t>AS Watson - Microservices &amp; Apache Kafka</a:t>
            </a:r>
            <a:endParaRPr lang="nl-NL" noProof="0" dirty="0"/>
          </a:p>
        </p:txBody>
      </p:sp>
      <p:sp>
        <p:nvSpPr>
          <p:cNvPr id="4" name="Slide Number Placeholder 3"/>
          <p:cNvSpPr>
            <a:spLocks noGrp="1"/>
          </p:cNvSpPr>
          <p:nvPr>
            <p:ph type="sldNum" sz="quarter" idx="12"/>
          </p:nvPr>
        </p:nvSpPr>
        <p:spPr/>
        <p:txBody>
          <a:bodyPr/>
          <a:lstStyle/>
          <a:p>
            <a:fld id="{14F1411D-0280-154F-AEAC-4C20B7AA46B2}" type="slidenum">
              <a:rPr lang="nl-NL" noProof="0" smtClean="0"/>
              <a:t>36</a:t>
            </a:fld>
            <a:endParaRPr lang="nl-NL" noProof="0" dirty="0"/>
          </a:p>
        </p:txBody>
      </p:sp>
    </p:spTree>
    <p:extLst>
      <p:ext uri="{BB962C8B-B14F-4D97-AF65-F5344CB8AC3E}">
        <p14:creationId xmlns:p14="http://schemas.microsoft.com/office/powerpoint/2010/main" val="27236166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20001" y="1637070"/>
            <a:ext cx="7703999" cy="1703959"/>
          </a:xfrm>
        </p:spPr>
        <p:txBody>
          <a:bodyPr/>
          <a:lstStyle/>
          <a:p>
            <a:pPr algn="ctr"/>
            <a:r>
              <a:rPr lang="en-US" sz="8800" dirty="0"/>
              <a:t>How?</a:t>
            </a:r>
            <a:endParaRPr lang="nl-NL" sz="8800" dirty="0"/>
          </a:p>
        </p:txBody>
      </p:sp>
      <p:sp>
        <p:nvSpPr>
          <p:cNvPr id="4" name="Footer Placeholder 3"/>
          <p:cNvSpPr>
            <a:spLocks noGrp="1"/>
          </p:cNvSpPr>
          <p:nvPr>
            <p:ph type="ftr" sz="quarter" idx="11"/>
          </p:nvPr>
        </p:nvSpPr>
        <p:spPr/>
        <p:txBody>
          <a:bodyPr/>
          <a:lstStyle/>
          <a:p>
            <a:r>
              <a:rPr lang="en-US"/>
              <a:t>AS Watson - Microservices &amp; Apache Kafka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37</a:t>
            </a:fld>
            <a:endParaRPr lang="nl-NL"/>
          </a:p>
        </p:txBody>
      </p:sp>
    </p:spTree>
    <p:extLst>
      <p:ext uri="{BB962C8B-B14F-4D97-AF65-F5344CB8AC3E}">
        <p14:creationId xmlns:p14="http://schemas.microsoft.com/office/powerpoint/2010/main" val="384374996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t>
            </a:r>
            <a:r>
              <a:rPr lang="en-US" dirty="0" err="1"/>
              <a:t>microservices</a:t>
            </a:r>
            <a:endParaRPr lang="nl-NL" dirty="0"/>
          </a:p>
        </p:txBody>
      </p:sp>
      <p:sp>
        <p:nvSpPr>
          <p:cNvPr id="3" name="Content Placeholder 2"/>
          <p:cNvSpPr>
            <a:spLocks noGrp="1"/>
          </p:cNvSpPr>
          <p:nvPr>
            <p:ph idx="1"/>
          </p:nvPr>
        </p:nvSpPr>
        <p:spPr/>
        <p:txBody>
          <a:bodyPr/>
          <a:lstStyle/>
          <a:p>
            <a:r>
              <a:rPr lang="nl-NL" dirty="0" err="1"/>
              <a:t>One</a:t>
            </a:r>
            <a:r>
              <a:rPr lang="nl-NL" dirty="0"/>
              <a:t> team </a:t>
            </a:r>
            <a:r>
              <a:rPr lang="nl-NL" dirty="0" err="1"/>
              <a:t>owns</a:t>
            </a:r>
            <a:r>
              <a:rPr lang="nl-NL" dirty="0"/>
              <a:t> </a:t>
            </a:r>
            <a:r>
              <a:rPr lang="nl-NL" dirty="0" err="1"/>
              <a:t>the</a:t>
            </a:r>
            <a:r>
              <a:rPr lang="nl-NL" dirty="0"/>
              <a:t> microservice </a:t>
            </a:r>
            <a:r>
              <a:rPr lang="nl-NL" dirty="0" err="1"/>
              <a:t>and</a:t>
            </a:r>
            <a:r>
              <a:rPr lang="nl-NL" dirty="0"/>
              <a:t> </a:t>
            </a:r>
            <a:r>
              <a:rPr lang="nl-NL" dirty="0" err="1"/>
              <a:t>can</a:t>
            </a:r>
            <a:r>
              <a:rPr lang="nl-NL" dirty="0"/>
              <a:t> do </a:t>
            </a:r>
            <a:r>
              <a:rPr lang="nl-NL" dirty="0" err="1"/>
              <a:t>functional</a:t>
            </a:r>
            <a:r>
              <a:rPr lang="nl-NL" dirty="0"/>
              <a:t> </a:t>
            </a:r>
            <a:r>
              <a:rPr lang="nl-NL" dirty="0" err="1"/>
              <a:t>and</a:t>
            </a:r>
            <a:r>
              <a:rPr lang="nl-NL" dirty="0"/>
              <a:t> </a:t>
            </a:r>
            <a:r>
              <a:rPr lang="nl-NL" dirty="0" err="1"/>
              <a:t>technical</a:t>
            </a:r>
            <a:r>
              <a:rPr lang="nl-NL" dirty="0"/>
              <a:t> </a:t>
            </a:r>
            <a:r>
              <a:rPr lang="nl-NL" dirty="0" err="1"/>
              <a:t>evolution</a:t>
            </a:r>
            <a:r>
              <a:rPr lang="nl-NL" dirty="0"/>
              <a:t> </a:t>
            </a:r>
            <a:r>
              <a:rPr lang="nl-NL" dirty="0" err="1"/>
              <a:t>and</a:t>
            </a:r>
            <a:r>
              <a:rPr lang="nl-NL" dirty="0"/>
              <a:t> </a:t>
            </a:r>
            <a:r>
              <a:rPr lang="nl-NL" dirty="0" err="1"/>
              <a:t>deployment</a:t>
            </a:r>
            <a:r>
              <a:rPr lang="nl-NL" dirty="0"/>
              <a:t> </a:t>
            </a:r>
            <a:r>
              <a:rPr lang="nl-NL" dirty="0" err="1"/>
              <a:t>continuously</a:t>
            </a:r>
            <a:r>
              <a:rPr lang="nl-NL" dirty="0"/>
              <a:t> </a:t>
            </a:r>
            <a:r>
              <a:rPr lang="nl-NL" dirty="0" err="1"/>
              <a:t>and</a:t>
            </a:r>
            <a:r>
              <a:rPr lang="nl-NL" dirty="0"/>
              <a:t> </a:t>
            </a:r>
            <a:r>
              <a:rPr lang="nl-NL" dirty="0" err="1"/>
              <a:t>independently</a:t>
            </a:r>
            <a:endParaRPr lang="nl-NL" dirty="0"/>
          </a:p>
          <a:p>
            <a:r>
              <a:rPr lang="en-US" dirty="0"/>
              <a:t>The business ownership is clearly defined</a:t>
            </a:r>
          </a:p>
          <a:p>
            <a:endParaRPr lang="en-US" dirty="0"/>
          </a:p>
        </p:txBody>
      </p:sp>
      <p:sp>
        <p:nvSpPr>
          <p:cNvPr id="4" name="Footer Placeholder 3"/>
          <p:cNvSpPr>
            <a:spLocks noGrp="1"/>
          </p:cNvSpPr>
          <p:nvPr>
            <p:ph type="ftr" sz="quarter" idx="11"/>
          </p:nvPr>
        </p:nvSpPr>
        <p:spPr/>
        <p:txBody>
          <a:bodyPr/>
          <a:lstStyle/>
          <a:p>
            <a:r>
              <a:rPr lang="en-US"/>
              <a:t>AS Watson - Microservices &amp; Apache Kafka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38</a:t>
            </a:fld>
            <a:endParaRPr lang="nl-NL"/>
          </a:p>
        </p:txBody>
      </p:sp>
      <p:grpSp>
        <p:nvGrpSpPr>
          <p:cNvPr id="11" name="Group 10"/>
          <p:cNvGrpSpPr/>
          <p:nvPr/>
        </p:nvGrpSpPr>
        <p:grpSpPr>
          <a:xfrm>
            <a:off x="6877692" y="936000"/>
            <a:ext cx="1752547" cy="1503172"/>
            <a:chOff x="5430981" y="2001982"/>
            <a:chExt cx="1752600" cy="1503218"/>
          </a:xfrm>
        </p:grpSpPr>
        <p:sp>
          <p:nvSpPr>
            <p:cNvPr id="12" name="Oval 11"/>
            <p:cNvSpPr/>
            <p:nvPr/>
          </p:nvSpPr>
          <p:spPr>
            <a:xfrm>
              <a:off x="5430981" y="2001982"/>
              <a:ext cx="1752600" cy="150321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13" name="TextBox 12"/>
            <p:cNvSpPr txBox="1"/>
            <p:nvPr/>
          </p:nvSpPr>
          <p:spPr>
            <a:xfrm>
              <a:off x="5684770" y="2168236"/>
              <a:ext cx="1313220" cy="369343"/>
            </a:xfrm>
            <a:prstGeom prst="rect">
              <a:avLst/>
            </a:prstGeom>
            <a:noFill/>
          </p:spPr>
          <p:txBody>
            <a:bodyPr wrap="none" rtlCol="0">
              <a:spAutoFit/>
            </a:bodyPr>
            <a:lstStyle/>
            <a:p>
              <a:r>
                <a:rPr lang="en-US" sz="1800" dirty="0"/>
                <a:t>Application</a:t>
              </a:r>
              <a:endParaRPr lang="nl-NL" sz="1800" dirty="0"/>
            </a:p>
          </p:txBody>
        </p:sp>
        <p:sp>
          <p:nvSpPr>
            <p:cNvPr id="14" name="TextBox 13"/>
            <p:cNvSpPr txBox="1"/>
            <p:nvPr/>
          </p:nvSpPr>
          <p:spPr>
            <a:xfrm>
              <a:off x="5810476" y="2911825"/>
              <a:ext cx="1043908" cy="369343"/>
            </a:xfrm>
            <a:prstGeom prst="rect">
              <a:avLst/>
            </a:prstGeom>
            <a:noFill/>
          </p:spPr>
          <p:txBody>
            <a:bodyPr wrap="none" rtlCol="0">
              <a:spAutoFit/>
            </a:bodyPr>
            <a:lstStyle/>
            <a:p>
              <a:r>
                <a:rPr lang="en-US" sz="1800" dirty="0"/>
                <a:t>Platform</a:t>
              </a:r>
              <a:endParaRPr lang="nl-NL" sz="1800" dirty="0"/>
            </a:p>
          </p:txBody>
        </p:sp>
        <p:cxnSp>
          <p:nvCxnSpPr>
            <p:cNvPr id="15" name="Straight Connector 14"/>
            <p:cNvCxnSpPr>
              <a:stCxn id="12" idx="2"/>
              <a:endCxn id="12" idx="6"/>
            </p:cNvCxnSpPr>
            <p:nvPr/>
          </p:nvCxnSpPr>
          <p:spPr>
            <a:xfrm>
              <a:off x="5430981" y="2753591"/>
              <a:ext cx="175260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2038097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Microservice</a:t>
            </a:r>
            <a:endParaRPr lang="nl-NL" dirty="0"/>
          </a:p>
        </p:txBody>
      </p:sp>
      <p:sp>
        <p:nvSpPr>
          <p:cNvPr id="5" name="Cube 4"/>
          <p:cNvSpPr/>
          <p:nvPr/>
        </p:nvSpPr>
        <p:spPr>
          <a:xfrm>
            <a:off x="3588860" y="2459240"/>
            <a:ext cx="1611887" cy="1226136"/>
          </a:xfrm>
          <a:prstGeom prst="cube">
            <a:avLst/>
          </a:prstGeom>
          <a:solidFill>
            <a:schemeClr val="tx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6" name="Cube 5"/>
          <p:cNvSpPr/>
          <p:nvPr/>
        </p:nvSpPr>
        <p:spPr>
          <a:xfrm>
            <a:off x="4033161" y="2225034"/>
            <a:ext cx="723283" cy="46841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API</a:t>
            </a:r>
            <a:endParaRPr lang="nl-NL" sz="1266" dirty="0">
              <a:solidFill>
                <a:prstClr val="white"/>
              </a:solidFill>
              <a:latin typeface="Arial Unicode MS"/>
            </a:endParaRPr>
          </a:p>
        </p:txBody>
      </p:sp>
      <p:sp>
        <p:nvSpPr>
          <p:cNvPr id="7" name="Down Arrow 6"/>
          <p:cNvSpPr/>
          <p:nvPr/>
        </p:nvSpPr>
        <p:spPr>
          <a:xfrm>
            <a:off x="4305254" y="1549970"/>
            <a:ext cx="282425" cy="743948"/>
          </a:xfrm>
          <a:prstGeom prst="down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8" name="TextBox 7"/>
          <p:cNvSpPr txBox="1"/>
          <p:nvPr/>
        </p:nvSpPr>
        <p:spPr>
          <a:xfrm>
            <a:off x="3658235" y="1324740"/>
            <a:ext cx="1565108" cy="287130"/>
          </a:xfrm>
          <a:prstGeom prst="rect">
            <a:avLst/>
          </a:prstGeom>
          <a:noFill/>
        </p:spPr>
        <p:txBody>
          <a:bodyPr wrap="none" rtlCol="0">
            <a:spAutoFit/>
          </a:bodyPr>
          <a:lstStyle/>
          <a:p>
            <a:pPr defTabSz="661109"/>
            <a:r>
              <a:rPr lang="en-US" sz="1266" dirty="0">
                <a:solidFill>
                  <a:prstClr val="black"/>
                </a:solidFill>
                <a:latin typeface="Arial Unicode MS"/>
              </a:rPr>
              <a:t>HTTP REST/JSON</a:t>
            </a:r>
            <a:endParaRPr lang="nl-NL" sz="1266" dirty="0" err="1">
              <a:solidFill>
                <a:prstClr val="black"/>
              </a:solidFill>
              <a:latin typeface="Arial Unicode MS"/>
            </a:endParaRPr>
          </a:p>
        </p:txBody>
      </p:sp>
      <p:sp>
        <p:nvSpPr>
          <p:cNvPr id="9" name="Right Arrow 8"/>
          <p:cNvSpPr/>
          <p:nvPr/>
        </p:nvSpPr>
        <p:spPr>
          <a:xfrm>
            <a:off x="5056090" y="2955205"/>
            <a:ext cx="702618" cy="344420"/>
          </a:xfrm>
          <a:prstGeom prst="right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10" name="Lightning Bolt 9"/>
          <p:cNvSpPr/>
          <p:nvPr/>
        </p:nvSpPr>
        <p:spPr>
          <a:xfrm>
            <a:off x="5672602" y="2844854"/>
            <a:ext cx="323755" cy="413396"/>
          </a:xfrm>
          <a:prstGeom prst="lightningBolt">
            <a:avLst/>
          </a:prstGeom>
        </p:spPr>
        <p:style>
          <a:lnRef idx="0">
            <a:schemeClr val="accent4"/>
          </a:lnRef>
          <a:fillRef idx="3">
            <a:schemeClr val="accent4"/>
          </a:fillRef>
          <a:effectRef idx="3">
            <a:schemeClr val="accent4"/>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11" name="Right Arrow 10"/>
          <p:cNvSpPr/>
          <p:nvPr/>
        </p:nvSpPr>
        <p:spPr>
          <a:xfrm>
            <a:off x="2882798" y="2948500"/>
            <a:ext cx="702618" cy="344420"/>
          </a:xfrm>
          <a:prstGeom prst="right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12" name="Lightning Bolt 11"/>
          <p:cNvSpPr/>
          <p:nvPr/>
        </p:nvSpPr>
        <p:spPr>
          <a:xfrm>
            <a:off x="2559535" y="2837965"/>
            <a:ext cx="323755" cy="413396"/>
          </a:xfrm>
          <a:prstGeom prst="lightningBolt">
            <a:avLst/>
          </a:prstGeom>
        </p:spPr>
        <p:style>
          <a:lnRef idx="0">
            <a:schemeClr val="accent4"/>
          </a:lnRef>
          <a:fillRef idx="3">
            <a:schemeClr val="accent4"/>
          </a:fillRef>
          <a:effectRef idx="3">
            <a:schemeClr val="accent4"/>
          </a:effectRef>
          <a:fontRef idx="minor">
            <a:schemeClr val="lt1"/>
          </a:fontRef>
        </p:style>
        <p:txBody>
          <a:bodyPr rtlCol="0" anchor="ctr"/>
          <a:lstStyle/>
          <a:p>
            <a:pPr algn="ctr" defTabSz="661109"/>
            <a:endParaRPr lang="nl-NL" sz="1266">
              <a:solidFill>
                <a:prstClr val="white"/>
              </a:solidFill>
              <a:latin typeface="Arial Unicode MS"/>
            </a:endParaRPr>
          </a:p>
        </p:txBody>
      </p:sp>
    </p:spTree>
    <p:extLst>
      <p:ext uri="{BB962C8B-B14F-4D97-AF65-F5344CB8AC3E}">
        <p14:creationId xmlns:p14="http://schemas.microsoft.com/office/powerpoint/2010/main" val="351096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6" presetClass="emph" presetSubtype="0" fill="hold" grpId="0" nodeType="clickEffect">
                                  <p:stCondLst>
                                    <p:cond delay="0"/>
                                  </p:stCondLst>
                                  <p:childTnLst>
                                    <p:animScale>
                                      <p:cBhvr>
                                        <p:cTn id="22" dur="2000" fill="hold"/>
                                        <p:tgtEl>
                                          <p:spTgt spid="5"/>
                                        </p:tgtEl>
                                      </p:cBhvr>
                                      <p:by x="25000" y="25000"/>
                                    </p:animScale>
                                  </p:childTnLst>
                                </p:cTn>
                              </p:par>
                            </p:childTnLst>
                          </p:cTn>
                        </p:par>
                      </p:childTnLst>
                    </p:cTn>
                  </p:par>
                  <p:par>
                    <p:cTn id="23" fill="hold">
                      <p:stCondLst>
                        <p:cond delay="indefinite"/>
                      </p:stCondLst>
                      <p:childTnLst>
                        <p:par>
                          <p:cTn id="24" fill="hold">
                            <p:stCondLst>
                              <p:cond delay="0"/>
                            </p:stCondLst>
                            <p:childTnLst>
                              <p:par>
                                <p:cTn id="25" presetID="6" presetClass="emph" presetSubtype="0" fill="hold" grpId="1" nodeType="clickEffect">
                                  <p:stCondLst>
                                    <p:cond delay="0"/>
                                  </p:stCondLst>
                                  <p:childTnLst>
                                    <p:animScale>
                                      <p:cBhvr>
                                        <p:cTn id="26" dur="2000" fill="hold"/>
                                        <p:tgtEl>
                                          <p:spTgt spid="5"/>
                                        </p:tgtEl>
                                      </p:cBhvr>
                                      <p:by x="400000" y="400000"/>
                                    </p:animScale>
                                  </p:childTnLst>
                                </p:cTn>
                              </p:par>
                            </p:childTnLst>
                          </p:cTn>
                        </p:par>
                        <p:par>
                          <p:cTn id="27" fill="hold">
                            <p:stCondLst>
                              <p:cond delay="2000"/>
                            </p:stCondLst>
                            <p:childTnLst>
                              <p:par>
                                <p:cTn id="28" presetID="6" presetClass="emph" presetSubtype="0" fill="hold" grpId="2" nodeType="afterEffect">
                                  <p:stCondLst>
                                    <p:cond delay="1000"/>
                                  </p:stCondLst>
                                  <p:childTnLst>
                                    <p:animScale>
                                      <p:cBhvr>
                                        <p:cTn id="29" dur="2000" fill="hold"/>
                                        <p:tgtEl>
                                          <p:spTgt spid="5"/>
                                        </p:tgtEl>
                                      </p:cBhvr>
                                      <p:by x="400000" y="4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7" grpId="0" animBg="1"/>
      <p:bldP spid="8" grpId="0"/>
      <p:bldP spid="9" grpId="0" animBg="1"/>
      <p:bldP spid="10" grpId="0" animBg="1"/>
      <p:bldP spid="11"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918974" y="5604164"/>
            <a:ext cx="3240000" cy="108000"/>
          </a:xfrm>
        </p:spPr>
        <p:txBody>
          <a:bodyPr/>
          <a:lstStyle/>
          <a:p>
            <a:r>
              <a:rPr lang="en-US"/>
              <a:t>AS Watson - Microservices &amp; Apache Kafka</a:t>
            </a:r>
            <a:endParaRPr lang="nl-NL" dirty="0"/>
          </a:p>
        </p:txBody>
      </p:sp>
      <p:sp>
        <p:nvSpPr>
          <p:cNvPr id="5" name="Slide Number Placeholder 4"/>
          <p:cNvSpPr>
            <a:spLocks noGrp="1"/>
          </p:cNvSpPr>
          <p:nvPr>
            <p:ph type="sldNum" sz="quarter" idx="12"/>
          </p:nvPr>
        </p:nvSpPr>
        <p:spPr>
          <a:xfrm>
            <a:off x="7230974" y="5604164"/>
            <a:ext cx="144000" cy="108000"/>
          </a:xfrm>
        </p:spPr>
        <p:txBody>
          <a:bodyPr/>
          <a:lstStyle/>
          <a:p>
            <a:fld id="{14F1411D-0280-154F-AEAC-4C20B7AA46B2}" type="slidenum">
              <a:rPr lang="nl-NL" smtClean="0"/>
              <a:t>4</a:t>
            </a:fld>
            <a:endParaRPr lang="nl-NL"/>
          </a:p>
        </p:txBody>
      </p:sp>
      <p:sp>
        <p:nvSpPr>
          <p:cNvPr id="6" name="Cloud Callout 5"/>
          <p:cNvSpPr/>
          <p:nvPr/>
        </p:nvSpPr>
        <p:spPr>
          <a:xfrm>
            <a:off x="84367" y="2856355"/>
            <a:ext cx="2665975" cy="1423164"/>
          </a:xfrm>
          <a:prstGeom prst="cloudCallout">
            <a:avLst>
              <a:gd name="adj1" fmla="val -38913"/>
              <a:gd name="adj2" fmla="val 869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TextBox 6"/>
          <p:cNvSpPr txBox="1"/>
          <p:nvPr/>
        </p:nvSpPr>
        <p:spPr>
          <a:xfrm>
            <a:off x="368329" y="3167827"/>
            <a:ext cx="2509603" cy="800219"/>
          </a:xfrm>
          <a:prstGeom prst="rect">
            <a:avLst/>
          </a:prstGeom>
          <a:noFill/>
        </p:spPr>
        <p:txBody>
          <a:bodyPr wrap="square" lIns="0" tIns="0" rIns="0" bIns="0" rtlCol="0">
            <a:spAutoFit/>
          </a:bodyPr>
          <a:lstStyle/>
          <a:p>
            <a:r>
              <a:rPr lang="en-US" sz="1300" dirty="0"/>
              <a:t>It would be so nice if I could publish my ideas and actions, accessible near instantly for everyone who is interested</a:t>
            </a:r>
            <a:endParaRPr lang="nl-NL" sz="1300" dirty="0" err="1"/>
          </a:p>
        </p:txBody>
      </p:sp>
      <p:sp>
        <p:nvSpPr>
          <p:cNvPr id="8" name="Cloud Callout 7"/>
          <p:cNvSpPr/>
          <p:nvPr/>
        </p:nvSpPr>
        <p:spPr>
          <a:xfrm>
            <a:off x="5635256" y="249709"/>
            <a:ext cx="3508745" cy="1706681"/>
          </a:xfrm>
          <a:prstGeom prst="cloudCallout">
            <a:avLst>
              <a:gd name="adj1" fmla="val -38913"/>
              <a:gd name="adj2" fmla="val 86906"/>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9" name="TextBox 8"/>
          <p:cNvSpPr txBox="1"/>
          <p:nvPr/>
        </p:nvSpPr>
        <p:spPr>
          <a:xfrm>
            <a:off x="6138477" y="492358"/>
            <a:ext cx="2934746" cy="1200329"/>
          </a:xfrm>
          <a:prstGeom prst="rect">
            <a:avLst/>
          </a:prstGeom>
          <a:noFill/>
        </p:spPr>
        <p:txBody>
          <a:bodyPr wrap="square" lIns="0" tIns="0" rIns="0" bIns="0" rtlCol="0">
            <a:spAutoFit/>
          </a:bodyPr>
          <a:lstStyle/>
          <a:p>
            <a:r>
              <a:rPr lang="en-US" sz="1300" dirty="0"/>
              <a:t>Heck, I do not even know these people and they may not know me [personally] – just my pearls of wisdom. And if they are late to the party,  they can also check out the historic archives of my eloquence </a:t>
            </a:r>
            <a:endParaRPr lang="nl-NL" sz="1300" dirty="0" err="1"/>
          </a:p>
        </p:txBody>
      </p:sp>
      <p:sp>
        <p:nvSpPr>
          <p:cNvPr id="10" name="Cloud Callout 9"/>
          <p:cNvSpPr/>
          <p:nvPr/>
        </p:nvSpPr>
        <p:spPr>
          <a:xfrm>
            <a:off x="2523565" y="1460596"/>
            <a:ext cx="3423632" cy="1614532"/>
          </a:xfrm>
          <a:prstGeom prst="cloudCallout">
            <a:avLst>
              <a:gd name="adj1" fmla="val -38913"/>
              <a:gd name="adj2" fmla="val 86906"/>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11" name="TextBox 10"/>
          <p:cNvSpPr txBox="1"/>
          <p:nvPr/>
        </p:nvSpPr>
        <p:spPr>
          <a:xfrm>
            <a:off x="2959448" y="1802738"/>
            <a:ext cx="2987749" cy="1000274"/>
          </a:xfrm>
          <a:prstGeom prst="rect">
            <a:avLst/>
          </a:prstGeom>
          <a:noFill/>
        </p:spPr>
        <p:txBody>
          <a:bodyPr wrap="square" lIns="0" tIns="0" rIns="0" bIns="0" rtlCol="0">
            <a:spAutoFit/>
          </a:bodyPr>
          <a:lstStyle/>
          <a:p>
            <a:r>
              <a:rPr lang="en-US" sz="1300" dirty="0"/>
              <a:t>Without fretting about the numbers of readers involved and whether they are in the same </a:t>
            </a:r>
            <a:r>
              <a:rPr lang="en-US" sz="1300" dirty="0" err="1"/>
              <a:t>timezone</a:t>
            </a:r>
            <a:r>
              <a:rPr lang="en-US" sz="1300" dirty="0"/>
              <a:t> as me and online when I publish my messages – and which device they use</a:t>
            </a:r>
            <a:endParaRPr lang="nl-NL" sz="1300" dirty="0" err="1"/>
          </a:p>
        </p:txBody>
      </p:sp>
      <p:pic>
        <p:nvPicPr>
          <p:cNvPr id="1026" name="Picture 2" descr="Image result for logo twitte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6842" y="27003"/>
            <a:ext cx="2594767" cy="183160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hlinkClick r:id="rId3"/>
          </p:cNvPr>
          <p:cNvPicPr>
            <a:picLocks noChangeAspect="1"/>
          </p:cNvPicPr>
          <p:nvPr/>
        </p:nvPicPr>
        <p:blipFill>
          <a:blip r:embed="rId4"/>
          <a:stretch>
            <a:fillRect/>
          </a:stretch>
        </p:blipFill>
        <p:spPr>
          <a:xfrm>
            <a:off x="3605597" y="3020230"/>
            <a:ext cx="4874480" cy="1895631"/>
          </a:xfrm>
          <a:prstGeom prst="rect">
            <a:avLst/>
          </a:prstGeom>
        </p:spPr>
      </p:pic>
    </p:spTree>
    <p:extLst>
      <p:ext uri="{BB962C8B-B14F-4D97-AF65-F5344CB8AC3E}">
        <p14:creationId xmlns:p14="http://schemas.microsoft.com/office/powerpoint/2010/main" val="4064296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Microservice</a:t>
            </a:r>
            <a:r>
              <a:rPr lang="en-US" dirty="0"/>
              <a:t>: Validate Tweet</a:t>
            </a:r>
            <a:endParaRPr lang="nl-NL" dirty="0"/>
          </a:p>
        </p:txBody>
      </p:sp>
      <p:sp>
        <p:nvSpPr>
          <p:cNvPr id="5" name="Cube 4"/>
          <p:cNvSpPr/>
          <p:nvPr/>
        </p:nvSpPr>
        <p:spPr>
          <a:xfrm>
            <a:off x="608059" y="2999876"/>
            <a:ext cx="1611887" cy="1226136"/>
          </a:xfrm>
          <a:prstGeom prst="cube">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712"/>
          </a:p>
        </p:txBody>
      </p:sp>
      <p:sp>
        <p:nvSpPr>
          <p:cNvPr id="6" name="Cube 5"/>
          <p:cNvSpPr/>
          <p:nvPr/>
        </p:nvSpPr>
        <p:spPr>
          <a:xfrm>
            <a:off x="1052360" y="2765670"/>
            <a:ext cx="723283" cy="46841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12" dirty="0"/>
              <a:t>API</a:t>
            </a:r>
            <a:endParaRPr lang="nl-NL" sz="712" dirty="0"/>
          </a:p>
        </p:txBody>
      </p:sp>
      <p:sp>
        <p:nvSpPr>
          <p:cNvPr id="7" name="Down Arrow 6"/>
          <p:cNvSpPr/>
          <p:nvPr/>
        </p:nvSpPr>
        <p:spPr>
          <a:xfrm>
            <a:off x="1324453" y="2090605"/>
            <a:ext cx="282425" cy="743948"/>
          </a:xfrm>
          <a:prstGeom prst="down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712"/>
          </a:p>
        </p:txBody>
      </p:sp>
      <p:sp>
        <p:nvSpPr>
          <p:cNvPr id="8" name="TextBox 7"/>
          <p:cNvSpPr txBox="1"/>
          <p:nvPr/>
        </p:nvSpPr>
        <p:spPr>
          <a:xfrm>
            <a:off x="677435" y="1865376"/>
            <a:ext cx="960519" cy="201915"/>
          </a:xfrm>
          <a:prstGeom prst="rect">
            <a:avLst/>
          </a:prstGeom>
          <a:noFill/>
        </p:spPr>
        <p:txBody>
          <a:bodyPr wrap="none" rtlCol="0">
            <a:spAutoFit/>
          </a:bodyPr>
          <a:lstStyle/>
          <a:p>
            <a:r>
              <a:rPr lang="en-US" sz="712" dirty="0"/>
              <a:t>HTTP REST/JSON</a:t>
            </a:r>
            <a:endParaRPr lang="nl-NL" sz="712" dirty="0" err="1"/>
          </a:p>
        </p:txBody>
      </p:sp>
      <p:pic>
        <p:nvPicPr>
          <p:cNvPr id="13" name="Picture 33"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5237" y="3495840"/>
            <a:ext cx="1149895" cy="57494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2014"/>
          <a:stretch/>
        </p:blipFill>
        <p:spPr bwMode="auto">
          <a:xfrm>
            <a:off x="3506512" y="1149817"/>
            <a:ext cx="5267856" cy="33019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6285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Microservice business </a:t>
            </a:r>
            <a:r>
              <a:rPr lang="nl-NL" dirty="0" err="1"/>
              <a:t>functionality</a:t>
            </a:r>
            <a:r>
              <a:rPr lang="nl-NL" dirty="0"/>
              <a:t>: Tweet </a:t>
            </a:r>
            <a:r>
              <a:rPr lang="nl-NL" dirty="0" err="1"/>
              <a:t>Validation</a:t>
            </a: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717" y="1099732"/>
            <a:ext cx="5063815" cy="38737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662213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717" y="1106768"/>
            <a:ext cx="3312274" cy="253383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itle 1"/>
          <p:cNvSpPr>
            <a:spLocks noGrp="1"/>
          </p:cNvSpPr>
          <p:nvPr>
            <p:ph type="title"/>
          </p:nvPr>
        </p:nvSpPr>
        <p:spPr/>
        <p:txBody>
          <a:bodyPr/>
          <a:lstStyle/>
          <a:p>
            <a:r>
              <a:rPr lang="nl-NL" dirty="0"/>
              <a:t>Microservice business </a:t>
            </a:r>
            <a:r>
              <a:rPr lang="nl-NL" dirty="0" err="1"/>
              <a:t>functionality</a:t>
            </a:r>
            <a:r>
              <a:rPr lang="nl-NL" dirty="0"/>
              <a:t>:</a:t>
            </a:r>
            <a:br>
              <a:rPr lang="nl-NL" dirty="0"/>
            </a:br>
            <a:r>
              <a:rPr lang="nl-NL" dirty="0"/>
              <a:t>Tweet </a:t>
            </a:r>
            <a:r>
              <a:rPr lang="nl-NL" dirty="0" err="1"/>
              <a:t>Validation</a:t>
            </a:r>
            <a:endParaRPr lang="en-US"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8682" y="1042476"/>
            <a:ext cx="4708704" cy="39294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 name="Straight Arrow Connector 3"/>
          <p:cNvCxnSpPr/>
          <p:nvPr/>
        </p:nvCxnSpPr>
        <p:spPr>
          <a:xfrm flipV="1">
            <a:off x="1993046" y="1205550"/>
            <a:ext cx="1599258" cy="210555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05038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t>
            </a:r>
            <a:r>
              <a:rPr lang="en-US" dirty="0" err="1"/>
              <a:t>microservices</a:t>
            </a:r>
            <a:r>
              <a:rPr lang="en-US" dirty="0"/>
              <a:t>: design &amp; implement</a:t>
            </a:r>
            <a:endParaRPr lang="nl-NL" dirty="0"/>
          </a:p>
        </p:txBody>
      </p:sp>
      <p:sp>
        <p:nvSpPr>
          <p:cNvPr id="3" name="Content Placeholder 2"/>
          <p:cNvSpPr>
            <a:spLocks noGrp="1"/>
          </p:cNvSpPr>
          <p:nvPr>
            <p:ph idx="1"/>
          </p:nvPr>
        </p:nvSpPr>
        <p:spPr/>
        <p:txBody>
          <a:bodyPr/>
          <a:lstStyle/>
          <a:p>
            <a:r>
              <a:rPr lang="en-US" dirty="0"/>
              <a:t>Business &amp; Team ownership of application and associated platform</a:t>
            </a:r>
          </a:p>
          <a:p>
            <a:r>
              <a:rPr lang="en-US" dirty="0"/>
              <a:t>Automated CD – including regression test</a:t>
            </a:r>
          </a:p>
          <a:p>
            <a:r>
              <a:rPr lang="en-US" dirty="0"/>
              <a:t>Open (standards, protocols) on the outside, </a:t>
            </a:r>
            <a:br>
              <a:rPr lang="en-US" dirty="0"/>
            </a:br>
            <a:r>
              <a:rPr lang="en-US" dirty="0"/>
              <a:t>whatever you like inside</a:t>
            </a:r>
          </a:p>
          <a:p>
            <a:r>
              <a:rPr lang="nl-NL" dirty="0" err="1"/>
              <a:t>Deployable</a:t>
            </a:r>
            <a:r>
              <a:rPr lang="nl-NL" dirty="0"/>
              <a:t> on </a:t>
            </a:r>
            <a:r>
              <a:rPr lang="nl-NL" dirty="0" err="1"/>
              <a:t>enterprise</a:t>
            </a:r>
            <a:r>
              <a:rPr lang="nl-NL" dirty="0"/>
              <a:t> </a:t>
            </a:r>
            <a:r>
              <a:rPr lang="nl-NL" dirty="0" err="1"/>
              <a:t>standardized</a:t>
            </a:r>
            <a:r>
              <a:rPr lang="nl-NL" dirty="0"/>
              <a:t> microservices platform </a:t>
            </a:r>
          </a:p>
          <a:p>
            <a:r>
              <a:rPr lang="en-US" dirty="0"/>
              <a:t>API &amp; Event</a:t>
            </a:r>
          </a:p>
          <a:p>
            <a:pPr lvl="1"/>
            <a:r>
              <a:rPr lang="en-US" dirty="0"/>
              <a:t>Standard protocols for interaction</a:t>
            </a:r>
          </a:p>
          <a:p>
            <a:r>
              <a:rPr lang="en-US" dirty="0"/>
              <a:t>Horizontally scalable: multiple parallel instances</a:t>
            </a:r>
          </a:p>
          <a:p>
            <a:r>
              <a:rPr lang="en-US" dirty="0"/>
              <a:t>Stateless instances – horizontally scalable up &amp; down,</a:t>
            </a:r>
            <a:br>
              <a:rPr lang="en-US" dirty="0"/>
            </a:br>
            <a:r>
              <a:rPr lang="en-US" dirty="0"/>
              <a:t>can handle fail over &amp; restart</a:t>
            </a:r>
          </a:p>
          <a:p>
            <a:r>
              <a:rPr lang="en-US" dirty="0"/>
              <a:t>Private Bounded (Data) Context</a:t>
            </a:r>
          </a:p>
          <a:p>
            <a:pPr lvl="1"/>
            <a:r>
              <a:rPr lang="en-US" dirty="0"/>
              <a:t>Including derived data from other domains</a:t>
            </a:r>
          </a:p>
          <a:p>
            <a:endParaRPr lang="nl-NL" dirty="0"/>
          </a:p>
        </p:txBody>
      </p:sp>
      <p:sp>
        <p:nvSpPr>
          <p:cNvPr id="4" name="Footer Placeholder 3"/>
          <p:cNvSpPr>
            <a:spLocks noGrp="1"/>
          </p:cNvSpPr>
          <p:nvPr>
            <p:ph type="ftr" sz="quarter" idx="11"/>
          </p:nvPr>
        </p:nvSpPr>
        <p:spPr/>
        <p:txBody>
          <a:bodyPr/>
          <a:lstStyle/>
          <a:p>
            <a:r>
              <a:rPr lang="en-US"/>
              <a:t>AS Watson - Microservices &amp; Apache Kafka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43</a:t>
            </a:fld>
            <a:endParaRPr lang="nl-NL"/>
          </a:p>
        </p:txBody>
      </p:sp>
      <p:pic>
        <p:nvPicPr>
          <p:cNvPr id="3074" name="Picture 2" descr="Image result for multiple personality disor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6406" y="2511647"/>
            <a:ext cx="3072454" cy="1793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58795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Oval 37"/>
          <p:cNvSpPr/>
          <p:nvPr/>
        </p:nvSpPr>
        <p:spPr>
          <a:xfrm>
            <a:off x="2530362" y="1390737"/>
            <a:ext cx="867523" cy="92536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525"/>
          </a:p>
        </p:txBody>
      </p:sp>
      <p:sp>
        <p:nvSpPr>
          <p:cNvPr id="35" name="Oval 34"/>
          <p:cNvSpPr/>
          <p:nvPr/>
        </p:nvSpPr>
        <p:spPr>
          <a:xfrm>
            <a:off x="1836554" y="1794983"/>
            <a:ext cx="867523" cy="92536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525"/>
          </a:p>
        </p:txBody>
      </p:sp>
      <p:sp>
        <p:nvSpPr>
          <p:cNvPr id="36" name="Can 35"/>
          <p:cNvSpPr/>
          <p:nvPr/>
        </p:nvSpPr>
        <p:spPr>
          <a:xfrm>
            <a:off x="1994826" y="2225385"/>
            <a:ext cx="275488" cy="275717"/>
          </a:xfrm>
          <a:prstGeom prst="can">
            <a:avLst/>
          </a:prstGeom>
          <a:gradFill>
            <a:gsLst>
              <a:gs pos="0">
                <a:schemeClr val="accent5">
                  <a:lumMod val="110000"/>
                  <a:satMod val="105000"/>
                  <a:tint val="67000"/>
                  <a:alpha val="54000"/>
                </a:schemeClr>
              </a:gs>
              <a:gs pos="50000">
                <a:schemeClr val="accent5">
                  <a:lumMod val="105000"/>
                  <a:satMod val="103000"/>
                  <a:tint val="73000"/>
                  <a:alpha val="76000"/>
                </a:schemeClr>
              </a:gs>
              <a:gs pos="100000">
                <a:schemeClr val="accent5">
                  <a:lumMod val="105000"/>
                  <a:satMod val="109000"/>
                  <a:tint val="81000"/>
                  <a:alpha val="66000"/>
                </a:schemeClr>
              </a:gs>
            </a:gsLst>
          </a:gradFill>
          <a:ln>
            <a:prstDash val="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37" name="Can 36"/>
          <p:cNvSpPr/>
          <p:nvPr/>
        </p:nvSpPr>
        <p:spPr>
          <a:xfrm>
            <a:off x="2338411" y="2033157"/>
            <a:ext cx="185786" cy="139843"/>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dirty="0" err="1"/>
              <a:t>Microservices</a:t>
            </a:r>
            <a:r>
              <a:rPr lang="fr-FR" dirty="0"/>
              <a:t> State</a:t>
            </a:r>
          </a:p>
        </p:txBody>
      </p:sp>
      <p:sp>
        <p:nvSpPr>
          <p:cNvPr id="3" name="Content Placeholder 2"/>
          <p:cNvSpPr>
            <a:spLocks noGrp="1"/>
          </p:cNvSpPr>
          <p:nvPr>
            <p:ph idx="1"/>
          </p:nvPr>
        </p:nvSpPr>
        <p:spPr/>
        <p:txBody>
          <a:bodyPr/>
          <a:lstStyle/>
          <a:p>
            <a:endParaRPr lang="nl-NL"/>
          </a:p>
        </p:txBody>
      </p:sp>
      <p:sp>
        <p:nvSpPr>
          <p:cNvPr id="8" name="Cube 7"/>
          <p:cNvSpPr/>
          <p:nvPr/>
        </p:nvSpPr>
        <p:spPr>
          <a:xfrm>
            <a:off x="2885635" y="3750514"/>
            <a:ext cx="920115" cy="52578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Cache</a:t>
            </a:r>
            <a:endParaRPr lang="nl-NL" sz="1013" dirty="0"/>
          </a:p>
        </p:txBody>
      </p:sp>
      <p:sp>
        <p:nvSpPr>
          <p:cNvPr id="9" name="Can 8"/>
          <p:cNvSpPr/>
          <p:nvPr/>
        </p:nvSpPr>
        <p:spPr>
          <a:xfrm>
            <a:off x="3909164" y="3819094"/>
            <a:ext cx="1257300" cy="885825"/>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RDBMS</a:t>
            </a:r>
            <a:endParaRPr lang="nl-NL" sz="1013" dirty="0"/>
          </a:p>
        </p:txBody>
      </p:sp>
      <p:sp>
        <p:nvSpPr>
          <p:cNvPr id="10" name="Cube 9"/>
          <p:cNvSpPr/>
          <p:nvPr/>
        </p:nvSpPr>
        <p:spPr>
          <a:xfrm>
            <a:off x="5372204" y="3927679"/>
            <a:ext cx="1020431" cy="525780"/>
          </a:xfrm>
          <a:prstGeom prst="cub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13" dirty="0"/>
              <a:t>Document Store</a:t>
            </a:r>
            <a:endParaRPr lang="nl-NL" sz="1013" dirty="0"/>
          </a:p>
        </p:txBody>
      </p:sp>
      <p:sp>
        <p:nvSpPr>
          <p:cNvPr id="11" name="Can 10"/>
          <p:cNvSpPr/>
          <p:nvPr/>
        </p:nvSpPr>
        <p:spPr>
          <a:xfrm>
            <a:off x="6521104" y="3759163"/>
            <a:ext cx="676166" cy="802958"/>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13" dirty="0"/>
              <a:t>NoSQL</a:t>
            </a:r>
            <a:endParaRPr lang="nl-NL" sz="1013" dirty="0"/>
          </a:p>
        </p:txBody>
      </p:sp>
      <p:sp>
        <p:nvSpPr>
          <p:cNvPr id="14" name="Oval 13"/>
          <p:cNvSpPr/>
          <p:nvPr/>
        </p:nvSpPr>
        <p:spPr>
          <a:xfrm>
            <a:off x="5157353" y="2027372"/>
            <a:ext cx="867523" cy="925366"/>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nl-NL" sz="525"/>
          </a:p>
        </p:txBody>
      </p:sp>
      <p:sp>
        <p:nvSpPr>
          <p:cNvPr id="15" name="Oval 14"/>
          <p:cNvSpPr/>
          <p:nvPr/>
        </p:nvSpPr>
        <p:spPr>
          <a:xfrm>
            <a:off x="6087342" y="2022845"/>
            <a:ext cx="867523" cy="925366"/>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525"/>
          </a:p>
        </p:txBody>
      </p:sp>
      <p:sp>
        <p:nvSpPr>
          <p:cNvPr id="16" name="Oval 15"/>
          <p:cNvSpPr/>
          <p:nvPr/>
        </p:nvSpPr>
        <p:spPr>
          <a:xfrm>
            <a:off x="3274566" y="2040855"/>
            <a:ext cx="867523" cy="925366"/>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525"/>
          </a:p>
        </p:txBody>
      </p:sp>
      <p:sp>
        <p:nvSpPr>
          <p:cNvPr id="17" name="Oval 16"/>
          <p:cNvSpPr/>
          <p:nvPr/>
        </p:nvSpPr>
        <p:spPr>
          <a:xfrm>
            <a:off x="2344576" y="2055126"/>
            <a:ext cx="867523" cy="92536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525"/>
          </a:p>
        </p:txBody>
      </p:sp>
      <p:sp>
        <p:nvSpPr>
          <p:cNvPr id="18" name="Oval 17"/>
          <p:cNvSpPr/>
          <p:nvPr/>
        </p:nvSpPr>
        <p:spPr>
          <a:xfrm>
            <a:off x="4227363" y="2031899"/>
            <a:ext cx="867523" cy="92536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525"/>
          </a:p>
        </p:txBody>
      </p:sp>
      <p:sp>
        <p:nvSpPr>
          <p:cNvPr id="19" name="Rectangle 18"/>
          <p:cNvSpPr/>
          <p:nvPr/>
        </p:nvSpPr>
        <p:spPr>
          <a:xfrm>
            <a:off x="2819064" y="2850359"/>
            <a:ext cx="3922710" cy="697891"/>
          </a:xfrm>
          <a:prstGeom prst="rect">
            <a:avLst/>
          </a:prstGeom>
          <a:gradFill>
            <a:gsLst>
              <a:gs pos="0">
                <a:schemeClr val="accent1">
                  <a:tint val="100000"/>
                  <a:shade val="100000"/>
                  <a:satMod val="130000"/>
                  <a:alpha val="60000"/>
                </a:schemeClr>
              </a:gs>
              <a:gs pos="100000">
                <a:schemeClr val="accent1">
                  <a:tint val="50000"/>
                  <a:shade val="100000"/>
                  <a:satMod val="350000"/>
                  <a:alpha val="63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050" dirty="0"/>
          </a:p>
        </p:txBody>
      </p:sp>
      <p:sp>
        <p:nvSpPr>
          <p:cNvPr id="20" name="TextBox 19"/>
          <p:cNvSpPr txBox="1"/>
          <p:nvPr/>
        </p:nvSpPr>
        <p:spPr>
          <a:xfrm>
            <a:off x="3383922" y="3140170"/>
            <a:ext cx="3094117" cy="276999"/>
          </a:xfrm>
          <a:prstGeom prst="rect">
            <a:avLst/>
          </a:prstGeom>
          <a:noFill/>
        </p:spPr>
        <p:txBody>
          <a:bodyPr wrap="none" rtlCol="0">
            <a:spAutoFit/>
          </a:bodyPr>
          <a:lstStyle/>
          <a:p>
            <a:r>
              <a:rPr lang="en-US" sz="1200" dirty="0"/>
              <a:t>Generic Platform for running </a:t>
            </a:r>
            <a:r>
              <a:rPr lang="en-US" sz="1200" dirty="0" err="1"/>
              <a:t>microservices</a:t>
            </a:r>
            <a:endParaRPr lang="nl-NL" sz="1200" dirty="0"/>
          </a:p>
        </p:txBody>
      </p:sp>
      <p:sp>
        <p:nvSpPr>
          <p:cNvPr id="21" name="Can 20"/>
          <p:cNvSpPr/>
          <p:nvPr/>
        </p:nvSpPr>
        <p:spPr>
          <a:xfrm>
            <a:off x="2502849" y="2485528"/>
            <a:ext cx="275488" cy="275717"/>
          </a:xfrm>
          <a:prstGeom prst="can">
            <a:avLst/>
          </a:prstGeom>
          <a:gradFill>
            <a:gsLst>
              <a:gs pos="0">
                <a:schemeClr val="accent5">
                  <a:lumMod val="110000"/>
                  <a:satMod val="105000"/>
                  <a:tint val="67000"/>
                  <a:alpha val="54000"/>
                </a:schemeClr>
              </a:gs>
              <a:gs pos="50000">
                <a:schemeClr val="accent5">
                  <a:lumMod val="105000"/>
                  <a:satMod val="103000"/>
                  <a:tint val="73000"/>
                  <a:alpha val="76000"/>
                </a:schemeClr>
              </a:gs>
              <a:gs pos="100000">
                <a:schemeClr val="accent5">
                  <a:lumMod val="105000"/>
                  <a:satMod val="109000"/>
                  <a:tint val="81000"/>
                  <a:alpha val="66000"/>
                </a:schemeClr>
              </a:gs>
            </a:gsLst>
          </a:gradFill>
          <a:ln>
            <a:prstDash val="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22" name="Can 21"/>
          <p:cNvSpPr/>
          <p:nvPr/>
        </p:nvSpPr>
        <p:spPr>
          <a:xfrm>
            <a:off x="3806625" y="2177025"/>
            <a:ext cx="181444" cy="243755"/>
          </a:xfrm>
          <a:prstGeom prst="can">
            <a:avLst/>
          </a:prstGeom>
          <a:ln>
            <a:prstDash val="dash"/>
          </a:ln>
        </p:spPr>
        <p:style>
          <a:lnRef idx="1">
            <a:schemeClr val="dk1"/>
          </a:lnRef>
          <a:fillRef idx="2">
            <a:schemeClr val="dk1"/>
          </a:fillRef>
          <a:effectRef idx="1">
            <a:schemeClr val="dk1"/>
          </a:effectRef>
          <a:fontRef idx="minor">
            <a:schemeClr val="dk1"/>
          </a:fontRef>
        </p:style>
        <p:txBody>
          <a:bodyPr rtlCol="0" anchor="ctr"/>
          <a:lstStyle/>
          <a:p>
            <a:pPr algn="ctr"/>
            <a:endParaRPr lang="nl-NL" sz="1013"/>
          </a:p>
        </p:txBody>
      </p:sp>
      <p:sp>
        <p:nvSpPr>
          <p:cNvPr id="23" name="Can 22"/>
          <p:cNvSpPr/>
          <p:nvPr/>
        </p:nvSpPr>
        <p:spPr>
          <a:xfrm>
            <a:off x="4478795" y="2485601"/>
            <a:ext cx="471511" cy="234748"/>
          </a:xfrm>
          <a:prstGeom prst="can">
            <a:avLst/>
          </a:prstGeom>
          <a:ln>
            <a:prstDash val="dash"/>
          </a:ln>
        </p:spPr>
        <p:style>
          <a:lnRef idx="1">
            <a:schemeClr val="dk1"/>
          </a:lnRef>
          <a:fillRef idx="3">
            <a:schemeClr val="dk1"/>
          </a:fillRef>
          <a:effectRef idx="2">
            <a:schemeClr val="dk1"/>
          </a:effectRef>
          <a:fontRef idx="minor">
            <a:schemeClr val="lt1"/>
          </a:fontRef>
        </p:style>
        <p:txBody>
          <a:bodyPr rtlCol="0" anchor="ctr"/>
          <a:lstStyle/>
          <a:p>
            <a:pPr algn="ctr"/>
            <a:endParaRPr lang="nl-NL" sz="1013"/>
          </a:p>
        </p:txBody>
      </p:sp>
      <p:sp>
        <p:nvSpPr>
          <p:cNvPr id="24" name="Can 23"/>
          <p:cNvSpPr/>
          <p:nvPr/>
        </p:nvSpPr>
        <p:spPr>
          <a:xfrm>
            <a:off x="5315625" y="2169890"/>
            <a:ext cx="275488" cy="275717"/>
          </a:xfrm>
          <a:prstGeom prst="can">
            <a:avLst/>
          </a:prstGeom>
          <a:ln>
            <a:prstDash val="dash"/>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1013"/>
          </a:p>
        </p:txBody>
      </p:sp>
      <p:sp>
        <p:nvSpPr>
          <p:cNvPr id="25" name="Can 24"/>
          <p:cNvSpPr/>
          <p:nvPr/>
        </p:nvSpPr>
        <p:spPr>
          <a:xfrm>
            <a:off x="6210736" y="2250320"/>
            <a:ext cx="247214" cy="235282"/>
          </a:xfrm>
          <a:prstGeom prst="can">
            <a:avLst/>
          </a:prstGeom>
          <a:ln>
            <a:prstDash val="dash"/>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26" name="Can 25"/>
          <p:cNvSpPr/>
          <p:nvPr/>
        </p:nvSpPr>
        <p:spPr>
          <a:xfrm>
            <a:off x="3951875" y="4330159"/>
            <a:ext cx="275488" cy="275717"/>
          </a:xfrm>
          <a:prstGeom prst="can">
            <a:avLst/>
          </a:prstGeom>
          <a:ln>
            <a:prstDash val="solid"/>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27" name="Cube 26"/>
          <p:cNvSpPr/>
          <p:nvPr/>
        </p:nvSpPr>
        <p:spPr>
          <a:xfrm>
            <a:off x="7346095" y="4036341"/>
            <a:ext cx="1020431" cy="525780"/>
          </a:xfrm>
          <a:prstGeom prst="cub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013" dirty="0"/>
              <a:t>Event Hub</a:t>
            </a:r>
            <a:endParaRPr lang="nl-NL" sz="1013" dirty="0"/>
          </a:p>
        </p:txBody>
      </p:sp>
      <p:sp>
        <p:nvSpPr>
          <p:cNvPr id="28" name="Can 27"/>
          <p:cNvSpPr/>
          <p:nvPr/>
        </p:nvSpPr>
        <p:spPr>
          <a:xfrm>
            <a:off x="4911150" y="4069764"/>
            <a:ext cx="181444" cy="243755"/>
          </a:xfrm>
          <a:prstGeom prst="can">
            <a:avLst/>
          </a:prstGeom>
          <a:ln>
            <a:prstDash val="solid"/>
          </a:ln>
        </p:spPr>
        <p:style>
          <a:lnRef idx="1">
            <a:schemeClr val="dk1"/>
          </a:lnRef>
          <a:fillRef idx="2">
            <a:schemeClr val="dk1"/>
          </a:fillRef>
          <a:effectRef idx="1">
            <a:schemeClr val="dk1"/>
          </a:effectRef>
          <a:fontRef idx="minor">
            <a:schemeClr val="dk1"/>
          </a:fontRef>
        </p:style>
        <p:txBody>
          <a:bodyPr rtlCol="0" anchor="ctr"/>
          <a:lstStyle/>
          <a:p>
            <a:pPr algn="ctr"/>
            <a:endParaRPr lang="nl-NL" sz="1013"/>
          </a:p>
        </p:txBody>
      </p:sp>
      <p:sp>
        <p:nvSpPr>
          <p:cNvPr id="29" name="Can 28"/>
          <p:cNvSpPr/>
          <p:nvPr/>
        </p:nvSpPr>
        <p:spPr>
          <a:xfrm>
            <a:off x="6598374" y="4330159"/>
            <a:ext cx="231475" cy="168227"/>
          </a:xfrm>
          <a:prstGeom prst="can">
            <a:avLst/>
          </a:prstGeom>
          <a:ln>
            <a:prstDash val="solid"/>
          </a:ln>
        </p:spPr>
        <p:style>
          <a:lnRef idx="1">
            <a:schemeClr val="dk1"/>
          </a:lnRef>
          <a:fillRef idx="3">
            <a:schemeClr val="dk1"/>
          </a:fillRef>
          <a:effectRef idx="2">
            <a:schemeClr val="dk1"/>
          </a:effectRef>
          <a:fontRef idx="minor">
            <a:schemeClr val="lt1"/>
          </a:fontRef>
        </p:style>
        <p:txBody>
          <a:bodyPr rtlCol="0" anchor="ctr"/>
          <a:lstStyle/>
          <a:p>
            <a:pPr algn="ctr"/>
            <a:endParaRPr lang="nl-NL" sz="1013"/>
          </a:p>
        </p:txBody>
      </p:sp>
      <p:sp>
        <p:nvSpPr>
          <p:cNvPr id="30" name="Can 29"/>
          <p:cNvSpPr/>
          <p:nvPr/>
        </p:nvSpPr>
        <p:spPr>
          <a:xfrm>
            <a:off x="6982804" y="3956759"/>
            <a:ext cx="137744" cy="159164"/>
          </a:xfrm>
          <a:prstGeom prst="can">
            <a:avLst/>
          </a:prstGeom>
          <a:ln>
            <a:prstDash val="solid"/>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1013"/>
          </a:p>
        </p:txBody>
      </p:sp>
      <p:sp>
        <p:nvSpPr>
          <p:cNvPr id="31" name="Can 30"/>
          <p:cNvSpPr/>
          <p:nvPr/>
        </p:nvSpPr>
        <p:spPr>
          <a:xfrm>
            <a:off x="4702306" y="4414272"/>
            <a:ext cx="247214" cy="235282"/>
          </a:xfrm>
          <a:prstGeom prst="can">
            <a:avLst/>
          </a:prstGeom>
          <a:ln>
            <a:prstDash val="solid"/>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32" name="Can 31"/>
          <p:cNvSpPr/>
          <p:nvPr/>
        </p:nvSpPr>
        <p:spPr>
          <a:xfrm>
            <a:off x="2846434" y="2293300"/>
            <a:ext cx="185786" cy="139843"/>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33" name="Can 32"/>
          <p:cNvSpPr/>
          <p:nvPr/>
        </p:nvSpPr>
        <p:spPr>
          <a:xfrm>
            <a:off x="6045168" y="4240593"/>
            <a:ext cx="185786" cy="139843"/>
          </a:xfrm>
          <a:prstGeom prst="can">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34" name="Cube 33"/>
          <p:cNvSpPr/>
          <p:nvPr/>
        </p:nvSpPr>
        <p:spPr>
          <a:xfrm>
            <a:off x="987963" y="3639223"/>
            <a:ext cx="955137" cy="657089"/>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13" dirty="0">
                <a:solidFill>
                  <a:schemeClr val="tx1">
                    <a:lumMod val="95000"/>
                    <a:lumOff val="5000"/>
                  </a:schemeClr>
                </a:solidFill>
              </a:rPr>
              <a:t>Big Data</a:t>
            </a:r>
            <a:endParaRPr lang="nl-NL" sz="1013" dirty="0">
              <a:solidFill>
                <a:schemeClr val="tx1">
                  <a:lumMod val="95000"/>
                  <a:lumOff val="5000"/>
                </a:schemeClr>
              </a:solidFill>
            </a:endParaRPr>
          </a:p>
        </p:txBody>
      </p:sp>
      <p:sp>
        <p:nvSpPr>
          <p:cNvPr id="12" name="Cube 11"/>
          <p:cNvSpPr/>
          <p:nvPr/>
        </p:nvSpPr>
        <p:spPr>
          <a:xfrm>
            <a:off x="1864967" y="3847669"/>
            <a:ext cx="920115" cy="857250"/>
          </a:xfrm>
          <a:prstGeom prst="cub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013" dirty="0">
                <a:solidFill>
                  <a:schemeClr val="tx1">
                    <a:lumMod val="95000"/>
                    <a:lumOff val="5000"/>
                  </a:schemeClr>
                </a:solidFill>
              </a:rPr>
              <a:t>Block Storage</a:t>
            </a:r>
            <a:endParaRPr lang="nl-NL" sz="1013" dirty="0">
              <a:solidFill>
                <a:schemeClr val="tx1">
                  <a:lumMod val="95000"/>
                  <a:lumOff val="5000"/>
                </a:schemeClr>
              </a:solidFill>
            </a:endParaRPr>
          </a:p>
        </p:txBody>
      </p:sp>
      <p:sp>
        <p:nvSpPr>
          <p:cNvPr id="39" name="Can 38"/>
          <p:cNvSpPr/>
          <p:nvPr/>
        </p:nvSpPr>
        <p:spPr>
          <a:xfrm>
            <a:off x="2688634" y="1794262"/>
            <a:ext cx="275488" cy="275717"/>
          </a:xfrm>
          <a:prstGeom prst="can">
            <a:avLst/>
          </a:prstGeom>
          <a:gradFill>
            <a:gsLst>
              <a:gs pos="0">
                <a:schemeClr val="accent5">
                  <a:lumMod val="110000"/>
                  <a:satMod val="105000"/>
                  <a:tint val="67000"/>
                  <a:alpha val="54000"/>
                </a:schemeClr>
              </a:gs>
              <a:gs pos="50000">
                <a:schemeClr val="accent5">
                  <a:lumMod val="105000"/>
                  <a:satMod val="103000"/>
                  <a:tint val="73000"/>
                  <a:alpha val="76000"/>
                </a:schemeClr>
              </a:gs>
              <a:gs pos="100000">
                <a:schemeClr val="accent5">
                  <a:lumMod val="105000"/>
                  <a:satMod val="109000"/>
                  <a:tint val="81000"/>
                  <a:alpha val="66000"/>
                </a:schemeClr>
              </a:gs>
            </a:gsLst>
          </a:gradFill>
          <a:ln>
            <a:prstDash val="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40" name="Can 39"/>
          <p:cNvSpPr/>
          <p:nvPr/>
        </p:nvSpPr>
        <p:spPr>
          <a:xfrm>
            <a:off x="3032219" y="1602035"/>
            <a:ext cx="185786" cy="139843"/>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41" name="Can 40"/>
          <p:cNvSpPr/>
          <p:nvPr/>
        </p:nvSpPr>
        <p:spPr>
          <a:xfrm>
            <a:off x="3447565" y="2504414"/>
            <a:ext cx="181444" cy="243755"/>
          </a:xfrm>
          <a:prstGeom prst="can">
            <a:avLst/>
          </a:prstGeom>
          <a:solidFill>
            <a:schemeClr val="accent5">
              <a:alpha val="51000"/>
            </a:schemeClr>
          </a:solidFill>
          <a:ln>
            <a:prstDash val="dash"/>
          </a:ln>
        </p:spPr>
        <p:style>
          <a:lnRef idx="3">
            <a:schemeClr val="lt1"/>
          </a:lnRef>
          <a:fillRef idx="1">
            <a:schemeClr val="accent5"/>
          </a:fillRef>
          <a:effectRef idx="1">
            <a:schemeClr val="accent5"/>
          </a:effectRef>
          <a:fontRef idx="minor">
            <a:schemeClr val="lt1"/>
          </a:fontRef>
        </p:style>
        <p:txBody>
          <a:bodyPr rtlCol="0" anchor="ctr"/>
          <a:lstStyle/>
          <a:p>
            <a:pPr algn="ctr"/>
            <a:endParaRPr lang="nl-NL" sz="1013"/>
          </a:p>
        </p:txBody>
      </p:sp>
      <p:sp>
        <p:nvSpPr>
          <p:cNvPr id="42" name="Can 41"/>
          <p:cNvSpPr/>
          <p:nvPr/>
        </p:nvSpPr>
        <p:spPr>
          <a:xfrm>
            <a:off x="3428006" y="3856896"/>
            <a:ext cx="159054" cy="165507"/>
          </a:xfrm>
          <a:prstGeom prst="can">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nl-NL" sz="1013"/>
          </a:p>
        </p:txBody>
      </p:sp>
      <p:sp>
        <p:nvSpPr>
          <p:cNvPr id="43" name="Oval 42"/>
          <p:cNvSpPr/>
          <p:nvPr/>
        </p:nvSpPr>
        <p:spPr>
          <a:xfrm>
            <a:off x="6549042" y="1639495"/>
            <a:ext cx="867523" cy="925366"/>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525"/>
          </a:p>
        </p:txBody>
      </p:sp>
      <p:sp>
        <p:nvSpPr>
          <p:cNvPr id="44" name="Can 43"/>
          <p:cNvSpPr/>
          <p:nvPr/>
        </p:nvSpPr>
        <p:spPr>
          <a:xfrm>
            <a:off x="6672436" y="1866970"/>
            <a:ext cx="247214" cy="235282"/>
          </a:xfrm>
          <a:prstGeom prst="can">
            <a:avLst/>
          </a:prstGeom>
          <a:ln>
            <a:prstDash val="dash"/>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45" name="Oval 44"/>
          <p:cNvSpPr/>
          <p:nvPr/>
        </p:nvSpPr>
        <p:spPr>
          <a:xfrm>
            <a:off x="6982116" y="2040855"/>
            <a:ext cx="867523" cy="925366"/>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525"/>
          </a:p>
        </p:txBody>
      </p:sp>
      <p:sp>
        <p:nvSpPr>
          <p:cNvPr id="46" name="Can 45"/>
          <p:cNvSpPr/>
          <p:nvPr/>
        </p:nvSpPr>
        <p:spPr>
          <a:xfrm>
            <a:off x="7105510" y="2268330"/>
            <a:ext cx="247214" cy="235282"/>
          </a:xfrm>
          <a:prstGeom prst="can">
            <a:avLst/>
          </a:prstGeom>
          <a:ln>
            <a:prstDash val="dash"/>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47" name="Cube 46"/>
          <p:cNvSpPr/>
          <p:nvPr/>
        </p:nvSpPr>
        <p:spPr>
          <a:xfrm>
            <a:off x="7881817" y="3359258"/>
            <a:ext cx="670091" cy="52578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LDAP</a:t>
            </a:r>
            <a:endParaRPr lang="nl-NL" sz="1013" dirty="0"/>
          </a:p>
        </p:txBody>
      </p:sp>
      <p:pic>
        <p:nvPicPr>
          <p:cNvPr id="2050" name="Picture 2" descr="Image result for viktor kortschno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6904" y="138873"/>
            <a:ext cx="1021082" cy="110904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US"/>
              <a:t>AS Watson - Microservices &amp; Apache Kafka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44</a:t>
            </a:fld>
            <a:endParaRPr lang="nl-NL"/>
          </a:p>
        </p:txBody>
      </p:sp>
    </p:spTree>
    <p:extLst>
      <p:ext uri="{BB962C8B-B14F-4D97-AF65-F5344CB8AC3E}">
        <p14:creationId xmlns:p14="http://schemas.microsoft.com/office/powerpoint/2010/main" val="1105557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0" presetClass="entr" presetSubtype="0" fill="hold" grpId="0" nodeType="with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fade">
                                      <p:cBhvr>
                                        <p:cTn id="59" dur="500"/>
                                        <p:tgtEl>
                                          <p:spTgt spid="41"/>
                                        </p:tgtEl>
                                      </p:cBhvr>
                                    </p:animEffect>
                                  </p:childTnLst>
                                </p:cTn>
                              </p:par>
                            </p:childTnLst>
                          </p:cTn>
                        </p:par>
                        <p:par>
                          <p:cTn id="60" fill="hold">
                            <p:stCondLst>
                              <p:cond delay="500"/>
                            </p:stCondLst>
                            <p:childTnLst>
                              <p:par>
                                <p:cTn id="61" presetID="1" presetClass="entr" presetSubtype="0" fill="hold" grpId="0" nodeType="after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childTnLst>
                          </p:cTn>
                        </p:par>
                        <p:par>
                          <p:cTn id="63" fill="hold">
                            <p:stCondLst>
                              <p:cond delay="500"/>
                            </p:stCondLst>
                            <p:childTnLst>
                              <p:par>
                                <p:cTn id="64" presetID="1" presetClass="entr" presetSubtype="0" fill="hold" grpId="0" nodeType="afterEffect">
                                  <p:stCondLst>
                                    <p:cond delay="0"/>
                                  </p:stCondLst>
                                  <p:childTnLst>
                                    <p:set>
                                      <p:cBhvr>
                                        <p:cTn id="65" dur="1" fill="hold">
                                          <p:stCondLst>
                                            <p:cond delay="0"/>
                                          </p:stCondLst>
                                        </p:cTn>
                                        <p:tgtEl>
                                          <p:spTgt spid="46"/>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45"/>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43"/>
                                        </p:tgtEl>
                                        <p:attrNameLst>
                                          <p:attrName>style.visibility</p:attrName>
                                        </p:attrNameLst>
                                      </p:cBhvr>
                                      <p:to>
                                        <p:strVal val="visible"/>
                                      </p:to>
                                    </p:set>
                                  </p:childTnLst>
                                </p:cTn>
                              </p:par>
                              <p:par>
                                <p:cTn id="70" presetID="10" presetClass="entr" presetSubtype="0" fill="hold" grpId="0" nodeType="with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fade">
                                      <p:cBhvr>
                                        <p:cTn id="7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5" grpId="0" animBg="1"/>
      <p:bldP spid="36" grpId="0" animBg="1"/>
      <p:bldP spid="37" grpId="0" animBg="1"/>
      <p:bldP spid="21" grpId="0" animBg="1"/>
      <p:bldP spid="22" grpId="0" animBg="1"/>
      <p:bldP spid="23" grpId="0" animBg="1"/>
      <p:bldP spid="24" grpId="0" animBg="1"/>
      <p:bldP spid="25" grpId="0" animBg="1"/>
      <p:bldP spid="26" grpId="0" animBg="1"/>
      <p:bldP spid="28" grpId="0" animBg="1"/>
      <p:bldP spid="29" grpId="0" animBg="1"/>
      <p:bldP spid="30" grpId="0" animBg="1"/>
      <p:bldP spid="31" grpId="0" animBg="1"/>
      <p:bldP spid="32" grpId="0" animBg="1"/>
      <p:bldP spid="33" grpId="0" animBg="1"/>
      <p:bldP spid="39" grpId="0" animBg="1"/>
      <p:bldP spid="40" grpId="0" animBg="1"/>
      <p:bldP spid="41" grpId="0" animBg="1"/>
      <p:bldP spid="42" grpId="0" animBg="1"/>
      <p:bldP spid="43" grpId="0" animBg="1"/>
      <p:bldP spid="44" grpId="0" animBg="1"/>
      <p:bldP spid="45" grpId="0" animBg="1"/>
      <p:bldP spid="4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err="1"/>
              <a:t>Bounded</a:t>
            </a:r>
            <a:r>
              <a:rPr lang="fr-FR" dirty="0"/>
              <a:t> </a:t>
            </a:r>
            <a:r>
              <a:rPr lang="fr-FR" dirty="0" err="1"/>
              <a:t>context</a:t>
            </a:r>
            <a:r>
              <a:rPr lang="fr-FR" dirty="0"/>
              <a:t> in </a:t>
            </a:r>
            <a:r>
              <a:rPr lang="fr-FR" dirty="0" err="1"/>
              <a:t>microservices</a:t>
            </a:r>
            <a:endParaRPr lang="fr-FR" dirty="0"/>
          </a:p>
        </p:txBody>
      </p:sp>
      <p:sp>
        <p:nvSpPr>
          <p:cNvPr id="3" name="Content Placeholder 2"/>
          <p:cNvSpPr>
            <a:spLocks noGrp="1"/>
          </p:cNvSpPr>
          <p:nvPr>
            <p:ph idx="1"/>
          </p:nvPr>
        </p:nvSpPr>
        <p:spPr/>
        <p:txBody>
          <a:bodyPr/>
          <a:lstStyle/>
          <a:p>
            <a:r>
              <a:rPr lang="fr-FR" dirty="0"/>
              <a:t>A </a:t>
            </a:r>
            <a:r>
              <a:rPr lang="fr-FR" dirty="0" err="1"/>
              <a:t>micoservice</a:t>
            </a:r>
            <a:r>
              <a:rPr lang="fr-FR" dirty="0"/>
              <a:t> </a:t>
            </a:r>
            <a:r>
              <a:rPr lang="fr-FR" dirty="0" err="1"/>
              <a:t>needs</a:t>
            </a:r>
            <a:r>
              <a:rPr lang="fr-FR" dirty="0"/>
              <a:t> to </a:t>
            </a:r>
            <a:r>
              <a:rPr lang="fr-FR" dirty="0" err="1"/>
              <a:t>be</a:t>
            </a:r>
            <a:r>
              <a:rPr lang="fr-FR" dirty="0"/>
              <a:t> able to </a:t>
            </a:r>
            <a:r>
              <a:rPr lang="fr-FR" dirty="0" err="1"/>
              <a:t>run</a:t>
            </a:r>
            <a:r>
              <a:rPr lang="fr-FR" dirty="0"/>
              <a:t> </a:t>
            </a:r>
            <a:r>
              <a:rPr lang="fr-FR" dirty="0" err="1"/>
              <a:t>independently</a:t>
            </a:r>
            <a:endParaRPr lang="fr-FR" dirty="0"/>
          </a:p>
          <a:p>
            <a:r>
              <a:rPr lang="fr-FR" dirty="0"/>
              <a:t>It </a:t>
            </a:r>
            <a:r>
              <a:rPr lang="fr-FR" dirty="0" err="1"/>
              <a:t>needs</a:t>
            </a:r>
            <a:r>
              <a:rPr lang="fr-FR" dirty="0"/>
              <a:t> to </a:t>
            </a:r>
            <a:r>
              <a:rPr lang="fr-FR" dirty="0" err="1"/>
              <a:t>contain</a:t>
            </a:r>
            <a:r>
              <a:rPr lang="fr-FR" dirty="0"/>
              <a:t> &amp; </a:t>
            </a:r>
            <a:r>
              <a:rPr lang="fr-FR" dirty="0" err="1"/>
              <a:t>own</a:t>
            </a:r>
            <a:r>
              <a:rPr lang="fr-FR" dirty="0"/>
              <a:t> all data </a:t>
            </a:r>
            <a:r>
              <a:rPr lang="fr-FR" dirty="0" err="1"/>
              <a:t>required</a:t>
            </a:r>
            <a:r>
              <a:rPr lang="fr-FR" dirty="0"/>
              <a:t> to </a:t>
            </a:r>
            <a:r>
              <a:rPr lang="fr-FR" dirty="0" err="1"/>
              <a:t>run</a:t>
            </a:r>
            <a:endParaRPr lang="fr-FR" dirty="0"/>
          </a:p>
          <a:p>
            <a:pPr lvl="1"/>
            <a:r>
              <a:rPr lang="fr-FR" dirty="0"/>
              <a:t>It </a:t>
            </a:r>
            <a:r>
              <a:rPr lang="fr-FR" dirty="0" err="1"/>
              <a:t>cannot</a:t>
            </a:r>
            <a:r>
              <a:rPr lang="fr-FR" dirty="0"/>
              <a:t> </a:t>
            </a:r>
            <a:r>
              <a:rPr lang="fr-FR" dirty="0" err="1"/>
              <a:t>depend</a:t>
            </a:r>
            <a:r>
              <a:rPr lang="fr-FR" dirty="0"/>
              <a:t> on </a:t>
            </a:r>
            <a:r>
              <a:rPr lang="fr-FR" dirty="0" err="1"/>
              <a:t>other</a:t>
            </a:r>
            <a:r>
              <a:rPr lang="fr-FR" dirty="0"/>
              <a:t> </a:t>
            </a:r>
            <a:r>
              <a:rPr lang="fr-FR" dirty="0" err="1"/>
              <a:t>microservices</a:t>
            </a:r>
            <a:endParaRPr lang="fr-FR" dirty="0"/>
          </a:p>
          <a:p>
            <a:endParaRPr lang="fr-FR" dirty="0"/>
          </a:p>
        </p:txBody>
      </p:sp>
      <p:sp>
        <p:nvSpPr>
          <p:cNvPr id="7" name="Rounded Rectangle 6"/>
          <p:cNvSpPr/>
          <p:nvPr/>
        </p:nvSpPr>
        <p:spPr>
          <a:xfrm>
            <a:off x="1919481" y="3033585"/>
            <a:ext cx="699449" cy="118379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100"/>
          </a:p>
        </p:txBody>
      </p:sp>
      <p:sp>
        <p:nvSpPr>
          <p:cNvPr id="8" name="Rounded Rectangle 7"/>
          <p:cNvSpPr/>
          <p:nvPr/>
        </p:nvSpPr>
        <p:spPr>
          <a:xfrm>
            <a:off x="1919481" y="3033586"/>
            <a:ext cx="699449" cy="325972"/>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800" b="1" dirty="0">
                <a:solidFill>
                  <a:schemeClr val="bg2">
                    <a:lumMod val="95000"/>
                  </a:schemeClr>
                </a:solidFill>
              </a:rPr>
              <a:t>API</a:t>
            </a:r>
            <a:endParaRPr lang="en-US" sz="1800" b="1" dirty="0">
              <a:solidFill>
                <a:schemeClr val="bg2">
                  <a:lumMod val="95000"/>
                </a:schemeClr>
              </a:solidFill>
            </a:endParaRPr>
          </a:p>
        </p:txBody>
      </p:sp>
      <p:sp>
        <p:nvSpPr>
          <p:cNvPr id="9" name="Rectangular Callout 8"/>
          <p:cNvSpPr/>
          <p:nvPr/>
        </p:nvSpPr>
        <p:spPr>
          <a:xfrm>
            <a:off x="2128350" y="2339825"/>
            <a:ext cx="1034103" cy="506114"/>
          </a:xfrm>
          <a:prstGeom prst="wedgeRectCallout">
            <a:avLst>
              <a:gd name="adj1" fmla="val -19518"/>
              <a:gd name="adj2" fmla="val 1034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500" dirty="0"/>
              <a:t>Customer</a:t>
            </a:r>
            <a:endParaRPr lang="en-US" sz="1500" dirty="0"/>
          </a:p>
        </p:txBody>
      </p:sp>
      <p:sp>
        <p:nvSpPr>
          <p:cNvPr id="11" name="Lightning Bolt 10"/>
          <p:cNvSpPr/>
          <p:nvPr/>
        </p:nvSpPr>
        <p:spPr>
          <a:xfrm>
            <a:off x="2357145" y="3392581"/>
            <a:ext cx="448135" cy="61294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2" name="Right Arrow 11"/>
          <p:cNvSpPr/>
          <p:nvPr/>
        </p:nvSpPr>
        <p:spPr>
          <a:xfrm>
            <a:off x="2685160" y="3437190"/>
            <a:ext cx="240238" cy="2618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3" name="Rounded Rectangle 12"/>
          <p:cNvSpPr/>
          <p:nvPr/>
        </p:nvSpPr>
        <p:spPr>
          <a:xfrm>
            <a:off x="5221673" y="2175766"/>
            <a:ext cx="1415165" cy="118379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100"/>
          </a:p>
        </p:txBody>
      </p:sp>
      <p:sp>
        <p:nvSpPr>
          <p:cNvPr id="14" name="Rounded Rectangle 13"/>
          <p:cNvSpPr/>
          <p:nvPr/>
        </p:nvSpPr>
        <p:spPr>
          <a:xfrm>
            <a:off x="5937389" y="2175766"/>
            <a:ext cx="699449" cy="325972"/>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800" b="1" dirty="0">
                <a:solidFill>
                  <a:schemeClr val="bg2">
                    <a:lumMod val="95000"/>
                  </a:schemeClr>
                </a:solidFill>
              </a:rPr>
              <a:t>API</a:t>
            </a:r>
            <a:endParaRPr lang="en-US" sz="1800" b="1" dirty="0">
              <a:solidFill>
                <a:schemeClr val="bg2">
                  <a:lumMod val="95000"/>
                </a:schemeClr>
              </a:solidFill>
            </a:endParaRPr>
          </a:p>
        </p:txBody>
      </p:sp>
      <p:sp>
        <p:nvSpPr>
          <p:cNvPr id="15" name="Rounded Rectangle 14"/>
          <p:cNvSpPr/>
          <p:nvPr/>
        </p:nvSpPr>
        <p:spPr>
          <a:xfrm>
            <a:off x="5221673" y="2175766"/>
            <a:ext cx="699449" cy="32597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800" b="1" dirty="0">
                <a:solidFill>
                  <a:schemeClr val="bg2">
                    <a:lumMod val="95000"/>
                  </a:schemeClr>
                </a:solidFill>
              </a:rPr>
              <a:t>UI</a:t>
            </a:r>
            <a:endParaRPr lang="en-US" sz="1800" b="1" dirty="0">
              <a:solidFill>
                <a:schemeClr val="bg2">
                  <a:lumMod val="95000"/>
                </a:schemeClr>
              </a:solidFill>
            </a:endParaRPr>
          </a:p>
        </p:txBody>
      </p:sp>
      <p:sp>
        <p:nvSpPr>
          <p:cNvPr id="16" name="Rectangular Callout 15"/>
          <p:cNvSpPr/>
          <p:nvPr/>
        </p:nvSpPr>
        <p:spPr>
          <a:xfrm>
            <a:off x="4675658" y="3548150"/>
            <a:ext cx="895739" cy="504768"/>
          </a:xfrm>
          <a:prstGeom prst="wedgeRectCallout">
            <a:avLst>
              <a:gd name="adj1" fmla="val 42125"/>
              <a:gd name="adj2" fmla="val -11692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500" dirty="0"/>
              <a:t>Order</a:t>
            </a:r>
            <a:endParaRPr lang="en-US" sz="1500" dirty="0"/>
          </a:p>
        </p:txBody>
      </p:sp>
      <p:sp>
        <p:nvSpPr>
          <p:cNvPr id="17" name="Lightning Bolt 16"/>
          <p:cNvSpPr/>
          <p:nvPr/>
        </p:nvSpPr>
        <p:spPr>
          <a:xfrm>
            <a:off x="4957790" y="2692948"/>
            <a:ext cx="448135" cy="61294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8" name="Right Arrow 17"/>
          <p:cNvSpPr/>
          <p:nvPr/>
        </p:nvSpPr>
        <p:spPr>
          <a:xfrm>
            <a:off x="4837670" y="2928849"/>
            <a:ext cx="240238" cy="2618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9" name="Can 18"/>
          <p:cNvSpPr/>
          <p:nvPr/>
        </p:nvSpPr>
        <p:spPr>
          <a:xfrm>
            <a:off x="6069139" y="2909831"/>
            <a:ext cx="288228" cy="247509"/>
          </a:xfrm>
          <a:prstGeom prst="can">
            <a:avLst/>
          </a:prstGeom>
          <a:ln>
            <a:prstDash val="solid"/>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2100"/>
          </a:p>
        </p:txBody>
      </p:sp>
      <p:sp>
        <p:nvSpPr>
          <p:cNvPr id="20" name="Can 19"/>
          <p:cNvSpPr/>
          <p:nvPr/>
        </p:nvSpPr>
        <p:spPr>
          <a:xfrm>
            <a:off x="5571397" y="2646262"/>
            <a:ext cx="351815" cy="353157"/>
          </a:xfrm>
          <a:prstGeom prst="can">
            <a:avLst/>
          </a:prstGeom>
          <a:ln>
            <a:prstDash val="solid"/>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2100"/>
          </a:p>
        </p:txBody>
      </p:sp>
      <p:sp>
        <p:nvSpPr>
          <p:cNvPr id="21" name="Can 20"/>
          <p:cNvSpPr/>
          <p:nvPr/>
        </p:nvSpPr>
        <p:spPr>
          <a:xfrm>
            <a:off x="2041000" y="3759019"/>
            <a:ext cx="392052" cy="413851"/>
          </a:xfrm>
          <a:prstGeom prst="can">
            <a:avLst/>
          </a:prstGeom>
          <a:ln>
            <a:prstDash val="solid"/>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2100"/>
          </a:p>
        </p:txBody>
      </p:sp>
      <p:sp>
        <p:nvSpPr>
          <p:cNvPr id="23" name="TextBox 22"/>
          <p:cNvSpPr txBox="1"/>
          <p:nvPr/>
        </p:nvSpPr>
        <p:spPr>
          <a:xfrm>
            <a:off x="2778793" y="3666479"/>
            <a:ext cx="1598515" cy="248209"/>
          </a:xfrm>
          <a:prstGeom prst="rect">
            <a:avLst/>
          </a:prstGeom>
          <a:noFill/>
        </p:spPr>
        <p:txBody>
          <a:bodyPr wrap="none" rtlCol="0">
            <a:spAutoFit/>
          </a:bodyPr>
          <a:lstStyle/>
          <a:p>
            <a:r>
              <a:rPr lang="en-US" sz="1013" dirty="0" err="1">
                <a:ln w="0"/>
                <a:solidFill>
                  <a:schemeClr val="accent1"/>
                </a:solidFill>
                <a:effectLst>
                  <a:outerShdw blurRad="38100" dist="25400" dir="5400000" algn="ctr" rotWithShape="0">
                    <a:srgbClr val="6E747A">
                      <a:alpha val="43000"/>
                    </a:srgbClr>
                  </a:outerShdw>
                </a:effectLst>
              </a:rPr>
              <a:t>CustomerModified</a:t>
            </a:r>
            <a:r>
              <a:rPr lang="en-US" sz="1013" dirty="0">
                <a:ln w="0"/>
                <a:solidFill>
                  <a:schemeClr val="accent1"/>
                </a:solidFill>
                <a:effectLst>
                  <a:outerShdw blurRad="38100" dist="25400" dir="5400000" algn="ctr" rotWithShape="0">
                    <a:srgbClr val="6E747A">
                      <a:alpha val="43000"/>
                    </a:srgbClr>
                  </a:outerShdw>
                </a:effectLst>
              </a:rPr>
              <a:t> event</a:t>
            </a:r>
            <a:endParaRPr lang="nl-NL" sz="1013" dirty="0">
              <a:ln w="0"/>
              <a:solidFill>
                <a:schemeClr val="accent1"/>
              </a:solidFill>
              <a:effectLst>
                <a:outerShdw blurRad="38100" dist="25400" dir="5400000" algn="ctr" rotWithShape="0">
                  <a:srgbClr val="6E747A">
                    <a:alpha val="43000"/>
                  </a:srgbClr>
                </a:outerShdw>
              </a:effectLst>
            </a:endParaRPr>
          </a:p>
        </p:txBody>
      </p:sp>
      <p:sp>
        <p:nvSpPr>
          <p:cNvPr id="24" name="Rectangle 23"/>
          <p:cNvSpPr/>
          <p:nvPr/>
        </p:nvSpPr>
        <p:spPr>
          <a:xfrm>
            <a:off x="6146803" y="3029299"/>
            <a:ext cx="129540" cy="60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25" name="Rectangle 24"/>
          <p:cNvSpPr/>
          <p:nvPr/>
        </p:nvSpPr>
        <p:spPr>
          <a:xfrm>
            <a:off x="2101023" y="3912998"/>
            <a:ext cx="189892" cy="139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26" name="Can 25"/>
          <p:cNvSpPr/>
          <p:nvPr/>
        </p:nvSpPr>
        <p:spPr>
          <a:xfrm>
            <a:off x="6263694" y="2621206"/>
            <a:ext cx="250892" cy="185687"/>
          </a:xfrm>
          <a:prstGeom prst="can">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nl-NL" sz="2100"/>
          </a:p>
        </p:txBody>
      </p:sp>
      <p:sp>
        <p:nvSpPr>
          <p:cNvPr id="4" name="Footer Placeholder 3"/>
          <p:cNvSpPr>
            <a:spLocks noGrp="1"/>
          </p:cNvSpPr>
          <p:nvPr>
            <p:ph type="ftr" sz="quarter" idx="11"/>
          </p:nvPr>
        </p:nvSpPr>
        <p:spPr/>
        <p:txBody>
          <a:bodyPr/>
          <a:lstStyle/>
          <a:p>
            <a:r>
              <a:rPr lang="en-US"/>
              <a:t>AS Watson - Microservices &amp; Apache Kafka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45</a:t>
            </a:fld>
            <a:endParaRPr lang="nl-NL"/>
          </a:p>
        </p:txBody>
      </p:sp>
    </p:spTree>
    <p:extLst>
      <p:ext uri="{BB962C8B-B14F-4D97-AF65-F5344CB8AC3E}">
        <p14:creationId xmlns:p14="http://schemas.microsoft.com/office/powerpoint/2010/main" val="146955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9"/>
                                        </p:tgtEl>
                                      </p:cBhvr>
                                    </p:animEffect>
                                    <p:set>
                                      <p:cBhvr>
                                        <p:cTn id="63" dur="1" fill="hold">
                                          <p:stCondLst>
                                            <p:cond delay="499"/>
                                          </p:stCondLst>
                                        </p:cTn>
                                        <p:tgtEl>
                                          <p:spTgt spid="9"/>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8"/>
                                        </p:tgtEl>
                                      </p:cBhvr>
                                    </p:animEffect>
                                    <p:set>
                                      <p:cBhvr>
                                        <p:cTn id="66" dur="1" fill="hold">
                                          <p:stCondLst>
                                            <p:cond delay="499"/>
                                          </p:stCondLst>
                                        </p:cTn>
                                        <p:tgtEl>
                                          <p:spTgt spid="8"/>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7"/>
                                        </p:tgtEl>
                                      </p:cBhvr>
                                    </p:animEffect>
                                    <p:set>
                                      <p:cBhvr>
                                        <p:cTn id="69" dur="1" fill="hold">
                                          <p:stCondLst>
                                            <p:cond delay="499"/>
                                          </p:stCondLst>
                                        </p:cTn>
                                        <p:tgtEl>
                                          <p:spTgt spid="7"/>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21"/>
                                        </p:tgtEl>
                                      </p:cBhvr>
                                    </p:animEffect>
                                    <p:set>
                                      <p:cBhvr>
                                        <p:cTn id="72" dur="1" fill="hold">
                                          <p:stCondLst>
                                            <p:cond delay="499"/>
                                          </p:stCondLst>
                                        </p:cTn>
                                        <p:tgtEl>
                                          <p:spTgt spid="21"/>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25"/>
                                        </p:tgtEl>
                                      </p:cBhvr>
                                    </p:animEffect>
                                    <p:set>
                                      <p:cBhvr>
                                        <p:cTn id="75" dur="1" fill="hold">
                                          <p:stCondLst>
                                            <p:cond delay="499"/>
                                          </p:stCondLst>
                                        </p:cTn>
                                        <p:tgtEl>
                                          <p:spTgt spid="25"/>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12"/>
                                        </p:tgtEl>
                                      </p:cBhvr>
                                    </p:animEffect>
                                    <p:set>
                                      <p:cBhvr>
                                        <p:cTn id="78" dur="1" fill="hold">
                                          <p:stCondLst>
                                            <p:cond delay="499"/>
                                          </p:stCondLst>
                                        </p:cTn>
                                        <p:tgtEl>
                                          <p:spTgt spid="12"/>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11"/>
                                        </p:tgtEl>
                                      </p:cBhvr>
                                    </p:animEffect>
                                    <p:set>
                                      <p:cBhvr>
                                        <p:cTn id="81" dur="1" fill="hold">
                                          <p:stCondLst>
                                            <p:cond delay="499"/>
                                          </p:stCondLst>
                                        </p:cTn>
                                        <p:tgtEl>
                                          <p:spTgt spid="11"/>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23"/>
                                        </p:tgtEl>
                                      </p:cBhvr>
                                    </p:animEffect>
                                    <p:set>
                                      <p:cBhvr>
                                        <p:cTn id="84" dur="1" fill="hold">
                                          <p:stCondLst>
                                            <p:cond delay="499"/>
                                          </p:stCondLst>
                                        </p:cTn>
                                        <p:tgtEl>
                                          <p:spTgt spid="23"/>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18"/>
                                        </p:tgtEl>
                                      </p:cBhvr>
                                    </p:animEffect>
                                    <p:set>
                                      <p:cBhvr>
                                        <p:cTn id="87" dur="1" fill="hold">
                                          <p:stCondLst>
                                            <p:cond delay="499"/>
                                          </p:stCondLst>
                                        </p:cTn>
                                        <p:tgtEl>
                                          <p:spTgt spid="18"/>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17"/>
                                        </p:tgtEl>
                                      </p:cBhvr>
                                    </p:animEffect>
                                    <p:set>
                                      <p:cBhvr>
                                        <p:cTn id="90"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1" grpId="0" animBg="1"/>
      <p:bldP spid="11" grpId="1" animBg="1"/>
      <p:bldP spid="12" grpId="0" animBg="1"/>
      <p:bldP spid="12" grpId="1" animBg="1"/>
      <p:bldP spid="13" grpId="0" animBg="1"/>
      <p:bldP spid="14" grpId="0" animBg="1"/>
      <p:bldP spid="15" grpId="0" animBg="1"/>
      <p:bldP spid="16" grpId="0" animBg="1"/>
      <p:bldP spid="17" grpId="0" animBg="1"/>
      <p:bldP spid="17" grpId="1" animBg="1"/>
      <p:bldP spid="18" grpId="0" animBg="1"/>
      <p:bldP spid="18" grpId="1" animBg="1"/>
      <p:bldP spid="19" grpId="0" animBg="1"/>
      <p:bldP spid="20" grpId="0" animBg="1"/>
      <p:bldP spid="21" grpId="0" animBg="1"/>
      <p:bldP spid="21" grpId="1" animBg="1"/>
      <p:bldP spid="23" grpId="0"/>
      <p:bldP spid="23" grpId="1"/>
      <p:bldP spid="24" grpId="0" animBg="1"/>
      <p:bldP spid="25" grpId="0" animBg="1"/>
      <p:bldP spid="25" grpId="1" animBg="1"/>
      <p:bldP spid="2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ounded Rectangle 46"/>
          <p:cNvSpPr/>
          <p:nvPr/>
        </p:nvSpPr>
        <p:spPr>
          <a:xfrm>
            <a:off x="6164826" y="983363"/>
            <a:ext cx="2654709" cy="386407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48" name="TextBox 47"/>
          <p:cNvSpPr txBox="1"/>
          <p:nvPr/>
        </p:nvSpPr>
        <p:spPr>
          <a:xfrm>
            <a:off x="6773717" y="1064060"/>
            <a:ext cx="1734449" cy="246221"/>
          </a:xfrm>
          <a:prstGeom prst="rect">
            <a:avLst/>
          </a:prstGeom>
          <a:noFill/>
        </p:spPr>
        <p:txBody>
          <a:bodyPr wrap="none" lIns="0" tIns="0" rIns="0" bIns="0" rtlCol="0">
            <a:spAutoFit/>
          </a:bodyPr>
          <a:lstStyle/>
          <a:p>
            <a:r>
              <a:rPr lang="en-US" sz="1600" i="1" dirty="0"/>
              <a:t>Order </a:t>
            </a:r>
            <a:r>
              <a:rPr lang="en-US" sz="1600" i="1" dirty="0" err="1"/>
              <a:t>Microservice</a:t>
            </a:r>
            <a:endParaRPr lang="nl-NL" sz="1600" i="1" dirty="0" err="1"/>
          </a:p>
        </p:txBody>
      </p:sp>
      <p:sp>
        <p:nvSpPr>
          <p:cNvPr id="28" name="Cloud 27"/>
          <p:cNvSpPr/>
          <p:nvPr/>
        </p:nvSpPr>
        <p:spPr>
          <a:xfrm>
            <a:off x="3559685" y="1976284"/>
            <a:ext cx="2214309" cy="1688690"/>
          </a:xfrm>
          <a:prstGeom prst="cloud">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Rounded Rectangle 17"/>
          <p:cNvSpPr/>
          <p:nvPr/>
        </p:nvSpPr>
        <p:spPr>
          <a:xfrm>
            <a:off x="272845" y="988142"/>
            <a:ext cx="3170903" cy="386407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7" name="Cloud 6"/>
          <p:cNvSpPr/>
          <p:nvPr/>
        </p:nvSpPr>
        <p:spPr>
          <a:xfrm>
            <a:off x="488275" y="3104536"/>
            <a:ext cx="2824316" cy="168869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le 1"/>
          <p:cNvSpPr>
            <a:spLocks noGrp="1"/>
          </p:cNvSpPr>
          <p:nvPr>
            <p:ph type="title"/>
          </p:nvPr>
        </p:nvSpPr>
        <p:spPr/>
        <p:txBody>
          <a:bodyPr/>
          <a:lstStyle/>
          <a:p>
            <a:r>
              <a:rPr lang="en-US" dirty="0"/>
              <a:t>Demo – Maintaining Derived Data in Bounded Context </a:t>
            </a:r>
            <a:endParaRPr lang="nl-NL" dirty="0"/>
          </a:p>
        </p:txBody>
      </p:sp>
      <p:sp>
        <p:nvSpPr>
          <p:cNvPr id="4" name="Footer Placeholder 3"/>
          <p:cNvSpPr>
            <a:spLocks noGrp="1"/>
          </p:cNvSpPr>
          <p:nvPr>
            <p:ph type="ftr" sz="quarter" idx="11"/>
          </p:nvPr>
        </p:nvSpPr>
        <p:spPr/>
        <p:txBody>
          <a:bodyPr/>
          <a:lstStyle/>
          <a:p>
            <a:r>
              <a:rPr lang="en-US"/>
              <a:t>AS Watson - Microservices &amp; Apache Kafka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46</a:t>
            </a:fld>
            <a:endParaRPr lang="nl-NL"/>
          </a:p>
        </p:txBody>
      </p:sp>
      <p:pic>
        <p:nvPicPr>
          <p:cNvPr id="6" name="Picture 5">
            <a:hlinkClick r:id="rId2"/>
          </p:cNvPr>
          <p:cNvPicPr>
            <a:picLocks noChangeAspect="1"/>
          </p:cNvPicPr>
          <p:nvPr/>
        </p:nvPicPr>
        <p:blipFill>
          <a:blip r:embed="rId3"/>
          <a:stretch>
            <a:fillRect/>
          </a:stretch>
        </p:blipFill>
        <p:spPr>
          <a:xfrm>
            <a:off x="993675" y="3996279"/>
            <a:ext cx="1155698" cy="528319"/>
          </a:xfrm>
          <a:prstGeom prst="rect">
            <a:avLst/>
          </a:prstGeom>
        </p:spPr>
      </p:pic>
      <p:pic>
        <p:nvPicPr>
          <p:cNvPr id="20482" name="Picture 2" descr="Image result for mongodb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343" y="3405960"/>
            <a:ext cx="1425229" cy="376230"/>
          </a:xfrm>
          <a:prstGeom prst="rect">
            <a:avLst/>
          </a:prstGeom>
          <a:noFill/>
          <a:extLst>
            <a:ext uri="{909E8E84-426E-40DD-AFC4-6F175D3DCCD1}">
              <a14:hiddenFill xmlns:a14="http://schemas.microsoft.com/office/drawing/2010/main">
                <a:solidFill>
                  <a:srgbClr val="FFFFFF"/>
                </a:solidFill>
              </a14:hiddenFill>
            </a:ext>
          </a:extLst>
        </p:spPr>
      </p:pic>
      <p:sp>
        <p:nvSpPr>
          <p:cNvPr id="8" name="Can 7"/>
          <p:cNvSpPr/>
          <p:nvPr/>
        </p:nvSpPr>
        <p:spPr>
          <a:xfrm>
            <a:off x="2339199" y="3782190"/>
            <a:ext cx="619432" cy="4782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Cloud 9"/>
          <p:cNvSpPr/>
          <p:nvPr/>
        </p:nvSpPr>
        <p:spPr>
          <a:xfrm>
            <a:off x="589936" y="1500578"/>
            <a:ext cx="2442436" cy="1404015"/>
          </a:xfrm>
          <a:prstGeom prst="cloud">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9" name="Group 8"/>
          <p:cNvGrpSpPr/>
          <p:nvPr/>
        </p:nvGrpSpPr>
        <p:grpSpPr>
          <a:xfrm>
            <a:off x="999721" y="1747961"/>
            <a:ext cx="1621909" cy="856668"/>
            <a:chOff x="1125047" y="1169677"/>
            <a:chExt cx="2679222" cy="1515791"/>
          </a:xfrm>
        </p:grpSpPr>
        <p:sp>
          <p:nvSpPr>
            <p:cNvPr id="11" name="Rounded Rectangle 10">
              <a:hlinkClick r:id="rId5"/>
            </p:cNvPr>
            <p:cNvSpPr/>
            <p:nvPr/>
          </p:nvSpPr>
          <p:spPr>
            <a:xfrm>
              <a:off x="1125047" y="1173240"/>
              <a:ext cx="2679222" cy="1451130"/>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12" name="Picture 11"/>
            <p:cNvPicPr>
              <a:picLocks noChangeAspect="1"/>
            </p:cNvPicPr>
            <p:nvPr/>
          </p:nvPicPr>
          <p:blipFill>
            <a:blip r:embed="rId6">
              <a:clrChange>
                <a:clrFrom>
                  <a:srgbClr val="FFFFFF"/>
                </a:clrFrom>
                <a:clrTo>
                  <a:srgbClr val="FFFFFF">
                    <a:alpha val="0"/>
                  </a:srgbClr>
                </a:clrTo>
              </a:clrChange>
            </a:blip>
            <a:stretch>
              <a:fillRect/>
            </a:stretch>
          </p:blipFill>
          <p:spPr>
            <a:xfrm>
              <a:off x="2720525" y="1253258"/>
              <a:ext cx="911361" cy="741397"/>
            </a:xfrm>
            <a:prstGeom prst="rect">
              <a:avLst/>
            </a:prstGeom>
          </p:spPr>
        </p:pic>
        <p:pic>
          <p:nvPicPr>
            <p:cNvPr id="13"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39063" y="1935488"/>
              <a:ext cx="1499958" cy="74998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180580" y="1169677"/>
              <a:ext cx="1778051" cy="830997"/>
            </a:xfrm>
            <a:prstGeom prst="rect">
              <a:avLst/>
            </a:prstGeom>
            <a:noFill/>
          </p:spPr>
          <p:txBody>
            <a:bodyPr wrap="none" rtlCol="0">
              <a:spAutoFit/>
            </a:bodyPr>
            <a:lstStyle/>
            <a:p>
              <a:r>
                <a:rPr lang="en-US" dirty="0"/>
                <a:t>Application </a:t>
              </a:r>
              <a:br>
                <a:rPr lang="en-US" dirty="0"/>
              </a:br>
              <a:r>
                <a:rPr lang="en-US" dirty="0"/>
                <a:t>Container</a:t>
              </a:r>
              <a:endParaRPr lang="nl-NL" dirty="0" err="1"/>
            </a:p>
          </p:txBody>
        </p:sp>
      </p:grpSp>
      <p:cxnSp>
        <p:nvCxnSpPr>
          <p:cNvPr id="16" name="Elbow Connector 15"/>
          <p:cNvCxnSpPr>
            <a:stCxn id="13" idx="2"/>
            <a:endCxn id="8" idx="1"/>
          </p:cNvCxnSpPr>
          <p:nvPr/>
        </p:nvCxnSpPr>
        <p:spPr>
          <a:xfrm rot="16200000" flipH="1">
            <a:off x="1648396" y="2781670"/>
            <a:ext cx="1177561" cy="823478"/>
          </a:xfrm>
          <a:prstGeom prst="bentConnector3">
            <a:avLst>
              <a:gd name="adj1" fmla="val 28708"/>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51267" y="1061571"/>
            <a:ext cx="2098331" cy="246221"/>
          </a:xfrm>
          <a:prstGeom prst="rect">
            <a:avLst/>
          </a:prstGeom>
          <a:noFill/>
        </p:spPr>
        <p:txBody>
          <a:bodyPr wrap="none" lIns="0" tIns="0" rIns="0" bIns="0" rtlCol="0">
            <a:spAutoFit/>
          </a:bodyPr>
          <a:lstStyle/>
          <a:p>
            <a:r>
              <a:rPr lang="en-US" sz="1600" i="1" dirty="0"/>
              <a:t>Customer </a:t>
            </a:r>
            <a:r>
              <a:rPr lang="en-US" sz="1600" i="1" dirty="0" err="1"/>
              <a:t>Microservice</a:t>
            </a:r>
            <a:endParaRPr lang="nl-NL" sz="1600" i="1" dirty="0" err="1"/>
          </a:p>
        </p:txBody>
      </p:sp>
      <p:sp>
        <p:nvSpPr>
          <p:cNvPr id="21" name="Rounded Rectangle 20"/>
          <p:cNvSpPr/>
          <p:nvPr/>
        </p:nvSpPr>
        <p:spPr>
          <a:xfrm>
            <a:off x="3839946" y="2317672"/>
            <a:ext cx="1860307" cy="962365"/>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22" name="Picture 2" descr="Image result for logo kafk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84759" y="2981640"/>
            <a:ext cx="639658" cy="281347"/>
          </a:xfrm>
          <a:prstGeom prst="rect">
            <a:avLst/>
          </a:prstGeom>
          <a:noFill/>
          <a:extLst>
            <a:ext uri="{909E8E84-426E-40DD-AFC4-6F175D3DCCD1}">
              <a14:hiddenFill xmlns:a14="http://schemas.microsoft.com/office/drawing/2010/main">
                <a:solidFill>
                  <a:srgbClr val="FFFFFF"/>
                </a:solidFill>
              </a14:hiddenFill>
            </a:ext>
          </a:extLst>
        </p:spPr>
      </p:pic>
      <p:sp>
        <p:nvSpPr>
          <p:cNvPr id="24" name="Rounded Rectangle 23"/>
          <p:cNvSpPr/>
          <p:nvPr/>
        </p:nvSpPr>
        <p:spPr>
          <a:xfrm>
            <a:off x="4030166" y="2805033"/>
            <a:ext cx="872053" cy="40898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50" dirty="0"/>
              <a:t>Customers</a:t>
            </a:r>
          </a:p>
          <a:p>
            <a:pPr algn="ctr"/>
            <a:r>
              <a:rPr lang="en-US" sz="1050" dirty="0"/>
              <a:t>Topic</a:t>
            </a:r>
            <a:endParaRPr lang="nl-NL" sz="1050" dirty="0"/>
          </a:p>
        </p:txBody>
      </p:sp>
      <p:pic>
        <p:nvPicPr>
          <p:cNvPr id="25" name="Snagit_PPTCA92"/>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46388" y="2340002"/>
            <a:ext cx="583570" cy="445693"/>
          </a:xfrm>
          <a:prstGeom prst="rect">
            <a:avLst/>
          </a:prstGeom>
        </p:spPr>
      </p:pic>
      <p:sp>
        <p:nvSpPr>
          <p:cNvPr id="26" name="TextBox 25"/>
          <p:cNvSpPr txBox="1"/>
          <p:nvPr/>
        </p:nvSpPr>
        <p:spPr>
          <a:xfrm>
            <a:off x="3897270" y="2324083"/>
            <a:ext cx="902190" cy="214797"/>
          </a:xfrm>
          <a:prstGeom prst="rect">
            <a:avLst/>
          </a:prstGeom>
          <a:noFill/>
        </p:spPr>
        <p:txBody>
          <a:bodyPr wrap="none" rtlCol="0">
            <a:spAutoFit/>
          </a:bodyPr>
          <a:lstStyle/>
          <a:p>
            <a:r>
              <a:rPr lang="en-US" dirty="0"/>
              <a:t>Event Hub</a:t>
            </a:r>
            <a:endParaRPr lang="nl-NL" dirty="0" err="1"/>
          </a:p>
        </p:txBody>
      </p:sp>
      <p:sp>
        <p:nvSpPr>
          <p:cNvPr id="49" name="Lightning Bolt 48"/>
          <p:cNvSpPr/>
          <p:nvPr/>
        </p:nvSpPr>
        <p:spPr>
          <a:xfrm>
            <a:off x="3785415" y="2695129"/>
            <a:ext cx="233455" cy="253327"/>
          </a:xfrm>
          <a:prstGeom prst="lightningBol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Cloud 28"/>
          <p:cNvSpPr/>
          <p:nvPr/>
        </p:nvSpPr>
        <p:spPr>
          <a:xfrm>
            <a:off x="6455285" y="1500578"/>
            <a:ext cx="2214309" cy="3130415"/>
          </a:xfrm>
          <a:prstGeom prst="cloud">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30" name="Group 29"/>
          <p:cNvGrpSpPr/>
          <p:nvPr/>
        </p:nvGrpSpPr>
        <p:grpSpPr>
          <a:xfrm>
            <a:off x="6796952" y="1895749"/>
            <a:ext cx="1621909" cy="856668"/>
            <a:chOff x="1125047" y="1169677"/>
            <a:chExt cx="2679222" cy="1515791"/>
          </a:xfrm>
        </p:grpSpPr>
        <p:sp>
          <p:nvSpPr>
            <p:cNvPr id="31" name="Rounded Rectangle 30">
              <a:hlinkClick r:id="rId10"/>
            </p:cNvPr>
            <p:cNvSpPr/>
            <p:nvPr/>
          </p:nvSpPr>
          <p:spPr>
            <a:xfrm>
              <a:off x="1125047" y="1173240"/>
              <a:ext cx="2679222" cy="1451130"/>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32" name="Picture 31"/>
            <p:cNvPicPr>
              <a:picLocks noChangeAspect="1"/>
            </p:cNvPicPr>
            <p:nvPr/>
          </p:nvPicPr>
          <p:blipFill>
            <a:blip r:embed="rId6">
              <a:clrChange>
                <a:clrFrom>
                  <a:srgbClr val="FFFFFF"/>
                </a:clrFrom>
                <a:clrTo>
                  <a:srgbClr val="FFFFFF">
                    <a:alpha val="0"/>
                  </a:srgbClr>
                </a:clrTo>
              </a:clrChange>
            </a:blip>
            <a:stretch>
              <a:fillRect/>
            </a:stretch>
          </p:blipFill>
          <p:spPr>
            <a:xfrm>
              <a:off x="2720525" y="1253258"/>
              <a:ext cx="911361" cy="741397"/>
            </a:xfrm>
            <a:prstGeom prst="rect">
              <a:avLst/>
            </a:prstGeom>
          </p:spPr>
        </p:pic>
        <p:pic>
          <p:nvPicPr>
            <p:cNvPr id="33"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39063" y="1935488"/>
              <a:ext cx="1499958" cy="74998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1180580" y="1169677"/>
              <a:ext cx="1778051" cy="830997"/>
            </a:xfrm>
            <a:prstGeom prst="rect">
              <a:avLst/>
            </a:prstGeom>
            <a:noFill/>
          </p:spPr>
          <p:txBody>
            <a:bodyPr wrap="none" rtlCol="0">
              <a:spAutoFit/>
            </a:bodyPr>
            <a:lstStyle/>
            <a:p>
              <a:r>
                <a:rPr lang="en-US" dirty="0"/>
                <a:t>Application </a:t>
              </a:r>
              <a:br>
                <a:rPr lang="en-US" dirty="0"/>
              </a:br>
              <a:r>
                <a:rPr lang="en-US" dirty="0"/>
                <a:t>Container</a:t>
              </a:r>
              <a:endParaRPr lang="nl-NL" dirty="0" err="1"/>
            </a:p>
          </p:txBody>
        </p:sp>
      </p:grpSp>
      <p:grpSp>
        <p:nvGrpSpPr>
          <p:cNvPr id="35" name="Group 34"/>
          <p:cNvGrpSpPr/>
          <p:nvPr/>
        </p:nvGrpSpPr>
        <p:grpSpPr>
          <a:xfrm>
            <a:off x="6773717" y="3104536"/>
            <a:ext cx="1621909" cy="822138"/>
            <a:chOff x="1125047" y="1169677"/>
            <a:chExt cx="2679222" cy="1454693"/>
          </a:xfrm>
        </p:grpSpPr>
        <p:sp>
          <p:nvSpPr>
            <p:cNvPr id="36" name="Rounded Rectangle 35"/>
            <p:cNvSpPr/>
            <p:nvPr/>
          </p:nvSpPr>
          <p:spPr>
            <a:xfrm>
              <a:off x="1125047" y="1173240"/>
              <a:ext cx="2679222" cy="1451130"/>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sp>
          <p:nvSpPr>
            <p:cNvPr id="39" name="TextBox 38"/>
            <p:cNvSpPr txBox="1"/>
            <p:nvPr/>
          </p:nvSpPr>
          <p:spPr>
            <a:xfrm>
              <a:off x="1180580" y="1169677"/>
              <a:ext cx="1210662" cy="530966"/>
            </a:xfrm>
            <a:prstGeom prst="rect">
              <a:avLst/>
            </a:prstGeom>
            <a:noFill/>
          </p:spPr>
          <p:txBody>
            <a:bodyPr wrap="none" rtlCol="0">
              <a:spAutoFit/>
            </a:bodyPr>
            <a:lstStyle/>
            <a:p>
              <a:r>
                <a:rPr lang="en-US" dirty="0" err="1"/>
                <a:t>DBaaS</a:t>
              </a:r>
              <a:endParaRPr lang="nl-NL" dirty="0" err="1"/>
            </a:p>
          </p:txBody>
        </p:sp>
      </p:grpSp>
      <p:pic>
        <p:nvPicPr>
          <p:cNvPr id="27" name="Picture 26"/>
          <p:cNvPicPr>
            <a:picLocks noChangeAspect="1"/>
          </p:cNvPicPr>
          <p:nvPr/>
        </p:nvPicPr>
        <p:blipFill>
          <a:blip r:embed="rId11">
            <a:clrChange>
              <a:clrFrom>
                <a:srgbClr val="FFFFFF"/>
              </a:clrFrom>
              <a:clrTo>
                <a:srgbClr val="FFFFFF">
                  <a:alpha val="0"/>
                </a:srgbClr>
              </a:clrTo>
            </a:clrChange>
          </a:blip>
          <a:stretch>
            <a:fillRect/>
          </a:stretch>
        </p:blipFill>
        <p:spPr>
          <a:xfrm>
            <a:off x="8000280" y="3125424"/>
            <a:ext cx="434378" cy="381033"/>
          </a:xfrm>
          <a:prstGeom prst="rect">
            <a:avLst/>
          </a:prstGeom>
        </p:spPr>
      </p:pic>
      <p:sp>
        <p:nvSpPr>
          <p:cNvPr id="41" name="Can 40"/>
          <p:cNvSpPr/>
          <p:nvPr/>
        </p:nvSpPr>
        <p:spPr>
          <a:xfrm>
            <a:off x="7696548" y="3609800"/>
            <a:ext cx="479063" cy="361817"/>
          </a:xfrm>
          <a:prstGeom prst="can">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0" name="Picture 39"/>
          <p:cNvPicPr>
            <a:picLocks noChangeAspect="1"/>
          </p:cNvPicPr>
          <p:nvPr/>
        </p:nvPicPr>
        <p:blipFill>
          <a:blip r:embed="rId12">
            <a:clrChange>
              <a:clrFrom>
                <a:srgbClr val="FFFFFF"/>
              </a:clrFrom>
              <a:clrTo>
                <a:srgbClr val="FFFFFF">
                  <a:alpha val="0"/>
                </a:srgbClr>
              </a:clrTo>
            </a:clrChange>
          </a:blip>
          <a:stretch>
            <a:fillRect/>
          </a:stretch>
        </p:blipFill>
        <p:spPr>
          <a:xfrm>
            <a:off x="6834601" y="3422037"/>
            <a:ext cx="1049424" cy="159134"/>
          </a:xfrm>
          <a:prstGeom prst="rect">
            <a:avLst/>
          </a:prstGeom>
        </p:spPr>
      </p:pic>
      <p:cxnSp>
        <p:nvCxnSpPr>
          <p:cNvPr id="43" name="Elbow Connector 42"/>
          <p:cNvCxnSpPr>
            <a:stCxn id="33" idx="2"/>
            <a:endCxn id="41" idx="1"/>
          </p:cNvCxnSpPr>
          <p:nvPr/>
        </p:nvCxnSpPr>
        <p:spPr>
          <a:xfrm rot="16200000" flipH="1">
            <a:off x="7350683" y="3024402"/>
            <a:ext cx="857383" cy="313412"/>
          </a:xfrm>
          <a:prstGeom prst="bentConnector3">
            <a:avLst>
              <a:gd name="adj1" fmla="val 50000"/>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Lightning Bolt 22"/>
          <p:cNvSpPr/>
          <p:nvPr/>
        </p:nvSpPr>
        <p:spPr>
          <a:xfrm>
            <a:off x="6673240" y="2096744"/>
            <a:ext cx="233455" cy="253327"/>
          </a:xfrm>
          <a:prstGeom prst="lightningBol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Lightning Bolt 49"/>
          <p:cNvSpPr/>
          <p:nvPr/>
        </p:nvSpPr>
        <p:spPr>
          <a:xfrm>
            <a:off x="2589772" y="2235332"/>
            <a:ext cx="233455" cy="253327"/>
          </a:xfrm>
          <a:prstGeom prst="lightningBol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Right Arrow 45"/>
          <p:cNvSpPr/>
          <p:nvPr/>
        </p:nvSpPr>
        <p:spPr>
          <a:xfrm>
            <a:off x="2459178" y="2317672"/>
            <a:ext cx="199714" cy="15526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sp>
        <p:nvSpPr>
          <p:cNvPr id="51" name="Horizontal Scroll 50"/>
          <p:cNvSpPr/>
          <p:nvPr/>
        </p:nvSpPr>
        <p:spPr>
          <a:xfrm rot="19993440">
            <a:off x="2648280" y="1445348"/>
            <a:ext cx="2251306" cy="476166"/>
          </a:xfrm>
          <a:prstGeom prst="horizontalScrol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Customer Modified Event</a:t>
            </a:r>
            <a:endParaRPr lang="nl-NL" dirty="0"/>
          </a:p>
        </p:txBody>
      </p:sp>
      <p:sp>
        <p:nvSpPr>
          <p:cNvPr id="53" name="Horizontal Scroll 52"/>
          <p:cNvSpPr/>
          <p:nvPr/>
        </p:nvSpPr>
        <p:spPr>
          <a:xfrm rot="19993440">
            <a:off x="6750445" y="1952090"/>
            <a:ext cx="150580" cy="152755"/>
          </a:xfrm>
          <a:prstGeom prst="horizontalScrol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dirty="0"/>
          </a:p>
        </p:txBody>
      </p:sp>
      <p:sp>
        <p:nvSpPr>
          <p:cNvPr id="54" name="Horizontal Scroll 53"/>
          <p:cNvSpPr/>
          <p:nvPr/>
        </p:nvSpPr>
        <p:spPr>
          <a:xfrm rot="19993440">
            <a:off x="3847602" y="2599858"/>
            <a:ext cx="150580" cy="152755"/>
          </a:xfrm>
          <a:prstGeom prst="horizontalScrol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dirty="0"/>
          </a:p>
        </p:txBody>
      </p:sp>
      <p:sp>
        <p:nvSpPr>
          <p:cNvPr id="52" name="Rectangle 51"/>
          <p:cNvSpPr/>
          <p:nvPr/>
        </p:nvSpPr>
        <p:spPr>
          <a:xfrm>
            <a:off x="7762800" y="3782190"/>
            <a:ext cx="237480" cy="14448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688623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48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0"/>
                                        </p:tgtEl>
                                        <p:attrNameLst>
                                          <p:attrName>style.visibility</p:attrName>
                                        </p:attrNameLst>
                                      </p:cBhvr>
                                      <p:to>
                                        <p:strVal val="visible"/>
                                      </p:to>
                                    </p:set>
                                  </p:childTnLst>
                                </p:cTn>
                              </p:par>
                            </p:childTnLst>
                          </p:cTn>
                        </p:par>
                        <p:par>
                          <p:cTn id="71" fill="hold">
                            <p:stCondLst>
                              <p:cond delay="0"/>
                            </p:stCondLst>
                            <p:childTnLst>
                              <p:par>
                                <p:cTn id="72" presetID="1" presetClass="entr" presetSubtype="0" fill="hold" grpId="0" nodeType="afterEffect">
                                  <p:stCondLst>
                                    <p:cond delay="0"/>
                                  </p:stCondLst>
                                  <p:childTnLst>
                                    <p:set>
                                      <p:cBhvr>
                                        <p:cTn id="73" dur="1" fill="hold">
                                          <p:stCondLst>
                                            <p:cond delay="0"/>
                                          </p:stCondLst>
                                        </p:cTn>
                                        <p:tgtEl>
                                          <p:spTgt spid="51"/>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49"/>
                                        </p:tgtEl>
                                        <p:attrNameLst>
                                          <p:attrName>style.visibility</p:attrName>
                                        </p:attrNameLst>
                                      </p:cBhvr>
                                      <p:to>
                                        <p:strVal val="visible"/>
                                      </p:to>
                                    </p:set>
                                  </p:childTnLst>
                                </p:cTn>
                              </p:par>
                            </p:childTnLst>
                          </p:cTn>
                        </p:par>
                        <p:par>
                          <p:cTn id="78" fill="hold">
                            <p:stCondLst>
                              <p:cond delay="0"/>
                            </p:stCondLst>
                            <p:childTnLst>
                              <p:par>
                                <p:cTn id="79" presetID="1" presetClass="entr" presetSubtype="0" fill="hold" grpId="0" nodeType="afterEffect">
                                  <p:stCondLst>
                                    <p:cond delay="0"/>
                                  </p:stCondLst>
                                  <p:childTnLst>
                                    <p:set>
                                      <p:cBhvr>
                                        <p:cTn id="80" dur="1" fill="hold">
                                          <p:stCondLst>
                                            <p:cond delay="0"/>
                                          </p:stCondLst>
                                        </p:cTn>
                                        <p:tgtEl>
                                          <p:spTgt spid="5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3"/>
                                        </p:tgtEl>
                                        <p:attrNameLst>
                                          <p:attrName>style.visibility</p:attrName>
                                        </p:attrNameLst>
                                      </p:cBhvr>
                                      <p:to>
                                        <p:strVal val="visible"/>
                                      </p:to>
                                    </p:set>
                                  </p:childTnLst>
                                </p:cTn>
                              </p:par>
                            </p:childTnLst>
                          </p:cTn>
                        </p:par>
                        <p:par>
                          <p:cTn id="85" fill="hold">
                            <p:stCondLst>
                              <p:cond delay="0"/>
                            </p:stCondLst>
                            <p:childTnLst>
                              <p:par>
                                <p:cTn id="86" presetID="1" presetClass="entr" presetSubtype="0" fill="hold" grpId="0" nodeType="afterEffect">
                                  <p:stCondLst>
                                    <p:cond delay="0"/>
                                  </p:stCondLst>
                                  <p:childTnLst>
                                    <p:set>
                                      <p:cBhvr>
                                        <p:cTn id="87" dur="1" fill="hold">
                                          <p:stCondLst>
                                            <p:cond delay="0"/>
                                          </p:stCondLst>
                                        </p:cTn>
                                        <p:tgtEl>
                                          <p:spTgt spid="53"/>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52"/>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0" presetClass="exit" presetSubtype="0" fill="hold" grpId="1" nodeType="clickEffect">
                                  <p:stCondLst>
                                    <p:cond delay="0"/>
                                  </p:stCondLst>
                                  <p:childTnLst>
                                    <p:animEffect transition="out" filter="fade">
                                      <p:cBhvr>
                                        <p:cTn id="95" dur="500"/>
                                        <p:tgtEl>
                                          <p:spTgt spid="18"/>
                                        </p:tgtEl>
                                      </p:cBhvr>
                                    </p:animEffect>
                                    <p:set>
                                      <p:cBhvr>
                                        <p:cTn id="96" dur="1" fill="hold">
                                          <p:stCondLst>
                                            <p:cond delay="499"/>
                                          </p:stCondLst>
                                        </p:cTn>
                                        <p:tgtEl>
                                          <p:spTgt spid="18"/>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500"/>
                                        <p:tgtEl>
                                          <p:spTgt spid="19"/>
                                        </p:tgtEl>
                                      </p:cBhvr>
                                    </p:animEffect>
                                    <p:set>
                                      <p:cBhvr>
                                        <p:cTn id="99" dur="1" fill="hold">
                                          <p:stCondLst>
                                            <p:cond delay="499"/>
                                          </p:stCondLst>
                                        </p:cTn>
                                        <p:tgtEl>
                                          <p:spTgt spid="19"/>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10"/>
                                        </p:tgtEl>
                                      </p:cBhvr>
                                    </p:animEffect>
                                    <p:set>
                                      <p:cBhvr>
                                        <p:cTn id="102" dur="1" fill="hold">
                                          <p:stCondLst>
                                            <p:cond delay="499"/>
                                          </p:stCondLst>
                                        </p:cTn>
                                        <p:tgtEl>
                                          <p:spTgt spid="10"/>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500"/>
                                        <p:tgtEl>
                                          <p:spTgt spid="9"/>
                                        </p:tgtEl>
                                      </p:cBhvr>
                                    </p:animEffect>
                                    <p:set>
                                      <p:cBhvr>
                                        <p:cTn id="105" dur="1" fill="hold">
                                          <p:stCondLst>
                                            <p:cond delay="499"/>
                                          </p:stCondLst>
                                        </p:cTn>
                                        <p:tgtEl>
                                          <p:spTgt spid="9"/>
                                        </p:tgtEl>
                                        <p:attrNameLst>
                                          <p:attrName>style.visibility</p:attrName>
                                        </p:attrNameLst>
                                      </p:cBhvr>
                                      <p:to>
                                        <p:strVal val="hidden"/>
                                      </p:to>
                                    </p:set>
                                  </p:childTnLst>
                                </p:cTn>
                              </p:par>
                              <p:par>
                                <p:cTn id="106" presetID="10" presetClass="exit" presetSubtype="0" fill="hold" grpId="1" nodeType="withEffect">
                                  <p:stCondLst>
                                    <p:cond delay="0"/>
                                  </p:stCondLst>
                                  <p:childTnLst>
                                    <p:animEffect transition="out" filter="fade">
                                      <p:cBhvr>
                                        <p:cTn id="107" dur="500"/>
                                        <p:tgtEl>
                                          <p:spTgt spid="7"/>
                                        </p:tgtEl>
                                      </p:cBhvr>
                                    </p:animEffect>
                                    <p:set>
                                      <p:cBhvr>
                                        <p:cTn id="108" dur="1" fill="hold">
                                          <p:stCondLst>
                                            <p:cond delay="499"/>
                                          </p:stCondLst>
                                        </p:cTn>
                                        <p:tgtEl>
                                          <p:spTgt spid="7"/>
                                        </p:tgtEl>
                                        <p:attrNameLst>
                                          <p:attrName>style.visibility</p:attrName>
                                        </p:attrNameLst>
                                      </p:cBhvr>
                                      <p:to>
                                        <p:strVal val="hidden"/>
                                      </p:to>
                                    </p:set>
                                  </p:childTnLst>
                                </p:cTn>
                              </p:par>
                              <p:par>
                                <p:cTn id="109" presetID="10" presetClass="exit" presetSubtype="0" fill="hold" nodeType="withEffect">
                                  <p:stCondLst>
                                    <p:cond delay="0"/>
                                  </p:stCondLst>
                                  <p:childTnLst>
                                    <p:animEffect transition="out" filter="fade">
                                      <p:cBhvr>
                                        <p:cTn id="110" dur="500"/>
                                        <p:tgtEl>
                                          <p:spTgt spid="6"/>
                                        </p:tgtEl>
                                      </p:cBhvr>
                                    </p:animEffect>
                                    <p:set>
                                      <p:cBhvr>
                                        <p:cTn id="111" dur="1" fill="hold">
                                          <p:stCondLst>
                                            <p:cond delay="499"/>
                                          </p:stCondLst>
                                        </p:cTn>
                                        <p:tgtEl>
                                          <p:spTgt spid="6"/>
                                        </p:tgtEl>
                                        <p:attrNameLst>
                                          <p:attrName>style.visibility</p:attrName>
                                        </p:attrNameLst>
                                      </p:cBhvr>
                                      <p:to>
                                        <p:strVal val="hidden"/>
                                      </p:to>
                                    </p:set>
                                  </p:childTnLst>
                                </p:cTn>
                              </p:par>
                              <p:par>
                                <p:cTn id="112" presetID="10" presetClass="exit" presetSubtype="0" fill="hold" nodeType="withEffect">
                                  <p:stCondLst>
                                    <p:cond delay="0"/>
                                  </p:stCondLst>
                                  <p:childTnLst>
                                    <p:animEffect transition="out" filter="fade">
                                      <p:cBhvr>
                                        <p:cTn id="113" dur="500"/>
                                        <p:tgtEl>
                                          <p:spTgt spid="20482"/>
                                        </p:tgtEl>
                                      </p:cBhvr>
                                    </p:animEffect>
                                    <p:set>
                                      <p:cBhvr>
                                        <p:cTn id="114" dur="1" fill="hold">
                                          <p:stCondLst>
                                            <p:cond delay="499"/>
                                          </p:stCondLst>
                                        </p:cTn>
                                        <p:tgtEl>
                                          <p:spTgt spid="20482"/>
                                        </p:tgtEl>
                                        <p:attrNameLst>
                                          <p:attrName>style.visibility</p:attrName>
                                        </p:attrNameLst>
                                      </p:cBhvr>
                                      <p:to>
                                        <p:strVal val="hidden"/>
                                      </p:to>
                                    </p:set>
                                  </p:childTnLst>
                                </p:cTn>
                              </p:par>
                              <p:par>
                                <p:cTn id="115" presetID="10" presetClass="exit" presetSubtype="0" fill="hold" grpId="1" nodeType="withEffect">
                                  <p:stCondLst>
                                    <p:cond delay="0"/>
                                  </p:stCondLst>
                                  <p:childTnLst>
                                    <p:animEffect transition="out" filter="fade">
                                      <p:cBhvr>
                                        <p:cTn id="116" dur="500"/>
                                        <p:tgtEl>
                                          <p:spTgt spid="8"/>
                                        </p:tgtEl>
                                      </p:cBhvr>
                                    </p:animEffect>
                                    <p:set>
                                      <p:cBhvr>
                                        <p:cTn id="117" dur="1" fill="hold">
                                          <p:stCondLst>
                                            <p:cond delay="499"/>
                                          </p:stCondLst>
                                        </p:cTn>
                                        <p:tgtEl>
                                          <p:spTgt spid="8"/>
                                        </p:tgtEl>
                                        <p:attrNameLst>
                                          <p:attrName>style.visibility</p:attrName>
                                        </p:attrNameLst>
                                      </p:cBhvr>
                                      <p:to>
                                        <p:strVal val="hidden"/>
                                      </p:to>
                                    </p:set>
                                  </p:childTnLst>
                                </p:cTn>
                              </p:par>
                              <p:par>
                                <p:cTn id="118" presetID="10" presetClass="exit" presetSubtype="0" fill="hold" nodeType="withEffect">
                                  <p:stCondLst>
                                    <p:cond delay="0"/>
                                  </p:stCondLst>
                                  <p:childTnLst>
                                    <p:animEffect transition="out" filter="fade">
                                      <p:cBhvr>
                                        <p:cTn id="119" dur="500"/>
                                        <p:tgtEl>
                                          <p:spTgt spid="16"/>
                                        </p:tgtEl>
                                      </p:cBhvr>
                                    </p:animEffect>
                                    <p:set>
                                      <p:cBhvr>
                                        <p:cTn id="120" dur="1" fill="hold">
                                          <p:stCondLst>
                                            <p:cond delay="499"/>
                                          </p:stCondLst>
                                        </p:cTn>
                                        <p:tgtEl>
                                          <p:spTgt spid="16"/>
                                        </p:tgtEl>
                                        <p:attrNameLst>
                                          <p:attrName>style.visibility</p:attrName>
                                        </p:attrNameLst>
                                      </p:cBhvr>
                                      <p:to>
                                        <p:strVal val="hidden"/>
                                      </p:to>
                                    </p:set>
                                  </p:childTnLst>
                                </p:cTn>
                              </p:par>
                              <p:par>
                                <p:cTn id="121" presetID="10" presetClass="exit" presetSubtype="0" fill="hold" grpId="1" nodeType="withEffect">
                                  <p:stCondLst>
                                    <p:cond delay="0"/>
                                  </p:stCondLst>
                                  <p:childTnLst>
                                    <p:animEffect transition="out" filter="fade">
                                      <p:cBhvr>
                                        <p:cTn id="122" dur="500"/>
                                        <p:tgtEl>
                                          <p:spTgt spid="46"/>
                                        </p:tgtEl>
                                      </p:cBhvr>
                                    </p:animEffect>
                                    <p:set>
                                      <p:cBhvr>
                                        <p:cTn id="123" dur="1" fill="hold">
                                          <p:stCondLst>
                                            <p:cond delay="499"/>
                                          </p:stCondLst>
                                        </p:cTn>
                                        <p:tgtEl>
                                          <p:spTgt spid="46"/>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500"/>
                                        <p:tgtEl>
                                          <p:spTgt spid="50"/>
                                        </p:tgtEl>
                                      </p:cBhvr>
                                    </p:animEffect>
                                    <p:set>
                                      <p:cBhvr>
                                        <p:cTn id="126" dur="1" fill="hold">
                                          <p:stCondLst>
                                            <p:cond delay="499"/>
                                          </p:stCondLst>
                                        </p:cTn>
                                        <p:tgtEl>
                                          <p:spTgt spid="50"/>
                                        </p:tgtEl>
                                        <p:attrNameLst>
                                          <p:attrName>style.visibility</p:attrName>
                                        </p:attrNameLst>
                                      </p:cBhvr>
                                      <p:to>
                                        <p:strVal val="hidden"/>
                                      </p:to>
                                    </p:set>
                                  </p:childTnLst>
                                </p:cTn>
                              </p:par>
                              <p:par>
                                <p:cTn id="127" presetID="10" presetClass="exit" presetSubtype="0" fill="hold" grpId="1" nodeType="withEffect">
                                  <p:stCondLst>
                                    <p:cond delay="0"/>
                                  </p:stCondLst>
                                  <p:childTnLst>
                                    <p:animEffect transition="out" filter="fade">
                                      <p:cBhvr>
                                        <p:cTn id="128" dur="500"/>
                                        <p:tgtEl>
                                          <p:spTgt spid="51"/>
                                        </p:tgtEl>
                                      </p:cBhvr>
                                    </p:animEffect>
                                    <p:set>
                                      <p:cBhvr>
                                        <p:cTn id="129"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p:bldP spid="28" grpId="0" animBg="1"/>
      <p:bldP spid="18" grpId="0" animBg="1"/>
      <p:bldP spid="18" grpId="1" animBg="1"/>
      <p:bldP spid="7" grpId="0" animBg="1"/>
      <p:bldP spid="7" grpId="1" animBg="1"/>
      <p:bldP spid="8" grpId="0" animBg="1"/>
      <p:bldP spid="8" grpId="1" animBg="1"/>
      <p:bldP spid="10" grpId="0" animBg="1"/>
      <p:bldP spid="10" grpId="1" animBg="1"/>
      <p:bldP spid="19" grpId="0"/>
      <p:bldP spid="19" grpId="1"/>
      <p:bldP spid="21" grpId="0" animBg="1"/>
      <p:bldP spid="24" grpId="0" animBg="1"/>
      <p:bldP spid="26" grpId="0"/>
      <p:bldP spid="49" grpId="0" animBg="1"/>
      <p:bldP spid="29" grpId="0" animBg="1"/>
      <p:bldP spid="41" grpId="0" animBg="1"/>
      <p:bldP spid="23" grpId="0" animBg="1"/>
      <p:bldP spid="50" grpId="0" animBg="1"/>
      <p:bldP spid="50" grpId="1" animBg="1"/>
      <p:bldP spid="46" grpId="0" animBg="1"/>
      <p:bldP spid="46" grpId="1" animBg="1"/>
      <p:bldP spid="51" grpId="0" animBg="1"/>
      <p:bldP spid="51" grpId="1" animBg="1"/>
      <p:bldP spid="53" grpId="0" animBg="1"/>
      <p:bldP spid="54" grpId="0" animBg="1"/>
      <p:bldP spid="5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Microservices</a:t>
            </a:r>
            <a:r>
              <a:rPr lang="en-US" dirty="0"/>
              <a:t> based </a:t>
            </a:r>
            <a:r>
              <a:rPr lang="en-US" dirty="0" err="1"/>
              <a:t>Webshop</a:t>
            </a:r>
            <a:endParaRPr lang="nl-NL" dirty="0"/>
          </a:p>
        </p:txBody>
      </p:sp>
      <p:sp>
        <p:nvSpPr>
          <p:cNvPr id="4" name="Rounded Rectangle 3"/>
          <p:cNvSpPr/>
          <p:nvPr/>
        </p:nvSpPr>
        <p:spPr>
          <a:xfrm>
            <a:off x="1645320" y="3522763"/>
            <a:ext cx="1378132" cy="70539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000" dirty="0"/>
              <a:t>µ</a:t>
            </a:r>
            <a:r>
              <a:rPr lang="en-US" sz="1200" dirty="0"/>
              <a:t>  Customers</a:t>
            </a:r>
          </a:p>
          <a:p>
            <a:pPr algn="ctr"/>
            <a:endParaRPr lang="en-US" sz="1200" dirty="0"/>
          </a:p>
        </p:txBody>
      </p:sp>
      <p:sp>
        <p:nvSpPr>
          <p:cNvPr id="5" name="Rounded Rectangle 4"/>
          <p:cNvSpPr/>
          <p:nvPr/>
        </p:nvSpPr>
        <p:spPr>
          <a:xfrm>
            <a:off x="3121047" y="3522763"/>
            <a:ext cx="1378132" cy="705395"/>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000" dirty="0"/>
              <a:t>µ</a:t>
            </a:r>
            <a:r>
              <a:rPr lang="en-US" sz="1200" dirty="0"/>
              <a:t>  Orders</a:t>
            </a:r>
          </a:p>
          <a:p>
            <a:pPr algn="ctr"/>
            <a:endParaRPr lang="en-US" sz="1200" dirty="0"/>
          </a:p>
        </p:txBody>
      </p:sp>
      <p:sp>
        <p:nvSpPr>
          <p:cNvPr id="6" name="Rounded Rectangle 5"/>
          <p:cNvSpPr/>
          <p:nvPr/>
        </p:nvSpPr>
        <p:spPr>
          <a:xfrm>
            <a:off x="4596774" y="3522763"/>
            <a:ext cx="1378132" cy="705395"/>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000" dirty="0"/>
              <a:t>µ</a:t>
            </a:r>
            <a:r>
              <a:rPr lang="en-US" sz="1200" dirty="0"/>
              <a:t>  Products</a:t>
            </a:r>
          </a:p>
          <a:p>
            <a:pPr algn="ctr"/>
            <a:endParaRPr lang="en-US" sz="1200" dirty="0"/>
          </a:p>
        </p:txBody>
      </p:sp>
      <p:sp>
        <p:nvSpPr>
          <p:cNvPr id="7" name="Rounded Rectangle 6"/>
          <p:cNvSpPr/>
          <p:nvPr/>
        </p:nvSpPr>
        <p:spPr>
          <a:xfrm>
            <a:off x="6072501" y="3522763"/>
            <a:ext cx="1378132" cy="705395"/>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000" dirty="0"/>
              <a:t>µ</a:t>
            </a:r>
            <a:r>
              <a:rPr lang="en-US" sz="1200" dirty="0"/>
              <a:t>  Loyalty</a:t>
            </a:r>
          </a:p>
          <a:p>
            <a:pPr algn="ctr"/>
            <a:endParaRPr lang="en-US" sz="1200" dirty="0"/>
          </a:p>
        </p:txBody>
      </p:sp>
      <p:sp>
        <p:nvSpPr>
          <p:cNvPr id="8" name="Rounded Rectangle 7"/>
          <p:cNvSpPr/>
          <p:nvPr/>
        </p:nvSpPr>
        <p:spPr>
          <a:xfrm>
            <a:off x="7548228" y="3522763"/>
            <a:ext cx="1378132" cy="705395"/>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000" dirty="0"/>
              <a:t>µ</a:t>
            </a:r>
            <a:r>
              <a:rPr lang="en-US" sz="1200" dirty="0"/>
              <a:t>  Finance</a:t>
            </a:r>
          </a:p>
          <a:p>
            <a:pPr algn="ctr"/>
            <a:endParaRPr lang="en-US" sz="1200" dirty="0"/>
          </a:p>
        </p:txBody>
      </p:sp>
      <p:sp>
        <p:nvSpPr>
          <p:cNvPr id="9" name="Rounded Rectangle 8"/>
          <p:cNvSpPr/>
          <p:nvPr/>
        </p:nvSpPr>
        <p:spPr>
          <a:xfrm>
            <a:off x="195719" y="3522763"/>
            <a:ext cx="1352006" cy="705395"/>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dk1"/>
                </a:solidFill>
              </a:rPr>
              <a:t>µ </a:t>
            </a:r>
            <a:r>
              <a:rPr lang="en-US" sz="1013" dirty="0"/>
              <a:t>Logistics</a:t>
            </a:r>
          </a:p>
          <a:p>
            <a:pPr algn="ctr"/>
            <a:endParaRPr lang="nl-NL" sz="1013" dirty="0"/>
          </a:p>
        </p:txBody>
      </p:sp>
      <p:sp>
        <p:nvSpPr>
          <p:cNvPr id="10" name="Rounded Rectangle 9"/>
          <p:cNvSpPr/>
          <p:nvPr/>
        </p:nvSpPr>
        <p:spPr>
          <a:xfrm>
            <a:off x="1900176" y="1295689"/>
            <a:ext cx="5343648" cy="10601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Web Shop Portal</a:t>
            </a:r>
            <a:endParaRPr lang="nl-NL" sz="2400" dirty="0"/>
          </a:p>
        </p:txBody>
      </p:sp>
      <p:sp>
        <p:nvSpPr>
          <p:cNvPr id="11" name="Rounded Rectangle 10"/>
          <p:cNvSpPr/>
          <p:nvPr/>
        </p:nvSpPr>
        <p:spPr>
          <a:xfrm>
            <a:off x="2189710" y="2029003"/>
            <a:ext cx="833741" cy="2442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Customers</a:t>
            </a:r>
          </a:p>
        </p:txBody>
      </p:sp>
      <p:sp>
        <p:nvSpPr>
          <p:cNvPr id="12" name="Rounded Rectangle 11"/>
          <p:cNvSpPr/>
          <p:nvPr/>
        </p:nvSpPr>
        <p:spPr>
          <a:xfrm>
            <a:off x="3210198" y="2029003"/>
            <a:ext cx="833741" cy="244258"/>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Orders</a:t>
            </a:r>
          </a:p>
        </p:txBody>
      </p:sp>
      <p:sp>
        <p:nvSpPr>
          <p:cNvPr id="13" name="Rounded Rectangle 12"/>
          <p:cNvSpPr/>
          <p:nvPr/>
        </p:nvSpPr>
        <p:spPr>
          <a:xfrm>
            <a:off x="4230685" y="2029003"/>
            <a:ext cx="833741" cy="244258"/>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Products</a:t>
            </a:r>
          </a:p>
        </p:txBody>
      </p:sp>
      <p:sp>
        <p:nvSpPr>
          <p:cNvPr id="14" name="Rounded Rectangle 13"/>
          <p:cNvSpPr/>
          <p:nvPr/>
        </p:nvSpPr>
        <p:spPr>
          <a:xfrm>
            <a:off x="5251173" y="2029003"/>
            <a:ext cx="833741" cy="244258"/>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Loyalty</a:t>
            </a:r>
          </a:p>
        </p:txBody>
      </p:sp>
      <p:sp>
        <p:nvSpPr>
          <p:cNvPr id="15" name="Rounded Rectangle 14"/>
          <p:cNvSpPr/>
          <p:nvPr/>
        </p:nvSpPr>
        <p:spPr>
          <a:xfrm>
            <a:off x="6271661" y="2029003"/>
            <a:ext cx="833741" cy="244258"/>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Finance</a:t>
            </a:r>
          </a:p>
        </p:txBody>
      </p:sp>
      <p:sp>
        <p:nvSpPr>
          <p:cNvPr id="3" name="Footer Placeholder 2"/>
          <p:cNvSpPr>
            <a:spLocks noGrp="1"/>
          </p:cNvSpPr>
          <p:nvPr>
            <p:ph type="ftr" sz="quarter" idx="11"/>
          </p:nvPr>
        </p:nvSpPr>
        <p:spPr/>
        <p:txBody>
          <a:bodyPr/>
          <a:lstStyle/>
          <a:p>
            <a:r>
              <a:rPr lang="en-US"/>
              <a:t>AS Watson - Microservices &amp; Apache Kafka</a:t>
            </a:r>
            <a:endParaRPr lang="nl-NL"/>
          </a:p>
        </p:txBody>
      </p:sp>
      <p:sp>
        <p:nvSpPr>
          <p:cNvPr id="16" name="Slide Number Placeholder 15"/>
          <p:cNvSpPr>
            <a:spLocks noGrp="1"/>
          </p:cNvSpPr>
          <p:nvPr>
            <p:ph type="sldNum" sz="quarter" idx="12"/>
          </p:nvPr>
        </p:nvSpPr>
        <p:spPr/>
        <p:txBody>
          <a:bodyPr/>
          <a:lstStyle/>
          <a:p>
            <a:fld id="{3DAF2546-231D-475C-B5EC-5D48B791FE27}" type="slidenum">
              <a:rPr lang="nl-NL" smtClean="0"/>
              <a:t>47</a:t>
            </a:fld>
            <a:endParaRPr lang="nl-NL"/>
          </a:p>
        </p:txBody>
      </p:sp>
    </p:spTree>
    <p:extLst>
      <p:ext uri="{BB962C8B-B14F-4D97-AF65-F5344CB8AC3E}">
        <p14:creationId xmlns:p14="http://schemas.microsoft.com/office/powerpoint/2010/main" val="445853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p:cNvSpPr/>
          <p:nvPr/>
        </p:nvSpPr>
        <p:spPr>
          <a:xfrm>
            <a:off x="99163" y="84344"/>
            <a:ext cx="1037528" cy="3919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API Portal</a:t>
            </a:r>
            <a:endParaRPr lang="nl-NL" sz="1013" dirty="0"/>
          </a:p>
        </p:txBody>
      </p:sp>
      <p:sp>
        <p:nvSpPr>
          <p:cNvPr id="30" name="Rounded Rectangle 29"/>
          <p:cNvSpPr/>
          <p:nvPr/>
        </p:nvSpPr>
        <p:spPr>
          <a:xfrm>
            <a:off x="310020" y="3630484"/>
            <a:ext cx="789569" cy="542065"/>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dirty="0"/>
          </a:p>
        </p:txBody>
      </p:sp>
      <p:sp>
        <p:nvSpPr>
          <p:cNvPr id="10" name="Rounded Rectangle 9"/>
          <p:cNvSpPr/>
          <p:nvPr/>
        </p:nvSpPr>
        <p:spPr>
          <a:xfrm>
            <a:off x="2012910" y="34474"/>
            <a:ext cx="5343648" cy="10601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Web Shop Portal</a:t>
            </a:r>
          </a:p>
          <a:p>
            <a:pPr algn="ctr"/>
            <a:endParaRPr lang="nl-NL" sz="2400" dirty="0"/>
          </a:p>
        </p:txBody>
      </p:sp>
      <p:sp>
        <p:nvSpPr>
          <p:cNvPr id="11" name="Rounded Rectangle 10"/>
          <p:cNvSpPr/>
          <p:nvPr/>
        </p:nvSpPr>
        <p:spPr>
          <a:xfrm>
            <a:off x="2302444" y="575765"/>
            <a:ext cx="833741" cy="2442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Customers</a:t>
            </a:r>
          </a:p>
        </p:txBody>
      </p:sp>
      <p:sp>
        <p:nvSpPr>
          <p:cNvPr id="12" name="Rounded Rectangle 11"/>
          <p:cNvSpPr/>
          <p:nvPr/>
        </p:nvSpPr>
        <p:spPr>
          <a:xfrm>
            <a:off x="3322932" y="575765"/>
            <a:ext cx="833741" cy="244258"/>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Orders</a:t>
            </a:r>
          </a:p>
        </p:txBody>
      </p:sp>
      <p:sp>
        <p:nvSpPr>
          <p:cNvPr id="13" name="Rounded Rectangle 12"/>
          <p:cNvSpPr/>
          <p:nvPr/>
        </p:nvSpPr>
        <p:spPr>
          <a:xfrm>
            <a:off x="4343419" y="575765"/>
            <a:ext cx="833741" cy="244258"/>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Products</a:t>
            </a:r>
          </a:p>
        </p:txBody>
      </p:sp>
      <p:sp>
        <p:nvSpPr>
          <p:cNvPr id="14" name="Rounded Rectangle 13"/>
          <p:cNvSpPr/>
          <p:nvPr/>
        </p:nvSpPr>
        <p:spPr>
          <a:xfrm>
            <a:off x="5363907" y="575765"/>
            <a:ext cx="833741" cy="244258"/>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Loyalty</a:t>
            </a:r>
          </a:p>
        </p:txBody>
      </p:sp>
      <p:sp>
        <p:nvSpPr>
          <p:cNvPr id="15" name="Rounded Rectangle 14"/>
          <p:cNvSpPr/>
          <p:nvPr/>
        </p:nvSpPr>
        <p:spPr>
          <a:xfrm>
            <a:off x="6384395" y="575765"/>
            <a:ext cx="833741" cy="244258"/>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Finance</a:t>
            </a:r>
          </a:p>
        </p:txBody>
      </p:sp>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3024" y="404838"/>
            <a:ext cx="911509" cy="335647"/>
          </a:xfrm>
          <a:prstGeom prst="rect">
            <a:avLst/>
          </a:prstGeom>
        </p:spPr>
      </p:pic>
      <p:pic>
        <p:nvPicPr>
          <p:cNvPr id="18" name="Picture 10" descr="Image result for oracle jet logo"/>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87761" y="552526"/>
            <a:ext cx="537822" cy="308207"/>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20"/>
          <p:cNvSpPr/>
          <p:nvPr/>
        </p:nvSpPr>
        <p:spPr>
          <a:xfrm>
            <a:off x="1759620" y="2176254"/>
            <a:ext cx="1378132" cy="199629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200" dirty="0"/>
          </a:p>
        </p:txBody>
      </p:sp>
      <p:sp>
        <p:nvSpPr>
          <p:cNvPr id="22" name="Rounded Rectangle 21"/>
          <p:cNvSpPr/>
          <p:nvPr/>
        </p:nvSpPr>
        <p:spPr>
          <a:xfrm>
            <a:off x="3235347" y="2176254"/>
            <a:ext cx="1378132" cy="1996295"/>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200" dirty="0"/>
          </a:p>
        </p:txBody>
      </p:sp>
      <p:sp>
        <p:nvSpPr>
          <p:cNvPr id="23" name="Rounded Rectangle 22"/>
          <p:cNvSpPr/>
          <p:nvPr/>
        </p:nvSpPr>
        <p:spPr>
          <a:xfrm>
            <a:off x="4711074" y="2176254"/>
            <a:ext cx="1378132" cy="1996295"/>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200" dirty="0"/>
          </a:p>
        </p:txBody>
      </p:sp>
      <p:sp>
        <p:nvSpPr>
          <p:cNvPr id="24" name="Rounded Rectangle 23"/>
          <p:cNvSpPr/>
          <p:nvPr/>
        </p:nvSpPr>
        <p:spPr>
          <a:xfrm>
            <a:off x="6186801" y="2176254"/>
            <a:ext cx="1378132" cy="774870"/>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200" dirty="0"/>
          </a:p>
        </p:txBody>
      </p:sp>
      <p:sp>
        <p:nvSpPr>
          <p:cNvPr id="25" name="Rounded Rectangle 24"/>
          <p:cNvSpPr/>
          <p:nvPr/>
        </p:nvSpPr>
        <p:spPr>
          <a:xfrm>
            <a:off x="7662528" y="2176254"/>
            <a:ext cx="1378132" cy="1996295"/>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200" dirty="0"/>
          </a:p>
        </p:txBody>
      </p:sp>
      <p:sp>
        <p:nvSpPr>
          <p:cNvPr id="26" name="Rounded Rectangle 25"/>
          <p:cNvSpPr/>
          <p:nvPr/>
        </p:nvSpPr>
        <p:spPr>
          <a:xfrm>
            <a:off x="310019" y="2176255"/>
            <a:ext cx="1352006" cy="718962"/>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chemeClr val="dk1"/>
              </a:solidFill>
            </a:endParaRPr>
          </a:p>
        </p:txBody>
      </p:sp>
      <p:pic>
        <p:nvPicPr>
          <p:cNvPr id="27" name="Picture 2" descr="Image result for oracle container cloud servic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045" y="4042076"/>
            <a:ext cx="313629" cy="31362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p:cNvPicPr>
            <a:picLocks noChangeAspect="1"/>
          </p:cNvPicPr>
          <p:nvPr/>
        </p:nvPicPr>
        <p:blipFill>
          <a:blip r:embed="rId6"/>
          <a:stretch>
            <a:fillRect/>
          </a:stretch>
        </p:blipFill>
        <p:spPr>
          <a:xfrm>
            <a:off x="793531" y="3677904"/>
            <a:ext cx="199441" cy="254287"/>
          </a:xfrm>
          <a:prstGeom prst="rect">
            <a:avLst/>
          </a:prstGeom>
        </p:spPr>
      </p:pic>
      <p:pic>
        <p:nvPicPr>
          <p:cNvPr id="31" name="Picture 6" descr="Image result for node js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0185" y="2267003"/>
            <a:ext cx="1029131" cy="276579"/>
          </a:xfrm>
          <a:prstGeom prst="rect">
            <a:avLst/>
          </a:prstGeom>
          <a:noFill/>
          <a:extLst>
            <a:ext uri="{909E8E84-426E-40DD-AFC4-6F175D3DCCD1}">
              <a14:hiddenFill xmlns:a14="http://schemas.microsoft.com/office/drawing/2010/main">
                <a:solidFill>
                  <a:srgbClr val="FFFFFF"/>
                </a:solidFill>
              </a14:hiddenFill>
            </a:ext>
          </a:extLst>
        </p:spPr>
      </p:pic>
      <p:sp>
        <p:nvSpPr>
          <p:cNvPr id="32" name="Down Arrow 31"/>
          <p:cNvSpPr/>
          <p:nvPr/>
        </p:nvSpPr>
        <p:spPr>
          <a:xfrm>
            <a:off x="495363" y="2856108"/>
            <a:ext cx="258038" cy="963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33" name="Rounded Rectangle 32"/>
          <p:cNvSpPr/>
          <p:nvPr/>
        </p:nvSpPr>
        <p:spPr>
          <a:xfrm>
            <a:off x="1460754" y="1501642"/>
            <a:ext cx="6816561" cy="2844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API Platform</a:t>
            </a:r>
            <a:endParaRPr lang="nl-NL" sz="1013" dirty="0"/>
          </a:p>
        </p:txBody>
      </p:sp>
      <p:pic>
        <p:nvPicPr>
          <p:cNvPr id="16" name="Picture 15"/>
          <p:cNvPicPr>
            <a:picLocks noChangeAspect="1"/>
          </p:cNvPicPr>
          <p:nvPr/>
        </p:nvPicPr>
        <p:blipFill>
          <a:blip r:embed="rId8"/>
          <a:stretch>
            <a:fillRect/>
          </a:stretch>
        </p:blipFill>
        <p:spPr>
          <a:xfrm>
            <a:off x="8304747" y="1402058"/>
            <a:ext cx="683114" cy="442450"/>
          </a:xfrm>
          <a:prstGeom prst="rect">
            <a:avLst/>
          </a:prstGeom>
        </p:spPr>
      </p:pic>
      <p:pic>
        <p:nvPicPr>
          <p:cNvPr id="34" name="Picture 10" descr="Image result for oracle jet logo"/>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15349" y="552526"/>
            <a:ext cx="537822" cy="30820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0" descr="Image result for oracle jet logo"/>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18090" y="552526"/>
            <a:ext cx="537822" cy="30820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Image result for oracle jet logo"/>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33255" y="552526"/>
            <a:ext cx="537822" cy="30820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60172" y="649453"/>
            <a:ext cx="281706" cy="211280"/>
          </a:xfrm>
          <a:prstGeom prst="rect">
            <a:avLst/>
          </a:prstGeom>
        </p:spPr>
      </p:pic>
      <p:sp>
        <p:nvSpPr>
          <p:cNvPr id="38" name="Rounded Rectangle 37"/>
          <p:cNvSpPr/>
          <p:nvPr/>
        </p:nvSpPr>
        <p:spPr>
          <a:xfrm>
            <a:off x="285865" y="1632699"/>
            <a:ext cx="708546" cy="335547"/>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err="1"/>
              <a:t>Backoffice</a:t>
            </a:r>
            <a:r>
              <a:rPr lang="en-US" sz="825" dirty="0"/>
              <a:t> UI</a:t>
            </a:r>
            <a:endParaRPr lang="nl-NL" sz="825" dirty="0"/>
          </a:p>
        </p:txBody>
      </p:sp>
      <p:pic>
        <p:nvPicPr>
          <p:cNvPr id="19" name="Picture 18"/>
          <p:cNvPicPr>
            <a:picLocks noChangeAspect="1"/>
          </p:cNvPicPr>
          <p:nvPr/>
        </p:nvPicPr>
        <p:blipFill>
          <a:blip r:embed="rId10"/>
          <a:stretch>
            <a:fillRect/>
          </a:stretch>
        </p:blipFill>
        <p:spPr>
          <a:xfrm>
            <a:off x="131989" y="1821999"/>
            <a:ext cx="378050" cy="299290"/>
          </a:xfrm>
          <a:prstGeom prst="rect">
            <a:avLst/>
          </a:prstGeom>
        </p:spPr>
      </p:pic>
      <p:sp>
        <p:nvSpPr>
          <p:cNvPr id="39" name="Down Arrow 38"/>
          <p:cNvSpPr/>
          <p:nvPr/>
        </p:nvSpPr>
        <p:spPr>
          <a:xfrm>
            <a:off x="642969" y="1964924"/>
            <a:ext cx="258038" cy="3325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pic>
        <p:nvPicPr>
          <p:cNvPr id="40" name="Picture 8" descr="Image result for docker hub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95567" y="2596006"/>
            <a:ext cx="882246" cy="26010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2" descr="Image result for logo elastic index"/>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58663" y="3911635"/>
            <a:ext cx="639398" cy="19565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6" descr="Image result for spring boot logo"/>
          <p:cNvPicPr>
            <a:picLocks noChangeAspect="1" noChangeArrowheads="1"/>
          </p:cNvPicPr>
          <p:nvPr/>
        </p:nvPicPr>
        <p:blipFill>
          <a:blip r:embed="rId13" cstate="print">
            <a:extLst>
              <a:ext uri="{BEBA8EAE-BF5A-486C-A8C5-ECC9F3942E4B}">
                <a14:imgProps xmlns:a14="http://schemas.microsoft.com/office/drawing/2010/main">
                  <a14:imgLayer r:embed="rId14">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4885918" y="2267003"/>
            <a:ext cx="1067756" cy="560573"/>
          </a:xfrm>
          <a:prstGeom prst="rect">
            <a:avLst/>
          </a:prstGeom>
          <a:noFill/>
          <a:extLst>
            <a:ext uri="{909E8E84-426E-40DD-AFC4-6F175D3DCCD1}">
              <a14:hiddenFill xmlns:a14="http://schemas.microsoft.com/office/drawing/2010/main">
                <a:solidFill>
                  <a:srgbClr val="FFFFFF"/>
                </a:solidFill>
              </a14:hiddenFill>
            </a:ext>
          </a:extLst>
        </p:spPr>
      </p:pic>
      <p:sp>
        <p:nvSpPr>
          <p:cNvPr id="43" name="Down Arrow 42"/>
          <p:cNvSpPr/>
          <p:nvPr/>
        </p:nvSpPr>
        <p:spPr>
          <a:xfrm>
            <a:off x="4022361" y="1046729"/>
            <a:ext cx="1333765" cy="5100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pic>
        <p:nvPicPr>
          <p:cNvPr id="50" name="Snagit_PPTCA9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579614" y="4516780"/>
            <a:ext cx="509522" cy="465052"/>
          </a:xfrm>
          <a:prstGeom prst="rect">
            <a:avLst/>
          </a:prstGeom>
        </p:spPr>
      </p:pic>
      <p:sp>
        <p:nvSpPr>
          <p:cNvPr id="51" name="Rounded Rectangle 50"/>
          <p:cNvSpPr/>
          <p:nvPr/>
        </p:nvSpPr>
        <p:spPr>
          <a:xfrm>
            <a:off x="1284676" y="4543224"/>
            <a:ext cx="7174583" cy="2844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Event Hub</a:t>
            </a:r>
            <a:endParaRPr lang="nl-NL" sz="1013" dirty="0"/>
          </a:p>
        </p:txBody>
      </p:sp>
      <p:sp>
        <p:nvSpPr>
          <p:cNvPr id="55" name="Rounded Rectangle 54"/>
          <p:cNvSpPr/>
          <p:nvPr/>
        </p:nvSpPr>
        <p:spPr>
          <a:xfrm>
            <a:off x="92637" y="4385724"/>
            <a:ext cx="1037528" cy="680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Event Schema Registry</a:t>
            </a:r>
          </a:p>
          <a:p>
            <a:pPr algn="ctr"/>
            <a:endParaRPr lang="en-US" sz="1050" dirty="0"/>
          </a:p>
        </p:txBody>
      </p:sp>
      <p:pic>
        <p:nvPicPr>
          <p:cNvPr id="57" name="Picture 14" descr="Image result for logo kafka"/>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793103" y="4567124"/>
            <a:ext cx="511644" cy="255822"/>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7"/>
          <a:stretch>
            <a:fillRect/>
          </a:stretch>
        </p:blipFill>
        <p:spPr>
          <a:xfrm>
            <a:off x="504721" y="4846443"/>
            <a:ext cx="544835" cy="173839"/>
          </a:xfrm>
          <a:prstGeom prst="rect">
            <a:avLst/>
          </a:prstGeom>
        </p:spPr>
      </p:pic>
      <p:sp>
        <p:nvSpPr>
          <p:cNvPr id="60" name="AutoShape 2" descr="Image result for kafka logo"/>
          <p:cNvSpPr>
            <a:spLocks noChangeAspect="1" noChangeArrowheads="1"/>
          </p:cNvSpPr>
          <p:nvPr/>
        </p:nvSpPr>
        <p:spPr bwMode="auto">
          <a:xfrm>
            <a:off x="116682" y="-1594248"/>
            <a:ext cx="3321844" cy="332184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nl-NL" sz="1013"/>
          </a:p>
        </p:txBody>
      </p:sp>
      <p:pic>
        <p:nvPicPr>
          <p:cNvPr id="62" name="Picture 61"/>
          <p:cNvPicPr>
            <a:picLocks noChangeAspect="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163" y="4733301"/>
            <a:ext cx="580278" cy="331588"/>
          </a:xfrm>
          <a:prstGeom prst="rect">
            <a:avLst/>
          </a:prstGeom>
        </p:spPr>
      </p:pic>
      <p:pic>
        <p:nvPicPr>
          <p:cNvPr id="64" name="Picture 63"/>
          <p:cNvPicPr>
            <a:picLocks noChangeAspect="1"/>
          </p:cNvPicPr>
          <p:nvPr/>
        </p:nvPicPr>
        <p:blipFill>
          <a:blip r:embed="rId19"/>
          <a:stretch>
            <a:fillRect/>
          </a:stretch>
        </p:blipFill>
        <p:spPr>
          <a:xfrm>
            <a:off x="61692" y="2825144"/>
            <a:ext cx="448347" cy="298898"/>
          </a:xfrm>
          <a:prstGeom prst="rect">
            <a:avLst/>
          </a:prstGeom>
        </p:spPr>
      </p:pic>
      <p:sp>
        <p:nvSpPr>
          <p:cNvPr id="65" name="Rounded Rectangle 64"/>
          <p:cNvSpPr/>
          <p:nvPr/>
        </p:nvSpPr>
        <p:spPr>
          <a:xfrm>
            <a:off x="1056931" y="3092722"/>
            <a:ext cx="605094" cy="437509"/>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chemeClr val="dk1"/>
              </a:solidFill>
            </a:endParaRPr>
          </a:p>
        </p:txBody>
      </p:sp>
      <p:pic>
        <p:nvPicPr>
          <p:cNvPr id="63" name="Picture 2" descr="Image result for project fn oracle logo"/>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138944" y="3296293"/>
            <a:ext cx="440266" cy="196352"/>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5"/>
          <p:cNvPicPr>
            <a:picLocks noChangeAspect="1"/>
          </p:cNvPicPr>
          <p:nvPr/>
        </p:nvPicPr>
        <p:blipFill>
          <a:blip r:embed="rId21">
            <a:clrChange>
              <a:clrFrom>
                <a:srgbClr val="FFFFFF"/>
              </a:clrFrom>
              <a:clrTo>
                <a:srgbClr val="FFFFFF">
                  <a:alpha val="0"/>
                </a:srgbClr>
              </a:clrTo>
            </a:clrChange>
          </a:blip>
          <a:stretch>
            <a:fillRect/>
          </a:stretch>
        </p:blipFill>
        <p:spPr>
          <a:xfrm>
            <a:off x="7294649" y="958806"/>
            <a:ext cx="375296" cy="305306"/>
          </a:xfrm>
          <a:prstGeom prst="rect">
            <a:avLst/>
          </a:prstGeom>
        </p:spPr>
      </p:pic>
      <p:pic>
        <p:nvPicPr>
          <p:cNvPr id="67" name="Picture 6" descr="Image result for node js logo"/>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6839750" y="900050"/>
            <a:ext cx="496516" cy="13343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4" descr="Image result"/>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926713" y="3016911"/>
            <a:ext cx="994460" cy="26251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 descr="Image result for node js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63507" y="2267003"/>
            <a:ext cx="1029131" cy="276579"/>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8"/>
          <p:cNvPicPr>
            <a:picLocks noChangeAspect="1"/>
          </p:cNvPicPr>
          <p:nvPr/>
        </p:nvPicPr>
        <p:blipFill>
          <a:blip r:embed="rId19"/>
          <a:stretch>
            <a:fillRect/>
          </a:stretch>
        </p:blipFill>
        <p:spPr>
          <a:xfrm>
            <a:off x="2636682" y="4023099"/>
            <a:ext cx="448347" cy="298898"/>
          </a:xfrm>
          <a:prstGeom prst="rect">
            <a:avLst/>
          </a:prstGeom>
        </p:spPr>
      </p:pic>
      <p:pic>
        <p:nvPicPr>
          <p:cNvPr id="70" name="Picture 69"/>
          <p:cNvPicPr>
            <a:picLocks noChangeAspect="1"/>
          </p:cNvPicPr>
          <p:nvPr/>
        </p:nvPicPr>
        <p:blipFill>
          <a:blip r:embed="rId19"/>
          <a:stretch>
            <a:fillRect/>
          </a:stretch>
        </p:blipFill>
        <p:spPr>
          <a:xfrm>
            <a:off x="4152908" y="4023099"/>
            <a:ext cx="448347" cy="298898"/>
          </a:xfrm>
          <a:prstGeom prst="rect">
            <a:avLst/>
          </a:prstGeom>
        </p:spPr>
      </p:pic>
      <p:sp>
        <p:nvSpPr>
          <p:cNvPr id="72" name="Rounded Rectangle 71"/>
          <p:cNvSpPr/>
          <p:nvPr/>
        </p:nvSpPr>
        <p:spPr>
          <a:xfrm>
            <a:off x="6933255" y="3517420"/>
            <a:ext cx="631677" cy="618811"/>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200" dirty="0"/>
          </a:p>
        </p:txBody>
      </p:sp>
      <p:pic>
        <p:nvPicPr>
          <p:cNvPr id="71" name="Picture 70"/>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7134357" y="3969405"/>
            <a:ext cx="465832" cy="358488"/>
          </a:xfrm>
          <a:prstGeom prst="rect">
            <a:avLst/>
          </a:prstGeom>
        </p:spPr>
      </p:pic>
      <p:pic>
        <p:nvPicPr>
          <p:cNvPr id="73" name="Picture 8" descr="Image result for docker hub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207558" y="3358895"/>
            <a:ext cx="882246" cy="260102"/>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73"/>
          <p:cNvPicPr>
            <a:picLocks noChangeAspect="1"/>
          </p:cNvPicPr>
          <p:nvPr/>
        </p:nvPicPr>
        <p:blipFill>
          <a:blip r:embed="rId21">
            <a:clrChange>
              <a:clrFrom>
                <a:srgbClr val="FFFFFF"/>
              </a:clrFrom>
              <a:clrTo>
                <a:srgbClr val="FFFFFF">
                  <a:alpha val="0"/>
                </a:srgbClr>
              </a:clrTo>
            </a:clrChange>
          </a:blip>
          <a:stretch>
            <a:fillRect/>
          </a:stretch>
        </p:blipFill>
        <p:spPr>
          <a:xfrm>
            <a:off x="6181762" y="2892022"/>
            <a:ext cx="375296" cy="305306"/>
          </a:xfrm>
          <a:prstGeom prst="rect">
            <a:avLst/>
          </a:prstGeom>
        </p:spPr>
      </p:pic>
      <p:sp>
        <p:nvSpPr>
          <p:cNvPr id="75" name="Down Arrow 74"/>
          <p:cNvSpPr/>
          <p:nvPr/>
        </p:nvSpPr>
        <p:spPr>
          <a:xfrm>
            <a:off x="7082432" y="2881068"/>
            <a:ext cx="258038" cy="703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pic>
        <p:nvPicPr>
          <p:cNvPr id="76" name="Picture 6" descr="Image result for node js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61301" y="2267003"/>
            <a:ext cx="1029131" cy="276579"/>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4" descr="Image result"/>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435213" y="3016911"/>
            <a:ext cx="994460" cy="262517"/>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6" descr="Image result for node js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45480" y="2267003"/>
            <a:ext cx="1029131" cy="276579"/>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8" descr="Image result for docker hub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672608" y="3372712"/>
            <a:ext cx="882246" cy="260102"/>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4" descr="Image result"/>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986031" y="3016911"/>
            <a:ext cx="994460" cy="262517"/>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6" descr="Image result for spring boot logo"/>
          <p:cNvPicPr>
            <a:picLocks noChangeAspect="1" noChangeArrowheads="1"/>
          </p:cNvPicPr>
          <p:nvPr/>
        </p:nvPicPr>
        <p:blipFill>
          <a:blip r:embed="rId13" cstate="print">
            <a:extLst>
              <a:ext uri="{BEBA8EAE-BF5A-486C-A8C5-ECC9F3942E4B}">
                <a14:imgProps xmlns:a14="http://schemas.microsoft.com/office/drawing/2010/main">
                  <a14:imgLayer r:embed="rId14">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7817716" y="2267003"/>
            <a:ext cx="1067756" cy="560573"/>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4" descr="Image result"/>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7958103" y="3016911"/>
            <a:ext cx="994460" cy="262517"/>
          </a:xfrm>
          <a:prstGeom prst="rect">
            <a:avLst/>
          </a:prstGeom>
          <a:noFill/>
          <a:extLst>
            <a:ext uri="{909E8E84-426E-40DD-AFC4-6F175D3DCCD1}">
              <a14:hiddenFill xmlns:a14="http://schemas.microsoft.com/office/drawing/2010/main">
                <a:solidFill>
                  <a:srgbClr val="FFFFFF"/>
                </a:solidFill>
              </a14:hiddenFill>
            </a:ext>
          </a:extLst>
        </p:spPr>
      </p:pic>
      <p:cxnSp>
        <p:nvCxnSpPr>
          <p:cNvPr id="86" name="Elbow Connector 85"/>
          <p:cNvCxnSpPr>
            <a:stCxn id="33" idx="2"/>
            <a:endCxn id="26" idx="0"/>
          </p:cNvCxnSpPr>
          <p:nvPr/>
        </p:nvCxnSpPr>
        <p:spPr>
          <a:xfrm rot="5400000">
            <a:off x="2732437" y="39656"/>
            <a:ext cx="390184" cy="388301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Elbow Connector 90"/>
          <p:cNvCxnSpPr>
            <a:stCxn id="33" idx="2"/>
            <a:endCxn id="21" idx="0"/>
          </p:cNvCxnSpPr>
          <p:nvPr/>
        </p:nvCxnSpPr>
        <p:spPr>
          <a:xfrm rot="5400000">
            <a:off x="3463769" y="770989"/>
            <a:ext cx="390183" cy="242034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33" idx="2"/>
            <a:endCxn id="22" idx="0"/>
          </p:cNvCxnSpPr>
          <p:nvPr/>
        </p:nvCxnSpPr>
        <p:spPr>
          <a:xfrm rot="5400000">
            <a:off x="4201633" y="1508853"/>
            <a:ext cx="390183" cy="9446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Elbow Connector 94"/>
          <p:cNvCxnSpPr>
            <a:stCxn id="33" idx="2"/>
            <a:endCxn id="23" idx="0"/>
          </p:cNvCxnSpPr>
          <p:nvPr/>
        </p:nvCxnSpPr>
        <p:spPr>
          <a:xfrm rot="16200000" flipH="1">
            <a:off x="4939496" y="1715610"/>
            <a:ext cx="390183" cy="5311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33" idx="2"/>
            <a:endCxn id="24" idx="0"/>
          </p:cNvCxnSpPr>
          <p:nvPr/>
        </p:nvCxnSpPr>
        <p:spPr>
          <a:xfrm rot="16200000" flipH="1">
            <a:off x="5677359" y="977746"/>
            <a:ext cx="390183" cy="20068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Elbow Connector 98"/>
          <p:cNvCxnSpPr>
            <a:stCxn id="33" idx="2"/>
            <a:endCxn id="25" idx="0"/>
          </p:cNvCxnSpPr>
          <p:nvPr/>
        </p:nvCxnSpPr>
        <p:spPr>
          <a:xfrm rot="16200000" flipH="1">
            <a:off x="6415223" y="239883"/>
            <a:ext cx="390183" cy="34825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Elbow Connector 100"/>
          <p:cNvCxnSpPr>
            <a:stCxn id="38" idx="3"/>
            <a:endCxn id="33" idx="1"/>
          </p:cNvCxnSpPr>
          <p:nvPr/>
        </p:nvCxnSpPr>
        <p:spPr>
          <a:xfrm flipV="1">
            <a:off x="994411" y="1643857"/>
            <a:ext cx="466343" cy="1566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Elbow Connector 103"/>
          <p:cNvCxnSpPr>
            <a:stCxn id="26" idx="2"/>
            <a:endCxn id="51" idx="0"/>
          </p:cNvCxnSpPr>
          <p:nvPr/>
        </p:nvCxnSpPr>
        <p:spPr>
          <a:xfrm rot="16200000" flipH="1">
            <a:off x="2104992" y="1776247"/>
            <a:ext cx="1648007" cy="3885946"/>
          </a:xfrm>
          <a:prstGeom prst="bentConnector3">
            <a:avLst>
              <a:gd name="adj1" fmla="val 89117"/>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1" name="Elbow Connector 110"/>
          <p:cNvCxnSpPr>
            <a:stCxn id="21" idx="2"/>
            <a:endCxn id="51" idx="0"/>
          </p:cNvCxnSpPr>
          <p:nvPr/>
        </p:nvCxnSpPr>
        <p:spPr>
          <a:xfrm rot="16200000" flipH="1">
            <a:off x="3474989" y="3146245"/>
            <a:ext cx="370676" cy="2423282"/>
          </a:xfrm>
          <a:prstGeom prst="bentConnector3">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3" name="Elbow Connector 112"/>
          <p:cNvCxnSpPr>
            <a:stCxn id="22" idx="2"/>
            <a:endCxn id="51" idx="0"/>
          </p:cNvCxnSpPr>
          <p:nvPr/>
        </p:nvCxnSpPr>
        <p:spPr>
          <a:xfrm rot="16200000" flipH="1">
            <a:off x="4212853" y="3884109"/>
            <a:ext cx="370676" cy="947555"/>
          </a:xfrm>
          <a:prstGeom prst="bentConnector3">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5" name="Elbow Connector 114"/>
          <p:cNvCxnSpPr>
            <a:stCxn id="23" idx="2"/>
            <a:endCxn id="51" idx="0"/>
          </p:cNvCxnSpPr>
          <p:nvPr/>
        </p:nvCxnSpPr>
        <p:spPr>
          <a:xfrm rot="5400000">
            <a:off x="4950716" y="4093800"/>
            <a:ext cx="370676" cy="528173"/>
          </a:xfrm>
          <a:prstGeom prst="bentConnector3">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Elbow Connector 116"/>
          <p:cNvCxnSpPr>
            <a:stCxn id="24" idx="2"/>
            <a:endCxn id="51" idx="0"/>
          </p:cNvCxnSpPr>
          <p:nvPr/>
        </p:nvCxnSpPr>
        <p:spPr>
          <a:xfrm rot="5400000">
            <a:off x="5077868" y="2745224"/>
            <a:ext cx="1592100" cy="2003900"/>
          </a:xfrm>
          <a:prstGeom prst="bentConnector3">
            <a:avLst>
              <a:gd name="adj1" fmla="val 88337"/>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Elbow Connector 119"/>
          <p:cNvCxnSpPr>
            <a:stCxn id="25" idx="2"/>
            <a:endCxn id="51" idx="0"/>
          </p:cNvCxnSpPr>
          <p:nvPr/>
        </p:nvCxnSpPr>
        <p:spPr>
          <a:xfrm rot="5400000">
            <a:off x="6426443" y="2618073"/>
            <a:ext cx="370676" cy="3479627"/>
          </a:xfrm>
          <a:prstGeom prst="bentConnector3">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21" name="Picture 4" descr="Image result for oracle database logo"/>
          <p:cNvPicPr>
            <a:picLocks noChangeAspect="1" noChangeArrowheads="1"/>
          </p:cNvPicPr>
          <p:nvPr/>
        </p:nvPicPr>
        <p:blipFill>
          <a:blip r:embed="rId25" cstate="print">
            <a:extLst>
              <a:ext uri="{BEBA8EAE-BF5A-486C-A8C5-ECC9F3942E4B}">
                <a14:imgProps xmlns:a14="http://schemas.microsoft.com/office/drawing/2010/main">
                  <a14:imgLayer r:embed="rId26">
                    <a14:imgEffect>
                      <a14:artisticGlass/>
                    </a14:imgEffect>
                  </a14:imgLayer>
                </a14:imgProps>
              </a:ext>
              <a:ext uri="{28A0092B-C50C-407E-A947-70E740481C1C}">
                <a14:useLocalDpi xmlns:a14="http://schemas.microsoft.com/office/drawing/2010/main" val="0"/>
              </a:ext>
            </a:extLst>
          </a:blip>
          <a:srcRect/>
          <a:stretch>
            <a:fillRect/>
          </a:stretch>
        </p:blipFill>
        <p:spPr bwMode="auto">
          <a:xfrm>
            <a:off x="6973463" y="3670556"/>
            <a:ext cx="565483" cy="187127"/>
          </a:xfrm>
          <a:prstGeom prst="rect">
            <a:avLst/>
          </a:prstGeom>
          <a:noFill/>
          <a:extLst>
            <a:ext uri="{909E8E84-426E-40DD-AFC4-6F175D3DCCD1}">
              <a14:hiddenFill xmlns:a14="http://schemas.microsoft.com/office/drawing/2010/main">
                <a:solidFill>
                  <a:srgbClr val="FFFFFF"/>
                </a:solidFill>
              </a14:hiddenFill>
            </a:ext>
          </a:extLst>
        </p:spPr>
      </p:pic>
      <p:sp>
        <p:nvSpPr>
          <p:cNvPr id="122" name="Down Arrow 121"/>
          <p:cNvSpPr/>
          <p:nvPr/>
        </p:nvSpPr>
        <p:spPr>
          <a:xfrm>
            <a:off x="1291317" y="2832620"/>
            <a:ext cx="169000" cy="3634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pic>
        <p:nvPicPr>
          <p:cNvPr id="123" name="Picture 122"/>
          <p:cNvPicPr>
            <a:picLocks noChangeAspect="1"/>
          </p:cNvPicPr>
          <p:nvPr/>
        </p:nvPicPr>
        <p:blipFill>
          <a:blip r:embed="rId19"/>
          <a:stretch>
            <a:fillRect/>
          </a:stretch>
        </p:blipFill>
        <p:spPr>
          <a:xfrm>
            <a:off x="1433491" y="3514297"/>
            <a:ext cx="273581" cy="182387"/>
          </a:xfrm>
          <a:prstGeom prst="rect">
            <a:avLst/>
          </a:prstGeom>
        </p:spPr>
      </p:pic>
      <p:pic>
        <p:nvPicPr>
          <p:cNvPr id="124" name="Picture 2" descr="Image result for oracle container cloud servic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28657" y="4023098"/>
            <a:ext cx="313629" cy="313629"/>
          </a:xfrm>
          <a:prstGeom prst="rect">
            <a:avLst/>
          </a:prstGeom>
          <a:noFill/>
          <a:extLst>
            <a:ext uri="{909E8E84-426E-40DD-AFC4-6F175D3DCCD1}">
              <a14:hiddenFill xmlns:a14="http://schemas.microsoft.com/office/drawing/2010/main">
                <a:solidFill>
                  <a:srgbClr val="FFFFFF"/>
                </a:solidFill>
              </a14:hiddenFill>
            </a:ext>
          </a:extLst>
        </p:spPr>
      </p:pic>
      <p:sp>
        <p:nvSpPr>
          <p:cNvPr id="125" name="TextBox 124"/>
          <p:cNvSpPr txBox="1"/>
          <p:nvPr/>
        </p:nvSpPr>
        <p:spPr>
          <a:xfrm>
            <a:off x="1502825" y="3044619"/>
            <a:ext cx="171663" cy="3231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l-GR" sz="1500" dirty="0"/>
              <a:t>λ</a:t>
            </a:r>
            <a:endParaRPr lang="nl-NL" sz="1500" dirty="0"/>
          </a:p>
        </p:txBody>
      </p:sp>
      <p:pic>
        <p:nvPicPr>
          <p:cNvPr id="126" name="Picture 2" descr="Image result for oracle container cloud servic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72451" y="4023098"/>
            <a:ext cx="313629" cy="313629"/>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p:cNvSpPr>
            <a:spLocks noGrp="1"/>
          </p:cNvSpPr>
          <p:nvPr>
            <p:ph type="ftr" sz="quarter" idx="11"/>
          </p:nvPr>
        </p:nvSpPr>
        <p:spPr/>
        <p:txBody>
          <a:bodyPr/>
          <a:lstStyle/>
          <a:p>
            <a:r>
              <a:rPr lang="en-US"/>
              <a:t>AS Watson - Microservices &amp; Apache Kafka</a:t>
            </a:r>
            <a:endParaRPr lang="nl-NL"/>
          </a:p>
        </p:txBody>
      </p:sp>
      <p:sp>
        <p:nvSpPr>
          <p:cNvPr id="3" name="Slide Number Placeholder 2"/>
          <p:cNvSpPr>
            <a:spLocks noGrp="1"/>
          </p:cNvSpPr>
          <p:nvPr>
            <p:ph type="sldNum" sz="quarter" idx="12"/>
          </p:nvPr>
        </p:nvSpPr>
        <p:spPr/>
        <p:txBody>
          <a:bodyPr/>
          <a:lstStyle/>
          <a:p>
            <a:fld id="{3DAF2546-231D-475C-B5EC-5D48B791FE27}" type="slidenum">
              <a:rPr lang="nl-NL" smtClean="0"/>
              <a:t>48</a:t>
            </a:fld>
            <a:endParaRPr lang="nl-NL"/>
          </a:p>
        </p:txBody>
      </p:sp>
    </p:spTree>
    <p:extLst>
      <p:ext uri="{BB962C8B-B14F-4D97-AF65-F5344CB8AC3E}">
        <p14:creationId xmlns:p14="http://schemas.microsoft.com/office/powerpoint/2010/main" val="18110023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Elbow Connector 50"/>
          <p:cNvCxnSpPr>
            <a:stCxn id="7" idx="2"/>
          </p:cNvCxnSpPr>
          <p:nvPr/>
        </p:nvCxnSpPr>
        <p:spPr>
          <a:xfrm rot="5400000">
            <a:off x="2856039" y="2080375"/>
            <a:ext cx="2301880" cy="1773389"/>
          </a:xfrm>
          <a:prstGeom prst="bentConnector3">
            <a:avLst>
              <a:gd name="adj1" fmla="val 59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p:cNvCxnSpPr>
            <a:stCxn id="7" idx="2"/>
          </p:cNvCxnSpPr>
          <p:nvPr/>
        </p:nvCxnSpPr>
        <p:spPr>
          <a:xfrm rot="5400000">
            <a:off x="3612400" y="2851158"/>
            <a:ext cx="2316302" cy="246243"/>
          </a:xfrm>
          <a:prstGeom prst="bentConnector3">
            <a:avLst>
              <a:gd name="adj1" fmla="val 5845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7" idx="2"/>
            <a:endCxn id="6" idx="0"/>
          </p:cNvCxnSpPr>
          <p:nvPr/>
        </p:nvCxnSpPr>
        <p:spPr>
          <a:xfrm rot="16200000" flipH="1">
            <a:off x="4377026" y="2332775"/>
            <a:ext cx="2332182" cy="1298890"/>
          </a:xfrm>
          <a:prstGeom prst="bentConnector3">
            <a:avLst>
              <a:gd name="adj1" fmla="val 5868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p:cNvCxnSpPr>
            <a:stCxn id="7" idx="2"/>
            <a:endCxn id="12" idx="0"/>
          </p:cNvCxnSpPr>
          <p:nvPr/>
        </p:nvCxnSpPr>
        <p:spPr>
          <a:xfrm rot="16200000" flipH="1">
            <a:off x="5181242" y="1528559"/>
            <a:ext cx="2332247" cy="2907386"/>
          </a:xfrm>
          <a:prstGeom prst="bentConnector3">
            <a:avLst>
              <a:gd name="adj1" fmla="val 5924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7" idx="1"/>
            <a:endCxn id="8" idx="3"/>
          </p:cNvCxnSpPr>
          <p:nvPr/>
        </p:nvCxnSpPr>
        <p:spPr>
          <a:xfrm rot="10800000" flipV="1">
            <a:off x="1954077" y="1457406"/>
            <a:ext cx="1138555" cy="2286404"/>
          </a:xfrm>
          <a:prstGeom prst="bentConnector3">
            <a:avLst>
              <a:gd name="adj1" fmla="val 8327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7" idx="1"/>
            <a:endCxn id="5" idx="3"/>
          </p:cNvCxnSpPr>
          <p:nvPr/>
        </p:nvCxnSpPr>
        <p:spPr>
          <a:xfrm rot="10800000" flipV="1">
            <a:off x="1648802" y="1457406"/>
            <a:ext cx="1443830" cy="1005327"/>
          </a:xfrm>
          <a:prstGeom prst="bentConnector3">
            <a:avLst>
              <a:gd name="adj1" fmla="val 80309"/>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ounded Rectangle 41"/>
          <p:cNvSpPr/>
          <p:nvPr/>
        </p:nvSpPr>
        <p:spPr>
          <a:xfrm>
            <a:off x="7837108" y="290828"/>
            <a:ext cx="813371" cy="1430780"/>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Event Monitor</a:t>
            </a:r>
            <a:endParaRPr lang="nl-NL" sz="1013" dirty="0"/>
          </a:p>
        </p:txBody>
      </p:sp>
      <p:pic>
        <p:nvPicPr>
          <p:cNvPr id="8198" name="Picture 6" descr="Image result for stethoscope"/>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6829842" y="1415930"/>
            <a:ext cx="2156716" cy="16073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 Event-(First) Driven</a:t>
            </a:r>
            <a:endParaRPr lang="nl-NL" dirty="0"/>
          </a:p>
        </p:txBody>
      </p:sp>
      <p:sp>
        <p:nvSpPr>
          <p:cNvPr id="4" name="Rounded Rectangle 3"/>
          <p:cNvSpPr/>
          <p:nvPr/>
        </p:nvSpPr>
        <p:spPr>
          <a:xfrm>
            <a:off x="3937202" y="4148311"/>
            <a:ext cx="1352006" cy="77724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13" dirty="0"/>
              <a:t>Order</a:t>
            </a:r>
            <a:endParaRPr lang="nl-NL" sz="1013" dirty="0"/>
          </a:p>
        </p:txBody>
      </p:sp>
      <p:sp>
        <p:nvSpPr>
          <p:cNvPr id="5" name="Rounded Rectangle 4"/>
          <p:cNvSpPr/>
          <p:nvPr/>
        </p:nvSpPr>
        <p:spPr>
          <a:xfrm>
            <a:off x="296795" y="1923890"/>
            <a:ext cx="1352006" cy="1077686"/>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Products</a:t>
            </a:r>
            <a:endParaRPr lang="nl-NL" sz="1013" dirty="0"/>
          </a:p>
        </p:txBody>
      </p:sp>
      <p:sp>
        <p:nvSpPr>
          <p:cNvPr id="6" name="Rounded Rectangle 5"/>
          <p:cNvSpPr/>
          <p:nvPr/>
        </p:nvSpPr>
        <p:spPr>
          <a:xfrm>
            <a:off x="5516560" y="4148311"/>
            <a:ext cx="1352006" cy="77724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Logistics</a:t>
            </a:r>
            <a:endParaRPr lang="nl-NL" sz="1013" dirty="0"/>
          </a:p>
        </p:txBody>
      </p:sp>
      <p:sp>
        <p:nvSpPr>
          <p:cNvPr id="7" name="Rounded Rectangle 6"/>
          <p:cNvSpPr/>
          <p:nvPr/>
        </p:nvSpPr>
        <p:spPr>
          <a:xfrm>
            <a:off x="3092631" y="1098683"/>
            <a:ext cx="3602083" cy="7174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Shop</a:t>
            </a:r>
            <a:endParaRPr lang="nl-NL" sz="1013" dirty="0"/>
          </a:p>
        </p:txBody>
      </p:sp>
      <p:sp>
        <p:nvSpPr>
          <p:cNvPr id="8" name="Rounded Rectangle 7"/>
          <p:cNvSpPr/>
          <p:nvPr/>
        </p:nvSpPr>
        <p:spPr>
          <a:xfrm>
            <a:off x="602071" y="3355190"/>
            <a:ext cx="1352006" cy="77724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13" dirty="0"/>
              <a:t>Customers</a:t>
            </a:r>
            <a:endParaRPr lang="nl-NL" sz="1013" dirty="0"/>
          </a:p>
        </p:txBody>
      </p:sp>
      <p:sp>
        <p:nvSpPr>
          <p:cNvPr id="9" name="Rounded Rectangle 8"/>
          <p:cNvSpPr/>
          <p:nvPr/>
        </p:nvSpPr>
        <p:spPr>
          <a:xfrm>
            <a:off x="2357845" y="4148311"/>
            <a:ext cx="1352006" cy="7772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Loyalty Program</a:t>
            </a:r>
            <a:endParaRPr lang="nl-NL" sz="1013" dirty="0"/>
          </a:p>
        </p:txBody>
      </p:sp>
      <p:sp>
        <p:nvSpPr>
          <p:cNvPr id="12" name="Rounded Rectangle 11"/>
          <p:cNvSpPr/>
          <p:nvPr/>
        </p:nvSpPr>
        <p:spPr>
          <a:xfrm>
            <a:off x="7125056" y="4148375"/>
            <a:ext cx="1352006" cy="777240"/>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Finance</a:t>
            </a:r>
            <a:endParaRPr lang="nl-NL" sz="1013" dirty="0"/>
          </a:p>
        </p:txBody>
      </p:sp>
      <p:sp>
        <p:nvSpPr>
          <p:cNvPr id="13" name="Rounded Rectangle 12"/>
          <p:cNvSpPr/>
          <p:nvPr/>
        </p:nvSpPr>
        <p:spPr>
          <a:xfrm>
            <a:off x="2324804" y="2338728"/>
            <a:ext cx="5138315" cy="662848"/>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Event Hub</a:t>
            </a:r>
          </a:p>
          <a:p>
            <a:pPr algn="ctr"/>
            <a:endParaRPr lang="en-US" sz="1013" dirty="0"/>
          </a:p>
          <a:p>
            <a:pPr algn="ctr"/>
            <a:endParaRPr lang="nl-NL" sz="1013" dirty="0"/>
          </a:p>
        </p:txBody>
      </p:sp>
      <p:sp>
        <p:nvSpPr>
          <p:cNvPr id="11" name="Rounded Rectangle 10"/>
          <p:cNvSpPr/>
          <p:nvPr/>
        </p:nvSpPr>
        <p:spPr>
          <a:xfrm>
            <a:off x="2494139" y="2631665"/>
            <a:ext cx="833717" cy="25787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13" dirty="0"/>
              <a:t>Topic X</a:t>
            </a:r>
            <a:endParaRPr lang="nl-NL" sz="1013" dirty="0"/>
          </a:p>
        </p:txBody>
      </p:sp>
      <p:sp>
        <p:nvSpPr>
          <p:cNvPr id="14" name="Rounded Rectangle 13"/>
          <p:cNvSpPr/>
          <p:nvPr/>
        </p:nvSpPr>
        <p:spPr>
          <a:xfrm>
            <a:off x="3813713" y="2631665"/>
            <a:ext cx="833717" cy="25787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13" dirty="0"/>
              <a:t>Topic Y</a:t>
            </a:r>
            <a:endParaRPr lang="nl-NL" sz="1013" dirty="0"/>
          </a:p>
        </p:txBody>
      </p:sp>
      <p:sp>
        <p:nvSpPr>
          <p:cNvPr id="15" name="Rounded Rectangle 14"/>
          <p:cNvSpPr/>
          <p:nvPr/>
        </p:nvSpPr>
        <p:spPr>
          <a:xfrm>
            <a:off x="5133287" y="2631665"/>
            <a:ext cx="833717" cy="25787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13" dirty="0"/>
              <a:t>Topic Z</a:t>
            </a:r>
            <a:endParaRPr lang="nl-NL" sz="1013" dirty="0"/>
          </a:p>
        </p:txBody>
      </p:sp>
      <p:sp>
        <p:nvSpPr>
          <p:cNvPr id="16" name="Rounded Rectangle 15"/>
          <p:cNvSpPr/>
          <p:nvPr/>
        </p:nvSpPr>
        <p:spPr>
          <a:xfrm>
            <a:off x="6452860" y="2631665"/>
            <a:ext cx="833717" cy="25787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13" dirty="0"/>
              <a:t>Topic Q</a:t>
            </a:r>
            <a:endParaRPr lang="nl-NL" sz="1013" dirty="0"/>
          </a:p>
        </p:txBody>
      </p:sp>
      <p:sp>
        <p:nvSpPr>
          <p:cNvPr id="20" name="Oval Callout 19"/>
          <p:cNvSpPr/>
          <p:nvPr/>
        </p:nvSpPr>
        <p:spPr>
          <a:xfrm>
            <a:off x="7618853" y="3250503"/>
            <a:ext cx="1275549" cy="542139"/>
          </a:xfrm>
          <a:prstGeom prst="wedgeEllipseCallout">
            <a:avLst>
              <a:gd name="adj1" fmla="val -16204"/>
              <a:gd name="adj2" fmla="val 14238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21" name="Lightning Bolt 20"/>
          <p:cNvSpPr/>
          <p:nvPr/>
        </p:nvSpPr>
        <p:spPr>
          <a:xfrm>
            <a:off x="7503303" y="3251356"/>
            <a:ext cx="322730" cy="388888"/>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22" name="TextBox 21"/>
          <p:cNvSpPr txBox="1"/>
          <p:nvPr/>
        </p:nvSpPr>
        <p:spPr>
          <a:xfrm>
            <a:off x="7665464" y="3266082"/>
            <a:ext cx="1206099" cy="507831"/>
          </a:xfrm>
          <a:prstGeom prst="rect">
            <a:avLst/>
          </a:prstGeom>
          <a:noFill/>
        </p:spPr>
        <p:txBody>
          <a:bodyPr wrap="none" rtlCol="0">
            <a:spAutoFit/>
          </a:bodyPr>
          <a:lstStyle/>
          <a:p>
            <a:pPr marL="128588" indent="-128588">
              <a:buFont typeface="Arial" panose="020B0604020202020204" pitchFamily="34" charset="0"/>
              <a:buChar char="•"/>
            </a:pPr>
            <a:r>
              <a:rPr lang="en-US" sz="900" dirty="0"/>
              <a:t>Order Payment </a:t>
            </a:r>
            <a:br>
              <a:rPr lang="en-US" sz="900" dirty="0"/>
            </a:br>
            <a:r>
              <a:rPr lang="en-US" sz="900" dirty="0"/>
              <a:t>Received</a:t>
            </a:r>
          </a:p>
          <a:p>
            <a:pPr marL="128588" indent="-128588">
              <a:buFont typeface="Arial" panose="020B0604020202020204" pitchFamily="34" charset="0"/>
              <a:buChar char="•"/>
            </a:pPr>
            <a:r>
              <a:rPr lang="en-US" sz="900" dirty="0"/>
              <a:t>Customer Frozen</a:t>
            </a:r>
          </a:p>
        </p:txBody>
      </p:sp>
      <p:sp>
        <p:nvSpPr>
          <p:cNvPr id="23" name="Oval Callout 22"/>
          <p:cNvSpPr/>
          <p:nvPr/>
        </p:nvSpPr>
        <p:spPr>
          <a:xfrm>
            <a:off x="5519154" y="3527036"/>
            <a:ext cx="1275549" cy="465845"/>
          </a:xfrm>
          <a:prstGeom prst="wedgeEllipseCallout">
            <a:avLst>
              <a:gd name="adj1" fmla="val -31309"/>
              <a:gd name="adj2" fmla="val 11157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24" name="Lightning Bolt 23"/>
          <p:cNvSpPr/>
          <p:nvPr/>
        </p:nvSpPr>
        <p:spPr>
          <a:xfrm>
            <a:off x="5410232" y="3371071"/>
            <a:ext cx="322730" cy="388888"/>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25" name="TextBox 24"/>
          <p:cNvSpPr txBox="1"/>
          <p:nvPr/>
        </p:nvSpPr>
        <p:spPr>
          <a:xfrm>
            <a:off x="5674033" y="3519998"/>
            <a:ext cx="1002519" cy="461665"/>
          </a:xfrm>
          <a:prstGeom prst="rect">
            <a:avLst/>
          </a:prstGeom>
          <a:noFill/>
        </p:spPr>
        <p:txBody>
          <a:bodyPr wrap="none" rtlCol="0">
            <a:spAutoFit/>
          </a:bodyPr>
          <a:lstStyle/>
          <a:p>
            <a:pPr marL="128588" indent="-128588">
              <a:buFont typeface="Arial" panose="020B0604020202020204" pitchFamily="34" charset="0"/>
              <a:buChar char="•"/>
            </a:pPr>
            <a:r>
              <a:rPr lang="en-US" sz="800" dirty="0"/>
              <a:t>Product Stock </a:t>
            </a:r>
            <a:br>
              <a:rPr lang="en-US" sz="800" dirty="0"/>
            </a:br>
            <a:r>
              <a:rPr lang="en-US" sz="800" dirty="0"/>
              <a:t>Update</a:t>
            </a:r>
          </a:p>
          <a:p>
            <a:pPr marL="128588" indent="-128588">
              <a:buFont typeface="Arial" panose="020B0604020202020204" pitchFamily="34" charset="0"/>
              <a:buChar char="•"/>
            </a:pPr>
            <a:r>
              <a:rPr lang="en-US" sz="800" dirty="0"/>
              <a:t>Shipping News</a:t>
            </a:r>
            <a:endParaRPr lang="nl-NL" sz="800" dirty="0"/>
          </a:p>
        </p:txBody>
      </p:sp>
      <p:sp>
        <p:nvSpPr>
          <p:cNvPr id="26" name="Oval Callout 25"/>
          <p:cNvSpPr/>
          <p:nvPr/>
        </p:nvSpPr>
        <p:spPr>
          <a:xfrm>
            <a:off x="3857130" y="3524175"/>
            <a:ext cx="1275549" cy="465845"/>
          </a:xfrm>
          <a:prstGeom prst="wedgeEllipseCallout">
            <a:avLst>
              <a:gd name="adj1" fmla="val 1371"/>
              <a:gd name="adj2" fmla="val 121676"/>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27" name="Lightning Bolt 26"/>
          <p:cNvSpPr/>
          <p:nvPr/>
        </p:nvSpPr>
        <p:spPr>
          <a:xfrm>
            <a:off x="3813526" y="3368210"/>
            <a:ext cx="322730" cy="388888"/>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28" name="TextBox 27"/>
          <p:cNvSpPr txBox="1"/>
          <p:nvPr/>
        </p:nvSpPr>
        <p:spPr>
          <a:xfrm>
            <a:off x="3921852" y="3565515"/>
            <a:ext cx="1154803" cy="507831"/>
          </a:xfrm>
          <a:prstGeom prst="rect">
            <a:avLst/>
          </a:prstGeom>
          <a:noFill/>
        </p:spPr>
        <p:txBody>
          <a:bodyPr wrap="none" rtlCol="0">
            <a:spAutoFit/>
          </a:bodyPr>
          <a:lstStyle/>
          <a:p>
            <a:pPr marL="128588" indent="-128588">
              <a:buFont typeface="Arial" panose="020B0604020202020204" pitchFamily="34" charset="0"/>
              <a:buChar char="•"/>
            </a:pPr>
            <a:r>
              <a:rPr lang="en-US" sz="900" dirty="0"/>
              <a:t>Order Create</a:t>
            </a:r>
          </a:p>
          <a:p>
            <a:pPr marL="128588" indent="-128588">
              <a:buFont typeface="Arial" panose="020B0604020202020204" pitchFamily="34" charset="0"/>
              <a:buChar char="•"/>
            </a:pPr>
            <a:r>
              <a:rPr lang="en-US" sz="900" dirty="0"/>
              <a:t>Order Canceled</a:t>
            </a:r>
          </a:p>
          <a:p>
            <a:pPr marL="128588" indent="-128588">
              <a:buFont typeface="Arial" panose="020B0604020202020204" pitchFamily="34" charset="0"/>
              <a:buChar char="•"/>
            </a:pPr>
            <a:endParaRPr lang="nl-NL" sz="900" dirty="0"/>
          </a:p>
        </p:txBody>
      </p:sp>
      <p:sp>
        <p:nvSpPr>
          <p:cNvPr id="29" name="Oval Callout 28"/>
          <p:cNvSpPr/>
          <p:nvPr/>
        </p:nvSpPr>
        <p:spPr>
          <a:xfrm>
            <a:off x="2325741" y="3521314"/>
            <a:ext cx="1275549" cy="465845"/>
          </a:xfrm>
          <a:prstGeom prst="wedgeEllipseCallout">
            <a:avLst>
              <a:gd name="adj1" fmla="val 2953"/>
              <a:gd name="adj2" fmla="val 126006"/>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30" name="Lightning Bolt 29"/>
          <p:cNvSpPr/>
          <p:nvPr/>
        </p:nvSpPr>
        <p:spPr>
          <a:xfrm>
            <a:off x="2216819" y="3365349"/>
            <a:ext cx="322730" cy="388888"/>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31" name="TextBox 30"/>
          <p:cNvSpPr txBox="1"/>
          <p:nvPr/>
        </p:nvSpPr>
        <p:spPr>
          <a:xfrm>
            <a:off x="2472621" y="3548362"/>
            <a:ext cx="1145185" cy="338554"/>
          </a:xfrm>
          <a:prstGeom prst="rect">
            <a:avLst/>
          </a:prstGeom>
          <a:noFill/>
        </p:spPr>
        <p:txBody>
          <a:bodyPr wrap="none" rtlCol="0">
            <a:spAutoFit/>
          </a:bodyPr>
          <a:lstStyle/>
          <a:p>
            <a:pPr marL="128588" indent="-128588">
              <a:buFont typeface="Arial" panose="020B0604020202020204" pitchFamily="34" charset="0"/>
              <a:buChar char="•"/>
            </a:pPr>
            <a:r>
              <a:rPr lang="en-US" sz="800" dirty="0"/>
              <a:t>Customer Loyalty </a:t>
            </a:r>
            <a:br>
              <a:rPr lang="en-US" sz="800" dirty="0"/>
            </a:br>
            <a:r>
              <a:rPr lang="en-US" sz="800" dirty="0"/>
              <a:t>Status Change</a:t>
            </a:r>
            <a:endParaRPr lang="nl-NL" sz="800" dirty="0"/>
          </a:p>
        </p:txBody>
      </p:sp>
      <p:sp>
        <p:nvSpPr>
          <p:cNvPr id="35" name="Oval Callout 34"/>
          <p:cNvSpPr/>
          <p:nvPr/>
        </p:nvSpPr>
        <p:spPr>
          <a:xfrm>
            <a:off x="1271994" y="1098683"/>
            <a:ext cx="1314452" cy="628592"/>
          </a:xfrm>
          <a:prstGeom prst="wedgeEllipseCallout">
            <a:avLst>
              <a:gd name="adj1" fmla="val -43232"/>
              <a:gd name="adj2" fmla="val 116288"/>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36" name="Lightning Bolt 35"/>
          <p:cNvSpPr/>
          <p:nvPr/>
        </p:nvSpPr>
        <p:spPr>
          <a:xfrm>
            <a:off x="1110629" y="1046160"/>
            <a:ext cx="322730" cy="388888"/>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37" name="TextBox 36"/>
          <p:cNvSpPr txBox="1"/>
          <p:nvPr/>
        </p:nvSpPr>
        <p:spPr>
          <a:xfrm>
            <a:off x="1360093" y="1158917"/>
            <a:ext cx="1180451" cy="507831"/>
          </a:xfrm>
          <a:prstGeom prst="rect">
            <a:avLst/>
          </a:prstGeom>
          <a:noFill/>
        </p:spPr>
        <p:txBody>
          <a:bodyPr wrap="none" rtlCol="0">
            <a:spAutoFit/>
          </a:bodyPr>
          <a:lstStyle/>
          <a:p>
            <a:pPr marL="128588" indent="-128588">
              <a:buFont typeface="Arial" panose="020B0604020202020204" pitchFamily="34" charset="0"/>
              <a:buChar char="•"/>
            </a:pPr>
            <a:r>
              <a:rPr lang="en-US" sz="900" dirty="0"/>
              <a:t>Product Update</a:t>
            </a:r>
          </a:p>
          <a:p>
            <a:pPr marL="128588" indent="-128588">
              <a:buFont typeface="Arial" panose="020B0604020202020204" pitchFamily="34" charset="0"/>
              <a:buChar char="•"/>
            </a:pPr>
            <a:r>
              <a:rPr lang="en-US" sz="900" dirty="0"/>
              <a:t>Product added </a:t>
            </a:r>
            <a:br>
              <a:rPr lang="en-US" sz="900" dirty="0"/>
            </a:br>
            <a:r>
              <a:rPr lang="en-US" sz="900" dirty="0"/>
              <a:t>to Shopping Cart</a:t>
            </a:r>
          </a:p>
        </p:txBody>
      </p:sp>
      <p:sp>
        <p:nvSpPr>
          <p:cNvPr id="38" name="Oval Callout 37"/>
          <p:cNvSpPr/>
          <p:nvPr/>
        </p:nvSpPr>
        <p:spPr>
          <a:xfrm>
            <a:off x="219796" y="3122268"/>
            <a:ext cx="1828392" cy="465845"/>
          </a:xfrm>
          <a:prstGeom prst="wedgeEllipseCallout">
            <a:avLst>
              <a:gd name="adj1" fmla="val 13599"/>
              <a:gd name="adj2" fmla="val 84055"/>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39" name="Lightning Bolt 38"/>
          <p:cNvSpPr/>
          <p:nvPr/>
        </p:nvSpPr>
        <p:spPr>
          <a:xfrm>
            <a:off x="27536" y="2994496"/>
            <a:ext cx="322730" cy="388888"/>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40" name="TextBox 39"/>
          <p:cNvSpPr txBox="1"/>
          <p:nvPr/>
        </p:nvSpPr>
        <p:spPr>
          <a:xfrm>
            <a:off x="348693" y="3128697"/>
            <a:ext cx="1529906" cy="461665"/>
          </a:xfrm>
          <a:prstGeom prst="rect">
            <a:avLst/>
          </a:prstGeom>
          <a:noFill/>
        </p:spPr>
        <p:txBody>
          <a:bodyPr wrap="none" rtlCol="0">
            <a:spAutoFit/>
          </a:bodyPr>
          <a:lstStyle/>
          <a:p>
            <a:pPr marL="128588" indent="-128588">
              <a:buFont typeface="Arial" panose="020B0604020202020204" pitchFamily="34" charset="0"/>
              <a:buChar char="•"/>
            </a:pPr>
            <a:r>
              <a:rPr lang="en-US" sz="800" dirty="0"/>
              <a:t>New Customer</a:t>
            </a:r>
          </a:p>
          <a:p>
            <a:pPr marL="128588" indent="-128588">
              <a:buFont typeface="Arial" panose="020B0604020202020204" pitchFamily="34" charset="0"/>
              <a:buChar char="•"/>
            </a:pPr>
            <a:r>
              <a:rPr lang="en-US" sz="800" dirty="0"/>
              <a:t>Customer Profile Changed</a:t>
            </a:r>
          </a:p>
          <a:p>
            <a:pPr marL="128588" indent="-128588">
              <a:buFont typeface="Arial" panose="020B0604020202020204" pitchFamily="34" charset="0"/>
              <a:buChar char="•"/>
            </a:pPr>
            <a:r>
              <a:rPr lang="en-US" sz="800" dirty="0"/>
              <a:t>Customer Sign In</a:t>
            </a:r>
            <a:endParaRPr lang="nl-NL" sz="800" dirty="0"/>
          </a:p>
        </p:txBody>
      </p:sp>
      <p:pic>
        <p:nvPicPr>
          <p:cNvPr id="43" name="Picture 42"/>
          <p:cNvPicPr>
            <a:picLocks noChangeAspect="1"/>
          </p:cNvPicPr>
          <p:nvPr/>
        </p:nvPicPr>
        <p:blipFill>
          <a:blip r:embed="rId3"/>
          <a:stretch>
            <a:fillRect/>
          </a:stretch>
        </p:blipFill>
        <p:spPr>
          <a:xfrm>
            <a:off x="8377341" y="320987"/>
            <a:ext cx="199441" cy="254287"/>
          </a:xfrm>
          <a:prstGeom prst="rect">
            <a:avLst/>
          </a:prstGeom>
        </p:spPr>
      </p:pic>
      <p:pic>
        <p:nvPicPr>
          <p:cNvPr id="44" name="Picture 12" descr="Image result for logo elastic index"/>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08200" y="575274"/>
            <a:ext cx="639398" cy="195656"/>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p:cNvSpPr>
            <a:spLocks noGrp="1"/>
          </p:cNvSpPr>
          <p:nvPr>
            <p:ph type="ftr" sz="quarter" idx="11"/>
          </p:nvPr>
        </p:nvSpPr>
        <p:spPr/>
        <p:txBody>
          <a:bodyPr/>
          <a:lstStyle/>
          <a:p>
            <a:r>
              <a:rPr lang="en-US"/>
              <a:t>AS Watson - Microservices &amp; Apache Kafka</a:t>
            </a:r>
            <a:endParaRPr lang="nl-NL"/>
          </a:p>
        </p:txBody>
      </p:sp>
      <p:sp>
        <p:nvSpPr>
          <p:cNvPr id="10" name="Slide Number Placeholder 9"/>
          <p:cNvSpPr>
            <a:spLocks noGrp="1"/>
          </p:cNvSpPr>
          <p:nvPr>
            <p:ph type="sldNum" sz="quarter" idx="12"/>
          </p:nvPr>
        </p:nvSpPr>
        <p:spPr/>
        <p:txBody>
          <a:bodyPr/>
          <a:lstStyle/>
          <a:p>
            <a:fld id="{3DAF2546-231D-475C-B5EC-5D48B791FE27}" type="slidenum">
              <a:rPr lang="nl-NL" smtClean="0"/>
              <a:t>49</a:t>
            </a:fld>
            <a:endParaRPr lang="nl-NL"/>
          </a:p>
        </p:txBody>
      </p:sp>
    </p:spTree>
    <p:extLst>
      <p:ext uri="{BB962C8B-B14F-4D97-AF65-F5344CB8AC3E}">
        <p14:creationId xmlns:p14="http://schemas.microsoft.com/office/powerpoint/2010/main" val="4491743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918974" y="5604164"/>
            <a:ext cx="3240000" cy="108000"/>
          </a:xfrm>
        </p:spPr>
        <p:txBody>
          <a:bodyPr/>
          <a:lstStyle/>
          <a:p>
            <a:r>
              <a:rPr lang="en-US"/>
              <a:t>AS Watson - Microservices &amp; Apache Kafka</a:t>
            </a:r>
            <a:endParaRPr lang="nl-NL" dirty="0"/>
          </a:p>
        </p:txBody>
      </p:sp>
      <p:sp>
        <p:nvSpPr>
          <p:cNvPr id="5" name="Slide Number Placeholder 4"/>
          <p:cNvSpPr>
            <a:spLocks noGrp="1"/>
          </p:cNvSpPr>
          <p:nvPr>
            <p:ph type="sldNum" sz="quarter" idx="12"/>
          </p:nvPr>
        </p:nvSpPr>
        <p:spPr>
          <a:xfrm>
            <a:off x="7230974" y="5604164"/>
            <a:ext cx="144000" cy="108000"/>
          </a:xfrm>
        </p:spPr>
        <p:txBody>
          <a:bodyPr/>
          <a:lstStyle/>
          <a:p>
            <a:fld id="{14F1411D-0280-154F-AEAC-4C20B7AA46B2}" type="slidenum">
              <a:rPr lang="nl-NL" smtClean="0"/>
              <a:t>5</a:t>
            </a:fld>
            <a:endParaRPr lang="nl-NL"/>
          </a:p>
        </p:txBody>
      </p:sp>
      <p:pic>
        <p:nvPicPr>
          <p:cNvPr id="1026" name="Picture 2" descr="Image result for logo twitte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34814" y="456094"/>
            <a:ext cx="2594767" cy="18316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4478956" y="3651022"/>
            <a:ext cx="4595463" cy="1218956"/>
          </a:xfrm>
          <a:prstGeom prst="rect">
            <a:avLst/>
          </a:prstGeom>
          <a:ln>
            <a:noFill/>
          </a:ln>
          <a:effectLst>
            <a:outerShdw blurRad="292100" dist="139700" dir="2700000" algn="tl" rotWithShape="0">
              <a:srgbClr val="333333">
                <a:alpha val="65000"/>
              </a:srgbClr>
            </a:outerShdw>
          </a:effectLst>
        </p:spPr>
      </p:pic>
      <p:sp>
        <p:nvSpPr>
          <p:cNvPr id="12" name="TextBox 11"/>
          <p:cNvSpPr txBox="1"/>
          <p:nvPr/>
        </p:nvSpPr>
        <p:spPr>
          <a:xfrm>
            <a:off x="255181" y="1983239"/>
            <a:ext cx="4481996" cy="1477328"/>
          </a:xfrm>
          <a:prstGeom prst="rect">
            <a:avLst/>
          </a:prstGeom>
          <a:noFill/>
        </p:spPr>
        <p:txBody>
          <a:bodyPr wrap="none" lIns="0" tIns="0" rIns="0" bIns="0" rtlCol="0">
            <a:spAutoFit/>
          </a:bodyPr>
          <a:lstStyle/>
          <a:p>
            <a:pPr marL="285750" indent="-285750">
              <a:buFont typeface="Arial" panose="020B0604020202020204" pitchFamily="34" charset="0"/>
              <a:buChar char="•"/>
            </a:pPr>
            <a:r>
              <a:rPr lang="en-US" sz="1600" dirty="0"/>
              <a:t>Decoupled communication</a:t>
            </a:r>
          </a:p>
          <a:p>
            <a:pPr marL="285750" indent="-285750">
              <a:buFont typeface="Arial" panose="020B0604020202020204" pitchFamily="34" charset="0"/>
              <a:buChar char="•"/>
            </a:pPr>
            <a:r>
              <a:rPr lang="en-US" sz="1600" dirty="0"/>
              <a:t>0, 1 or many followers</a:t>
            </a:r>
          </a:p>
          <a:p>
            <a:pPr marL="285750" indent="-285750">
              <a:buFont typeface="Arial" panose="020B0604020202020204" pitchFamily="34" charset="0"/>
              <a:buChar char="•"/>
            </a:pPr>
            <a:r>
              <a:rPr lang="en-US" sz="1600" dirty="0"/>
              <a:t>Scalable number of messages (and parties)</a:t>
            </a:r>
          </a:p>
          <a:p>
            <a:pPr marL="285750" indent="-285750">
              <a:buFont typeface="Arial" panose="020B0604020202020204" pitchFamily="34" charset="0"/>
              <a:buChar char="•"/>
            </a:pPr>
            <a:r>
              <a:rPr lang="en-US" sz="1600" dirty="0"/>
              <a:t>Reliable (mostly available, few messages lost)</a:t>
            </a:r>
          </a:p>
          <a:p>
            <a:pPr marL="285750" indent="-285750">
              <a:buFont typeface="Arial" panose="020B0604020202020204" pitchFamily="34" charset="0"/>
              <a:buChar char="•"/>
            </a:pPr>
            <a:r>
              <a:rPr lang="en-US" sz="1600" dirty="0"/>
              <a:t>Full history</a:t>
            </a:r>
          </a:p>
          <a:p>
            <a:pPr marL="285750" indent="-285750">
              <a:buFont typeface="Arial" panose="020B0604020202020204" pitchFamily="34" charset="0"/>
              <a:buChar char="•"/>
            </a:pPr>
            <a:r>
              <a:rPr lang="en-US" sz="1600" dirty="0"/>
              <a:t>Open: cross device, cross location</a:t>
            </a:r>
            <a:endParaRPr lang="nl-NL" sz="1600" dirty="0" err="1"/>
          </a:p>
        </p:txBody>
      </p:sp>
      <p:sp>
        <p:nvSpPr>
          <p:cNvPr id="15" name="TextBox 14"/>
          <p:cNvSpPr txBox="1"/>
          <p:nvPr/>
        </p:nvSpPr>
        <p:spPr>
          <a:xfrm>
            <a:off x="5431140" y="1983239"/>
            <a:ext cx="3529812" cy="1477328"/>
          </a:xfrm>
          <a:prstGeom prst="rect">
            <a:avLst/>
          </a:prstGeom>
          <a:noFill/>
        </p:spPr>
        <p:txBody>
          <a:bodyPr wrap="none" lIns="0" tIns="0" rIns="0" bIns="0" rtlCol="0">
            <a:spAutoFit/>
          </a:bodyPr>
          <a:lstStyle/>
          <a:p>
            <a:pPr marL="285750" indent="-285750" algn="r">
              <a:buFont typeface="Arial" panose="020B0604020202020204" pitchFamily="34" charset="0"/>
              <a:buChar char="•"/>
            </a:pPr>
            <a:r>
              <a:rPr lang="en-US" sz="1600" dirty="0"/>
              <a:t>Not Sub-second, near real-time fast</a:t>
            </a:r>
          </a:p>
          <a:p>
            <a:pPr marL="285750" indent="-285750" algn="r">
              <a:buFont typeface="Arial" panose="020B0604020202020204" pitchFamily="34" charset="0"/>
              <a:buChar char="•"/>
            </a:pPr>
            <a:r>
              <a:rPr lang="en-US" sz="1600" dirty="0"/>
              <a:t>Rate limited (#messages/minute)</a:t>
            </a:r>
          </a:p>
          <a:p>
            <a:pPr marL="285750" indent="-285750" algn="r">
              <a:buFont typeface="Arial" panose="020B0604020202020204" pitchFamily="34" charset="0"/>
              <a:buChar char="•"/>
            </a:pPr>
            <a:r>
              <a:rPr lang="en-US" sz="1600" dirty="0"/>
              <a:t>Size limited (140-280 characters)</a:t>
            </a:r>
          </a:p>
          <a:p>
            <a:pPr marL="285750" indent="-285750" algn="r">
              <a:buFont typeface="Arial" panose="020B0604020202020204" pitchFamily="34" charset="0"/>
              <a:buChar char="•"/>
            </a:pPr>
            <a:r>
              <a:rPr lang="en-US" sz="1600" dirty="0"/>
              <a:t>Format limited (text)</a:t>
            </a:r>
          </a:p>
          <a:p>
            <a:pPr marL="285750" indent="-285750" algn="r">
              <a:buFont typeface="Arial" panose="020B0604020202020204" pitchFamily="34" charset="0"/>
              <a:buChar char="•"/>
            </a:pPr>
            <a:r>
              <a:rPr lang="en-US" sz="1600" dirty="0"/>
              <a:t>Not for private interactions</a:t>
            </a:r>
          </a:p>
          <a:p>
            <a:pPr marL="285750" indent="-285750" algn="r">
              <a:buFont typeface="Arial" panose="020B0604020202020204" pitchFamily="34" charset="0"/>
              <a:buChar char="•"/>
            </a:pPr>
            <a:r>
              <a:rPr lang="en-US" sz="1600" dirty="0"/>
              <a:t>Not (really) for programmatic use</a:t>
            </a:r>
            <a:endParaRPr lang="nl-NL" sz="1600" dirty="0" err="1"/>
          </a:p>
        </p:txBody>
      </p:sp>
      <p:pic>
        <p:nvPicPr>
          <p:cNvPr id="2050" name="Picture 2" descr="http://zone1.aqusagtechnologi.netdna-cdn.com/wp-content/uploads/2015/05/Website1-750x341.png"/>
          <p:cNvPicPr>
            <a:picLocks noChangeAspect="1" noChangeArrowheads="1"/>
          </p:cNvPicPr>
          <p:nvPr/>
        </p:nvPicPr>
        <p:blipFill rotWithShape="1">
          <a:blip r:embed="rId4">
            <a:extLst>
              <a:ext uri="{28A0092B-C50C-407E-A947-70E740481C1C}">
                <a14:useLocalDpi xmlns:a14="http://schemas.microsoft.com/office/drawing/2010/main" val="0"/>
              </a:ext>
            </a:extLst>
          </a:blip>
          <a:srcRect r="52764"/>
          <a:stretch/>
        </p:blipFill>
        <p:spPr bwMode="auto">
          <a:xfrm>
            <a:off x="121772" y="364099"/>
            <a:ext cx="1673226" cy="161054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zone1.aqusagtechnologi.netdna-cdn.com/wp-content/uploads/2015/05/Website1-750x341.png"/>
          <p:cNvPicPr>
            <a:picLocks noChangeAspect="1" noChangeArrowheads="1"/>
          </p:cNvPicPr>
          <p:nvPr/>
        </p:nvPicPr>
        <p:blipFill rotWithShape="1">
          <a:blip r:embed="rId4">
            <a:extLst>
              <a:ext uri="{28A0092B-C50C-407E-A947-70E740481C1C}">
                <a14:useLocalDpi xmlns:a14="http://schemas.microsoft.com/office/drawing/2010/main" val="0"/>
              </a:ext>
            </a:extLst>
          </a:blip>
          <a:srcRect l="52638"/>
          <a:stretch/>
        </p:blipFill>
        <p:spPr bwMode="auto">
          <a:xfrm>
            <a:off x="8117810" y="1169372"/>
            <a:ext cx="891404" cy="855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0981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Microservices platform</a:t>
            </a:r>
            <a:endParaRPr lang="en-US" dirty="0"/>
          </a:p>
        </p:txBody>
      </p:sp>
      <p:sp>
        <p:nvSpPr>
          <p:cNvPr id="3" name="Text Placeholder 2"/>
          <p:cNvSpPr>
            <a:spLocks noGrp="1"/>
          </p:cNvSpPr>
          <p:nvPr>
            <p:ph type="body" sz="quarter" idx="10"/>
          </p:nvPr>
        </p:nvSpPr>
        <p:spPr/>
        <p:txBody>
          <a:bodyPr>
            <a:normAutofit/>
          </a:bodyPr>
          <a:lstStyle/>
          <a:p>
            <a:r>
              <a:rPr lang="nl-NL" dirty="0" err="1"/>
              <a:t>Receives</a:t>
            </a:r>
            <a:r>
              <a:rPr lang="nl-NL" dirty="0"/>
              <a:t> microservice </a:t>
            </a:r>
            <a:r>
              <a:rPr lang="nl-NL" dirty="0" err="1"/>
              <a:t>deployment</a:t>
            </a:r>
            <a:endParaRPr lang="nl-NL" dirty="0"/>
          </a:p>
          <a:p>
            <a:r>
              <a:rPr lang="nl-NL" dirty="0"/>
              <a:t>Handles </a:t>
            </a:r>
            <a:r>
              <a:rPr lang="nl-NL" dirty="0" err="1"/>
              <a:t>scale</a:t>
            </a:r>
            <a:r>
              <a:rPr lang="nl-NL" dirty="0"/>
              <a:t> out &amp; </a:t>
            </a:r>
            <a:r>
              <a:rPr lang="nl-NL" dirty="0" err="1"/>
              <a:t>fail</a:t>
            </a:r>
            <a:r>
              <a:rPr lang="nl-NL" dirty="0"/>
              <a:t> over</a:t>
            </a:r>
          </a:p>
          <a:p>
            <a:pPr lvl="1"/>
            <a:r>
              <a:rPr lang="nl-NL" dirty="0"/>
              <a:t>Start/stop microservice </a:t>
            </a:r>
            <a:r>
              <a:rPr lang="nl-NL" dirty="0" err="1"/>
              <a:t>instances</a:t>
            </a:r>
            <a:r>
              <a:rPr lang="nl-NL" dirty="0"/>
              <a:t> </a:t>
            </a:r>
            <a:r>
              <a:rPr lang="nl-NL" dirty="0" err="1"/>
              <a:t>based</a:t>
            </a:r>
            <a:r>
              <a:rPr lang="nl-NL" dirty="0"/>
              <a:t> on </a:t>
            </a:r>
            <a:br>
              <a:rPr lang="nl-NL" dirty="0"/>
            </a:br>
            <a:r>
              <a:rPr lang="nl-NL" dirty="0"/>
              <a:t>non </a:t>
            </a:r>
            <a:r>
              <a:rPr lang="nl-NL" dirty="0" err="1"/>
              <a:t>functional</a:t>
            </a:r>
            <a:r>
              <a:rPr lang="nl-NL" dirty="0"/>
              <a:t> </a:t>
            </a:r>
            <a:r>
              <a:rPr lang="nl-NL" dirty="0" err="1"/>
              <a:t>requirements</a:t>
            </a:r>
            <a:r>
              <a:rPr lang="nl-NL" dirty="0"/>
              <a:t> </a:t>
            </a:r>
            <a:r>
              <a:rPr lang="nl-NL" dirty="0" err="1"/>
              <a:t>and</a:t>
            </a:r>
            <a:r>
              <a:rPr lang="nl-NL" dirty="0"/>
              <a:t> live </a:t>
            </a:r>
            <a:r>
              <a:rPr lang="nl-NL" dirty="0" err="1"/>
              <a:t>observed</a:t>
            </a:r>
            <a:r>
              <a:rPr lang="nl-NL" dirty="0"/>
              <a:t> </a:t>
            </a:r>
            <a:r>
              <a:rPr lang="nl-NL" dirty="0" err="1"/>
              <a:t>behavior</a:t>
            </a:r>
            <a:endParaRPr lang="nl-NL" dirty="0"/>
          </a:p>
          <a:p>
            <a:r>
              <a:rPr lang="nl-NL" dirty="0"/>
              <a:t>Supports </a:t>
            </a:r>
            <a:r>
              <a:rPr lang="nl-NL" dirty="0" err="1"/>
              <a:t>automated</a:t>
            </a:r>
            <a:r>
              <a:rPr lang="nl-NL" dirty="0"/>
              <a:t> </a:t>
            </a:r>
            <a:r>
              <a:rPr lang="nl-NL" dirty="0" err="1"/>
              <a:t>DevOps</a:t>
            </a:r>
            <a:endParaRPr lang="nl-NL" dirty="0"/>
          </a:p>
          <a:p>
            <a:pPr lvl="1"/>
            <a:r>
              <a:rPr lang="nl-NL" dirty="0"/>
              <a:t>CD, monitoring, </a:t>
            </a:r>
            <a:r>
              <a:rPr lang="nl-NL" dirty="0" err="1"/>
              <a:t>throttling</a:t>
            </a:r>
            <a:r>
              <a:rPr lang="nl-NL" dirty="0"/>
              <a:t>, circuit </a:t>
            </a:r>
            <a:r>
              <a:rPr lang="nl-NL" dirty="0" err="1"/>
              <a:t>breaker</a:t>
            </a:r>
            <a:r>
              <a:rPr lang="nl-NL" dirty="0"/>
              <a:t>, </a:t>
            </a:r>
            <a:r>
              <a:rPr lang="nl-NL" dirty="0" err="1"/>
              <a:t>auditing</a:t>
            </a:r>
            <a:r>
              <a:rPr lang="nl-NL" dirty="0"/>
              <a:t>, …</a:t>
            </a:r>
          </a:p>
          <a:p>
            <a:r>
              <a:rPr lang="nl-NL" dirty="0" err="1"/>
              <a:t>Provides</a:t>
            </a:r>
            <a:r>
              <a:rPr lang="nl-NL" dirty="0"/>
              <a:t> </a:t>
            </a:r>
            <a:r>
              <a:rPr lang="nl-NL" dirty="0" err="1"/>
              <a:t>Capabilities</a:t>
            </a:r>
            <a:r>
              <a:rPr lang="nl-NL" dirty="0"/>
              <a:t> – </a:t>
            </a:r>
            <a:r>
              <a:rPr lang="nl-NL" dirty="0" err="1"/>
              <a:t>generic</a:t>
            </a:r>
            <a:r>
              <a:rPr lang="nl-NL" dirty="0"/>
              <a:t> </a:t>
            </a:r>
            <a:r>
              <a:rPr lang="nl-NL" dirty="0" err="1"/>
              <a:t>facilities</a:t>
            </a:r>
            <a:r>
              <a:rPr lang="nl-NL" dirty="0"/>
              <a:t> </a:t>
            </a:r>
            <a:r>
              <a:rPr lang="nl-NL" dirty="0" err="1"/>
              <a:t>available</a:t>
            </a:r>
            <a:r>
              <a:rPr lang="nl-NL" dirty="0"/>
              <a:t> </a:t>
            </a:r>
            <a:r>
              <a:rPr lang="nl-NL" dirty="0" err="1"/>
              <a:t>to</a:t>
            </a:r>
            <a:r>
              <a:rPr lang="nl-NL" dirty="0"/>
              <a:t> microservices </a:t>
            </a:r>
            <a:r>
              <a:rPr lang="nl-NL" dirty="0" err="1"/>
              <a:t>from</a:t>
            </a:r>
            <a:r>
              <a:rPr lang="nl-NL" dirty="0"/>
              <a:t> </a:t>
            </a:r>
            <a:r>
              <a:rPr lang="nl-NL" dirty="0" err="1"/>
              <a:t>the</a:t>
            </a:r>
            <a:r>
              <a:rPr lang="nl-NL" dirty="0"/>
              <a:t> run time platform</a:t>
            </a:r>
          </a:p>
          <a:p>
            <a:pPr lvl="1"/>
            <a:r>
              <a:rPr lang="nl-NL" dirty="0" err="1"/>
              <a:t>Provided</a:t>
            </a:r>
            <a:r>
              <a:rPr lang="nl-NL" dirty="0"/>
              <a:t> </a:t>
            </a:r>
            <a:r>
              <a:rPr lang="nl-NL" dirty="0" err="1"/>
              <a:t>through</a:t>
            </a:r>
            <a:r>
              <a:rPr lang="nl-NL" dirty="0"/>
              <a:t> public </a:t>
            </a:r>
            <a:r>
              <a:rPr lang="nl-NL" dirty="0" err="1"/>
              <a:t>APIs</a:t>
            </a:r>
            <a:r>
              <a:rPr lang="nl-NL" dirty="0"/>
              <a:t> </a:t>
            </a:r>
            <a:r>
              <a:rPr lang="nl-NL" dirty="0" err="1"/>
              <a:t>whenever</a:t>
            </a:r>
            <a:r>
              <a:rPr lang="nl-NL" dirty="0"/>
              <a:t> </a:t>
            </a:r>
            <a:r>
              <a:rPr lang="nl-NL" dirty="0" err="1"/>
              <a:t>possible</a:t>
            </a:r>
            <a:endParaRPr lang="nl-NL" dirty="0"/>
          </a:p>
          <a:p>
            <a:pPr lvl="1"/>
            <a:r>
              <a:rPr lang="nl-NL" dirty="0" err="1"/>
              <a:t>Injected</a:t>
            </a:r>
            <a:r>
              <a:rPr lang="nl-NL" dirty="0"/>
              <a:t> meta-data at run time</a:t>
            </a:r>
          </a:p>
          <a:p>
            <a:pPr lvl="1"/>
            <a:r>
              <a:rPr lang="nl-NL" dirty="0" err="1"/>
              <a:t>implemented</a:t>
            </a:r>
            <a:r>
              <a:rPr lang="nl-NL" dirty="0"/>
              <a:t> </a:t>
            </a:r>
            <a:r>
              <a:rPr lang="nl-NL" dirty="0" err="1"/>
              <a:t>by</a:t>
            </a:r>
            <a:r>
              <a:rPr lang="nl-NL" dirty="0"/>
              <a:t> </a:t>
            </a:r>
            <a:r>
              <a:rPr lang="nl-NL" dirty="0" err="1"/>
              <a:t>generic</a:t>
            </a:r>
            <a:r>
              <a:rPr lang="nl-NL" dirty="0"/>
              <a:t>/platform level microservices</a:t>
            </a:r>
          </a:p>
          <a:p>
            <a:pPr marL="321383" lvl="1" indent="0">
              <a:buNone/>
            </a:pPr>
            <a:endParaRPr lang="nl-NL" dirty="0"/>
          </a:p>
          <a:p>
            <a:endParaRPr lang="en-US" dirty="0"/>
          </a:p>
        </p:txBody>
      </p:sp>
      <p:sp>
        <p:nvSpPr>
          <p:cNvPr id="4" name="Rectangle 3"/>
          <p:cNvSpPr/>
          <p:nvPr/>
        </p:nvSpPr>
        <p:spPr>
          <a:xfrm>
            <a:off x="6356851" y="1985087"/>
            <a:ext cx="2483270" cy="401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712" dirty="0"/>
              <a:t>Microservices Platform</a:t>
            </a:r>
            <a:endParaRPr lang="en-US" sz="712" dirty="0"/>
          </a:p>
        </p:txBody>
      </p:sp>
      <p:sp>
        <p:nvSpPr>
          <p:cNvPr id="5" name="Rounded Rectangle 4"/>
          <p:cNvSpPr/>
          <p:nvPr/>
        </p:nvSpPr>
        <p:spPr>
          <a:xfrm>
            <a:off x="6790820" y="1326096"/>
            <a:ext cx="345568"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712"/>
          </a:p>
        </p:txBody>
      </p:sp>
      <p:sp>
        <p:nvSpPr>
          <p:cNvPr id="6" name="Rounded Rectangle 5"/>
          <p:cNvSpPr/>
          <p:nvPr/>
        </p:nvSpPr>
        <p:spPr>
          <a:xfrm>
            <a:off x="6790820" y="1326097"/>
            <a:ext cx="345568" cy="152693"/>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844" b="1" dirty="0">
                <a:solidFill>
                  <a:schemeClr val="bg2">
                    <a:lumMod val="95000"/>
                  </a:schemeClr>
                </a:solidFill>
              </a:rPr>
              <a:t>API</a:t>
            </a:r>
            <a:endParaRPr lang="en-US" sz="844" b="1" dirty="0">
              <a:solidFill>
                <a:schemeClr val="bg2">
                  <a:lumMod val="95000"/>
                </a:schemeClr>
              </a:solidFill>
            </a:endParaRPr>
          </a:p>
        </p:txBody>
      </p:sp>
      <p:sp>
        <p:nvSpPr>
          <p:cNvPr id="7" name="Rectangular Callout 6"/>
          <p:cNvSpPr/>
          <p:nvPr/>
        </p:nvSpPr>
        <p:spPr>
          <a:xfrm>
            <a:off x="7321228" y="2676224"/>
            <a:ext cx="1382274" cy="667027"/>
          </a:xfrm>
          <a:prstGeom prst="wedgeRectCallout">
            <a:avLst>
              <a:gd name="adj1" fmla="val -37387"/>
              <a:gd name="adj2" fmla="val -103744"/>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055" dirty="0" err="1"/>
              <a:t>deploy</a:t>
            </a:r>
            <a:r>
              <a:rPr lang="nl-NL" sz="1055" dirty="0"/>
              <a:t>, </a:t>
            </a:r>
            <a:r>
              <a:rPr lang="nl-NL" sz="1055" dirty="0" err="1"/>
              <a:t>inject</a:t>
            </a:r>
            <a:r>
              <a:rPr lang="nl-NL" sz="1055" dirty="0"/>
              <a:t> </a:t>
            </a:r>
            <a:r>
              <a:rPr lang="nl-NL" sz="1055" dirty="0" err="1"/>
              <a:t>dependencies</a:t>
            </a:r>
            <a:r>
              <a:rPr lang="nl-NL" sz="1055" dirty="0"/>
              <a:t>, start, </a:t>
            </a:r>
            <a:r>
              <a:rPr lang="nl-NL" sz="1055" dirty="0" err="1"/>
              <a:t>watch</a:t>
            </a:r>
            <a:r>
              <a:rPr lang="nl-NL" sz="1055" dirty="0"/>
              <a:t>, </a:t>
            </a:r>
            <a:r>
              <a:rPr lang="nl-NL" sz="1055" dirty="0" err="1"/>
              <a:t>restart</a:t>
            </a:r>
            <a:r>
              <a:rPr lang="nl-NL" sz="1055" dirty="0"/>
              <a:t>, stop, </a:t>
            </a:r>
            <a:r>
              <a:rPr lang="nl-NL" sz="1055" dirty="0" err="1"/>
              <a:t>scale</a:t>
            </a:r>
            <a:r>
              <a:rPr lang="nl-NL" sz="1055" dirty="0"/>
              <a:t> </a:t>
            </a:r>
            <a:endParaRPr lang="en-US" sz="1055" dirty="0"/>
          </a:p>
        </p:txBody>
      </p:sp>
      <p:sp>
        <p:nvSpPr>
          <p:cNvPr id="8" name="Rounded Rectangle 7"/>
          <p:cNvSpPr/>
          <p:nvPr/>
        </p:nvSpPr>
        <p:spPr>
          <a:xfrm>
            <a:off x="7216754" y="1326096"/>
            <a:ext cx="345568"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712"/>
          </a:p>
        </p:txBody>
      </p:sp>
      <p:sp>
        <p:nvSpPr>
          <p:cNvPr id="9" name="Rounded Rectangle 8"/>
          <p:cNvSpPr/>
          <p:nvPr/>
        </p:nvSpPr>
        <p:spPr>
          <a:xfrm>
            <a:off x="7216754" y="1326097"/>
            <a:ext cx="345568" cy="152693"/>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844" b="1" dirty="0">
                <a:solidFill>
                  <a:schemeClr val="bg2">
                    <a:lumMod val="95000"/>
                  </a:schemeClr>
                </a:solidFill>
              </a:rPr>
              <a:t>API</a:t>
            </a:r>
            <a:endParaRPr lang="en-US" sz="844" b="1" dirty="0">
              <a:solidFill>
                <a:schemeClr val="bg2">
                  <a:lumMod val="95000"/>
                </a:schemeClr>
              </a:solidFill>
            </a:endParaRPr>
          </a:p>
        </p:txBody>
      </p:sp>
      <p:sp>
        <p:nvSpPr>
          <p:cNvPr id="10" name="Rounded Rectangle 9"/>
          <p:cNvSpPr/>
          <p:nvPr/>
        </p:nvSpPr>
        <p:spPr>
          <a:xfrm>
            <a:off x="7642687" y="1326096"/>
            <a:ext cx="345568"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712"/>
          </a:p>
        </p:txBody>
      </p:sp>
      <p:sp>
        <p:nvSpPr>
          <p:cNvPr id="11" name="Rounded Rectangle 10"/>
          <p:cNvSpPr/>
          <p:nvPr/>
        </p:nvSpPr>
        <p:spPr>
          <a:xfrm>
            <a:off x="7642687" y="1326097"/>
            <a:ext cx="345568" cy="152693"/>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844" b="1" dirty="0">
                <a:solidFill>
                  <a:schemeClr val="bg2">
                    <a:lumMod val="95000"/>
                  </a:schemeClr>
                </a:solidFill>
              </a:rPr>
              <a:t>API</a:t>
            </a:r>
            <a:endParaRPr lang="en-US" sz="844" b="1" dirty="0">
              <a:solidFill>
                <a:schemeClr val="bg2">
                  <a:lumMod val="95000"/>
                </a:schemeClr>
              </a:solidFill>
            </a:endParaRPr>
          </a:p>
        </p:txBody>
      </p:sp>
      <p:sp>
        <p:nvSpPr>
          <p:cNvPr id="12" name="Rounded Rectangle 11"/>
          <p:cNvSpPr/>
          <p:nvPr/>
        </p:nvSpPr>
        <p:spPr>
          <a:xfrm>
            <a:off x="6963605" y="908200"/>
            <a:ext cx="851866" cy="27324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949" dirty="0">
                <a:solidFill>
                  <a:schemeClr val="tx2"/>
                </a:solidFill>
              </a:rPr>
              <a:t>API Gateway</a:t>
            </a:r>
            <a:endParaRPr lang="en-US" sz="949" dirty="0">
              <a:solidFill>
                <a:schemeClr val="tx2"/>
              </a:solidFill>
            </a:endParaRPr>
          </a:p>
        </p:txBody>
      </p:sp>
      <p:sp>
        <p:nvSpPr>
          <p:cNvPr id="13" name="Rounded Rectangle 12"/>
          <p:cNvSpPr/>
          <p:nvPr/>
        </p:nvSpPr>
        <p:spPr>
          <a:xfrm>
            <a:off x="8229349" y="1137239"/>
            <a:ext cx="610772" cy="212967"/>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633" dirty="0">
                <a:solidFill>
                  <a:schemeClr val="tx2"/>
                </a:solidFill>
              </a:rPr>
              <a:t>  </a:t>
            </a:r>
            <a:r>
              <a:rPr lang="nl-NL" sz="633" dirty="0" err="1">
                <a:solidFill>
                  <a:schemeClr val="tx2"/>
                </a:solidFill>
              </a:rPr>
              <a:t>Authenticate</a:t>
            </a:r>
            <a:endParaRPr lang="en-US" sz="633" dirty="0">
              <a:solidFill>
                <a:schemeClr val="tx2"/>
              </a:solidFill>
            </a:endParaRPr>
          </a:p>
        </p:txBody>
      </p:sp>
      <p:sp>
        <p:nvSpPr>
          <p:cNvPr id="14" name="Rounded Rectangle 13"/>
          <p:cNvSpPr/>
          <p:nvPr/>
        </p:nvSpPr>
        <p:spPr>
          <a:xfrm>
            <a:off x="8229349" y="1400434"/>
            <a:ext cx="610772" cy="212967"/>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633" dirty="0" err="1">
                <a:solidFill>
                  <a:schemeClr val="tx2"/>
                </a:solidFill>
              </a:rPr>
              <a:t>Logging</a:t>
            </a:r>
            <a:endParaRPr lang="en-US" sz="633" dirty="0">
              <a:solidFill>
                <a:schemeClr val="tx2"/>
              </a:solidFill>
            </a:endParaRPr>
          </a:p>
        </p:txBody>
      </p:sp>
      <p:sp>
        <p:nvSpPr>
          <p:cNvPr id="15" name="Rounded Rectangle 14"/>
          <p:cNvSpPr/>
          <p:nvPr/>
        </p:nvSpPr>
        <p:spPr>
          <a:xfrm>
            <a:off x="8229349" y="1667647"/>
            <a:ext cx="610772" cy="212967"/>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633" dirty="0">
                <a:solidFill>
                  <a:schemeClr val="tx2"/>
                </a:solidFill>
              </a:rPr>
              <a:t>Cache</a:t>
            </a:r>
            <a:endParaRPr lang="en-US" sz="633" dirty="0">
              <a:solidFill>
                <a:schemeClr val="tx2"/>
              </a:solidFill>
            </a:endParaRPr>
          </a:p>
        </p:txBody>
      </p:sp>
      <p:sp>
        <p:nvSpPr>
          <p:cNvPr id="16" name="Rounded Rectangle 15"/>
          <p:cNvSpPr/>
          <p:nvPr/>
        </p:nvSpPr>
        <p:spPr>
          <a:xfrm>
            <a:off x="8229349" y="1137239"/>
            <a:ext cx="112511" cy="2129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633" dirty="0">
              <a:solidFill>
                <a:schemeClr val="tx2"/>
              </a:solidFill>
            </a:endParaRPr>
          </a:p>
        </p:txBody>
      </p:sp>
      <p:sp>
        <p:nvSpPr>
          <p:cNvPr id="17" name="Rounded Rectangle 16"/>
          <p:cNvSpPr/>
          <p:nvPr/>
        </p:nvSpPr>
        <p:spPr>
          <a:xfrm>
            <a:off x="8229349" y="1137239"/>
            <a:ext cx="112511" cy="2129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633" dirty="0">
              <a:solidFill>
                <a:schemeClr val="tx2"/>
              </a:solidFill>
            </a:endParaRPr>
          </a:p>
        </p:txBody>
      </p:sp>
      <p:sp>
        <p:nvSpPr>
          <p:cNvPr id="18" name="Rounded Rectangle 17"/>
          <p:cNvSpPr/>
          <p:nvPr/>
        </p:nvSpPr>
        <p:spPr>
          <a:xfrm>
            <a:off x="8229349" y="1137239"/>
            <a:ext cx="112511" cy="2129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633" dirty="0">
              <a:solidFill>
                <a:schemeClr val="tx2"/>
              </a:solidFill>
            </a:endParaRPr>
          </a:p>
        </p:txBody>
      </p:sp>
      <p:sp>
        <p:nvSpPr>
          <p:cNvPr id="19" name="Rounded Rectangle 18"/>
          <p:cNvSpPr/>
          <p:nvPr/>
        </p:nvSpPr>
        <p:spPr>
          <a:xfrm>
            <a:off x="8229349" y="1137239"/>
            <a:ext cx="112511" cy="2129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633" dirty="0">
              <a:solidFill>
                <a:schemeClr val="tx2"/>
              </a:solidFill>
            </a:endParaRPr>
          </a:p>
        </p:txBody>
      </p:sp>
      <p:sp>
        <p:nvSpPr>
          <p:cNvPr id="20" name="Rounded Rectangle 19"/>
          <p:cNvSpPr/>
          <p:nvPr/>
        </p:nvSpPr>
        <p:spPr>
          <a:xfrm>
            <a:off x="8229349" y="1390388"/>
            <a:ext cx="112511" cy="2129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633" dirty="0">
              <a:solidFill>
                <a:schemeClr val="tx2"/>
              </a:solidFill>
            </a:endParaRPr>
          </a:p>
        </p:txBody>
      </p:sp>
      <p:sp>
        <p:nvSpPr>
          <p:cNvPr id="21" name="Rounded Rectangle 20"/>
          <p:cNvSpPr/>
          <p:nvPr/>
        </p:nvSpPr>
        <p:spPr>
          <a:xfrm>
            <a:off x="8229349" y="1667647"/>
            <a:ext cx="112511" cy="2129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633" dirty="0">
              <a:solidFill>
                <a:schemeClr val="tx2"/>
              </a:solidFill>
            </a:endParaRPr>
          </a:p>
        </p:txBody>
      </p:sp>
    </p:spTree>
    <p:extLst>
      <p:ext uri="{BB962C8B-B14F-4D97-AF65-F5344CB8AC3E}">
        <p14:creationId xmlns:p14="http://schemas.microsoft.com/office/powerpoint/2010/main" val="36148222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Shared platform </a:t>
            </a:r>
            <a:r>
              <a:rPr lang="nl-NL" dirty="0" err="1"/>
              <a:t>capability</a:t>
            </a:r>
            <a:endParaRPr lang="en-US" dirty="0"/>
          </a:p>
        </p:txBody>
      </p:sp>
      <p:sp>
        <p:nvSpPr>
          <p:cNvPr id="3" name="Text Placeholder 2"/>
          <p:cNvSpPr>
            <a:spLocks noGrp="1"/>
          </p:cNvSpPr>
          <p:nvPr>
            <p:ph type="body" sz="quarter" idx="10"/>
          </p:nvPr>
        </p:nvSpPr>
        <p:spPr>
          <a:xfrm>
            <a:off x="1011257" y="1164028"/>
            <a:ext cx="6848414" cy="3604358"/>
          </a:xfrm>
        </p:spPr>
        <p:txBody>
          <a:bodyPr>
            <a:normAutofit lnSpcReduction="10000"/>
          </a:bodyPr>
          <a:lstStyle/>
          <a:p>
            <a:r>
              <a:rPr lang="nl-NL" dirty="0"/>
              <a:t>Microservices are </a:t>
            </a:r>
            <a:r>
              <a:rPr lang="nl-NL" dirty="0" err="1"/>
              <a:t>isolated</a:t>
            </a:r>
            <a:endParaRPr lang="nl-NL" dirty="0"/>
          </a:p>
          <a:p>
            <a:pPr lvl="1"/>
            <a:r>
              <a:rPr lang="nl-NL" dirty="0" err="1"/>
              <a:t>Not</a:t>
            </a:r>
            <a:r>
              <a:rPr lang="nl-NL" dirty="0"/>
              <a:t> </a:t>
            </a:r>
            <a:r>
              <a:rPr lang="nl-NL" dirty="0" err="1"/>
              <a:t>aware</a:t>
            </a:r>
            <a:r>
              <a:rPr lang="nl-NL" dirty="0"/>
              <a:t> of </a:t>
            </a:r>
            <a:r>
              <a:rPr lang="nl-NL" dirty="0" err="1"/>
              <a:t>each</a:t>
            </a:r>
            <a:r>
              <a:rPr lang="nl-NL" dirty="0"/>
              <a:t> </a:t>
            </a:r>
            <a:r>
              <a:rPr lang="nl-NL" dirty="0" err="1"/>
              <a:t>other</a:t>
            </a:r>
            <a:r>
              <a:rPr lang="nl-NL" dirty="0"/>
              <a:t> (</a:t>
            </a:r>
            <a:r>
              <a:rPr lang="nl-NL" dirty="0" err="1"/>
              <a:t>except</a:t>
            </a:r>
            <a:r>
              <a:rPr lang="nl-NL" dirty="0"/>
              <a:t> </a:t>
            </a:r>
            <a:r>
              <a:rPr lang="nl-NL" dirty="0" err="1"/>
              <a:t>through</a:t>
            </a:r>
            <a:r>
              <a:rPr lang="nl-NL" dirty="0"/>
              <a:t> public </a:t>
            </a:r>
            <a:r>
              <a:rPr lang="nl-NL" dirty="0" err="1"/>
              <a:t>APIs</a:t>
            </a:r>
            <a:r>
              <a:rPr lang="nl-NL" dirty="0"/>
              <a:t>)</a:t>
            </a:r>
          </a:p>
          <a:p>
            <a:pPr lvl="1"/>
            <a:r>
              <a:rPr lang="nl-NL" dirty="0" err="1"/>
              <a:t>Not</a:t>
            </a:r>
            <a:r>
              <a:rPr lang="nl-NL" dirty="0"/>
              <a:t> </a:t>
            </a:r>
            <a:r>
              <a:rPr lang="nl-NL" dirty="0" err="1"/>
              <a:t>sharing</a:t>
            </a:r>
            <a:r>
              <a:rPr lang="nl-NL" dirty="0"/>
              <a:t> private resources</a:t>
            </a:r>
          </a:p>
          <a:p>
            <a:r>
              <a:rPr lang="nl-NL" dirty="0" err="1"/>
              <a:t>Ideally</a:t>
            </a:r>
            <a:r>
              <a:rPr lang="nl-NL" dirty="0"/>
              <a:t> </a:t>
            </a:r>
            <a:r>
              <a:rPr lang="nl-NL" dirty="0" err="1"/>
              <a:t>each</a:t>
            </a:r>
            <a:r>
              <a:rPr lang="nl-NL" dirty="0"/>
              <a:t> microservice </a:t>
            </a:r>
            <a:r>
              <a:rPr lang="nl-NL" dirty="0" err="1"/>
              <a:t>brings</a:t>
            </a:r>
            <a:r>
              <a:rPr lang="nl-NL" dirty="0"/>
              <a:t> </a:t>
            </a:r>
            <a:r>
              <a:rPr lang="nl-NL" dirty="0" err="1"/>
              <a:t>its</a:t>
            </a:r>
            <a:r>
              <a:rPr lang="nl-NL" dirty="0"/>
              <a:t> </a:t>
            </a:r>
            <a:r>
              <a:rPr lang="nl-NL" dirty="0" err="1"/>
              <a:t>own</a:t>
            </a:r>
            <a:r>
              <a:rPr lang="nl-NL" dirty="0"/>
              <a:t> platform</a:t>
            </a:r>
          </a:p>
          <a:p>
            <a:pPr lvl="1"/>
            <a:r>
              <a:rPr lang="nl-NL" dirty="0" err="1"/>
              <a:t>To</a:t>
            </a:r>
            <a:r>
              <a:rPr lang="nl-NL" dirty="0"/>
              <a:t> </a:t>
            </a:r>
            <a:r>
              <a:rPr lang="nl-NL" dirty="0" err="1"/>
              <a:t>prevent</a:t>
            </a:r>
            <a:r>
              <a:rPr lang="nl-NL" dirty="0"/>
              <a:t> run time environment </a:t>
            </a:r>
            <a:r>
              <a:rPr lang="nl-NL" dirty="0" err="1"/>
              <a:t>from</a:t>
            </a:r>
            <a:r>
              <a:rPr lang="nl-NL" dirty="0"/>
              <a:t> </a:t>
            </a:r>
            <a:r>
              <a:rPr lang="nl-NL" dirty="0" err="1"/>
              <a:t>being</a:t>
            </a:r>
            <a:r>
              <a:rPr lang="nl-NL" dirty="0"/>
              <a:t> out of </a:t>
            </a:r>
            <a:r>
              <a:rPr lang="nl-NL" dirty="0" err="1"/>
              <a:t>synch</a:t>
            </a:r>
            <a:r>
              <a:rPr lang="nl-NL" dirty="0"/>
              <a:t> </a:t>
            </a:r>
            <a:r>
              <a:rPr lang="nl-NL" dirty="0" err="1"/>
              <a:t>and</a:t>
            </a:r>
            <a:r>
              <a:rPr lang="nl-NL" dirty="0"/>
              <a:t> </a:t>
            </a:r>
            <a:r>
              <a:rPr lang="nl-NL" dirty="0" err="1"/>
              <a:t>creating</a:t>
            </a:r>
            <a:r>
              <a:rPr lang="nl-NL" dirty="0"/>
              <a:t> </a:t>
            </a:r>
            <a:r>
              <a:rPr lang="nl-NL" dirty="0" err="1"/>
              <a:t>dependency</a:t>
            </a:r>
            <a:r>
              <a:rPr lang="nl-NL" dirty="0"/>
              <a:t>/impact </a:t>
            </a:r>
            <a:r>
              <a:rPr lang="nl-NL" dirty="0" err="1"/>
              <a:t>between</a:t>
            </a:r>
            <a:r>
              <a:rPr lang="nl-NL" dirty="0"/>
              <a:t> multiple platform users</a:t>
            </a:r>
          </a:p>
          <a:p>
            <a:pPr lvl="1"/>
            <a:r>
              <a:rPr lang="nl-NL" dirty="0" err="1"/>
              <a:t>However</a:t>
            </a:r>
            <a:r>
              <a:rPr lang="nl-NL" dirty="0"/>
              <a:t>: At </a:t>
            </a:r>
            <a:r>
              <a:rPr lang="nl-NL" dirty="0" err="1"/>
              <a:t>some</a:t>
            </a:r>
            <a:r>
              <a:rPr lang="nl-NL" dirty="0"/>
              <a:t> level, </a:t>
            </a:r>
            <a:r>
              <a:rPr lang="nl-NL" dirty="0" err="1"/>
              <a:t>sharing</a:t>
            </a:r>
            <a:r>
              <a:rPr lang="nl-NL" dirty="0"/>
              <a:t> is </a:t>
            </a:r>
            <a:r>
              <a:rPr lang="nl-NL" dirty="0" err="1"/>
              <a:t>inevitable</a:t>
            </a:r>
            <a:r>
              <a:rPr lang="nl-NL" dirty="0"/>
              <a:t>: Storage, </a:t>
            </a:r>
            <a:r>
              <a:rPr lang="nl-NL" dirty="0" err="1"/>
              <a:t>Compute</a:t>
            </a:r>
            <a:r>
              <a:rPr lang="nl-NL" dirty="0"/>
              <a:t>, power </a:t>
            </a:r>
            <a:r>
              <a:rPr lang="nl-NL" dirty="0" err="1"/>
              <a:t>supply</a:t>
            </a:r>
            <a:r>
              <a:rPr lang="nl-NL" dirty="0"/>
              <a:t>, building</a:t>
            </a:r>
          </a:p>
          <a:p>
            <a:r>
              <a:rPr lang="nl-NL" dirty="0"/>
              <a:t>In </a:t>
            </a:r>
            <a:r>
              <a:rPr lang="nl-NL" dirty="0" err="1"/>
              <a:t>practice</a:t>
            </a:r>
            <a:r>
              <a:rPr lang="nl-NL" dirty="0"/>
              <a:t>: </a:t>
            </a:r>
            <a:r>
              <a:rPr lang="nl-NL" dirty="0" err="1"/>
              <a:t>having</a:t>
            </a:r>
            <a:r>
              <a:rPr lang="nl-NL" dirty="0"/>
              <a:t> full </a:t>
            </a:r>
            <a:r>
              <a:rPr lang="nl-NL" dirty="0" err="1"/>
              <a:t>blown</a:t>
            </a:r>
            <a:r>
              <a:rPr lang="nl-NL" dirty="0"/>
              <a:t> RDBMS or Java EE server or </a:t>
            </a:r>
            <a:r>
              <a:rPr lang="nl-NL" dirty="0" err="1"/>
              <a:t>Kafka</a:t>
            </a:r>
            <a:r>
              <a:rPr lang="nl-NL" dirty="0"/>
              <a:t> cluster as part of a microservice </a:t>
            </a:r>
            <a:r>
              <a:rPr lang="nl-NL" dirty="0" err="1"/>
              <a:t>may</a:t>
            </a:r>
            <a:r>
              <a:rPr lang="nl-NL" dirty="0"/>
              <a:t> </a:t>
            </a:r>
            <a:r>
              <a:rPr lang="nl-NL" dirty="0" err="1"/>
              <a:t>be</a:t>
            </a:r>
            <a:r>
              <a:rPr lang="nl-NL" dirty="0"/>
              <a:t> </a:t>
            </a:r>
            <a:r>
              <a:rPr lang="nl-NL" dirty="0" err="1"/>
              <a:t>unfeasible</a:t>
            </a:r>
            <a:endParaRPr lang="nl-NL" dirty="0"/>
          </a:p>
          <a:p>
            <a:pPr lvl="1"/>
            <a:r>
              <a:rPr lang="nl-NL" dirty="0"/>
              <a:t>Even </a:t>
            </a:r>
            <a:r>
              <a:rPr lang="nl-NL" dirty="0" err="1"/>
              <a:t>if</a:t>
            </a:r>
            <a:r>
              <a:rPr lang="nl-NL" dirty="0"/>
              <a:t> Docker images are light </a:t>
            </a:r>
            <a:r>
              <a:rPr lang="nl-NL" dirty="0" err="1"/>
              <a:t>weight</a:t>
            </a:r>
            <a:r>
              <a:rPr lang="nl-NL" dirty="0"/>
              <a:t> </a:t>
            </a:r>
            <a:r>
              <a:rPr lang="nl-NL" dirty="0" err="1"/>
              <a:t>from</a:t>
            </a:r>
            <a:r>
              <a:rPr lang="nl-NL" dirty="0"/>
              <a:t> </a:t>
            </a:r>
            <a:r>
              <a:rPr lang="nl-NL" dirty="0" err="1"/>
              <a:t>layering</a:t>
            </a:r>
            <a:r>
              <a:rPr lang="nl-NL" dirty="0"/>
              <a:t> – </a:t>
            </a:r>
            <a:r>
              <a:rPr lang="nl-NL" dirty="0" err="1"/>
              <a:t>the</a:t>
            </a:r>
            <a:r>
              <a:rPr lang="nl-NL" dirty="0"/>
              <a:t> run time resource </a:t>
            </a:r>
            <a:r>
              <a:rPr lang="nl-NL" dirty="0" err="1"/>
              <a:t>usage</a:t>
            </a:r>
            <a:r>
              <a:rPr lang="nl-NL" dirty="0"/>
              <a:t> is </a:t>
            </a:r>
            <a:r>
              <a:rPr lang="nl-NL" dirty="0" err="1"/>
              <a:t>probably</a:t>
            </a:r>
            <a:r>
              <a:rPr lang="nl-NL" dirty="0"/>
              <a:t> </a:t>
            </a:r>
            <a:r>
              <a:rPr lang="nl-NL" dirty="0" err="1"/>
              <a:t>not</a:t>
            </a:r>
            <a:r>
              <a:rPr lang="nl-NL" dirty="0"/>
              <a:t> – </a:t>
            </a:r>
            <a:r>
              <a:rPr lang="nl-NL" dirty="0" err="1"/>
              <a:t>and</a:t>
            </a:r>
            <a:r>
              <a:rPr lang="nl-NL" dirty="0"/>
              <a:t> </a:t>
            </a:r>
            <a:r>
              <a:rPr lang="nl-NL" dirty="0" err="1"/>
              <a:t>there</a:t>
            </a:r>
            <a:r>
              <a:rPr lang="nl-NL" dirty="0"/>
              <a:t> </a:t>
            </a:r>
            <a:r>
              <a:rPr lang="nl-NL" dirty="0" err="1"/>
              <a:t>could</a:t>
            </a:r>
            <a:r>
              <a:rPr lang="nl-NL" dirty="0"/>
              <a:t> </a:t>
            </a:r>
            <a:r>
              <a:rPr lang="nl-NL" dirty="0" err="1"/>
              <a:t>be</a:t>
            </a:r>
            <a:r>
              <a:rPr lang="nl-NL" dirty="0"/>
              <a:t> </a:t>
            </a:r>
            <a:r>
              <a:rPr lang="nl-NL" dirty="0" err="1"/>
              <a:t>an</a:t>
            </a:r>
            <a:r>
              <a:rPr lang="nl-NL" dirty="0"/>
              <a:t> issue </a:t>
            </a:r>
            <a:r>
              <a:rPr lang="nl-NL" dirty="0" err="1"/>
              <a:t>with</a:t>
            </a:r>
            <a:r>
              <a:rPr lang="nl-NL" dirty="0"/>
              <a:t> software </a:t>
            </a:r>
            <a:r>
              <a:rPr lang="nl-NL" dirty="0" err="1"/>
              <a:t>licenses</a:t>
            </a:r>
            <a:endParaRPr lang="nl-NL" dirty="0"/>
          </a:p>
          <a:p>
            <a:r>
              <a:rPr lang="nl-NL" dirty="0" err="1"/>
              <a:t>Provide</a:t>
            </a:r>
            <a:r>
              <a:rPr lang="nl-NL" dirty="0"/>
              <a:t> </a:t>
            </a:r>
            <a:r>
              <a:rPr lang="nl-NL" dirty="0" err="1"/>
              <a:t>generic</a:t>
            </a:r>
            <a:r>
              <a:rPr lang="nl-NL" dirty="0"/>
              <a:t> ‘heavy </a:t>
            </a:r>
            <a:r>
              <a:rPr lang="nl-NL" dirty="0" err="1"/>
              <a:t>duty</a:t>
            </a:r>
            <a:r>
              <a:rPr lang="nl-NL" dirty="0"/>
              <a:t>’ platform </a:t>
            </a:r>
            <a:r>
              <a:rPr lang="nl-NL" dirty="0" err="1"/>
              <a:t>capabilities</a:t>
            </a:r>
            <a:r>
              <a:rPr lang="nl-NL" dirty="0"/>
              <a:t>, </a:t>
            </a:r>
            <a:r>
              <a:rPr lang="nl-NL" dirty="0" err="1"/>
              <a:t>available</a:t>
            </a:r>
            <a:r>
              <a:rPr lang="nl-NL" dirty="0"/>
              <a:t> for </a:t>
            </a:r>
            <a:r>
              <a:rPr lang="nl-NL" dirty="0" err="1"/>
              <a:t>use</a:t>
            </a:r>
            <a:r>
              <a:rPr lang="nl-NL" dirty="0"/>
              <a:t> in </a:t>
            </a:r>
            <a:r>
              <a:rPr lang="nl-NL" dirty="0" err="1"/>
              <a:t>any</a:t>
            </a:r>
            <a:r>
              <a:rPr lang="nl-NL" dirty="0"/>
              <a:t> microservice in a </a:t>
            </a:r>
            <a:r>
              <a:rPr lang="nl-NL" dirty="0" err="1"/>
              <a:t>standardized</a:t>
            </a:r>
            <a:r>
              <a:rPr lang="nl-NL" dirty="0"/>
              <a:t> way</a:t>
            </a:r>
            <a:endParaRPr lang="en-US" dirty="0"/>
          </a:p>
        </p:txBody>
      </p:sp>
    </p:spTree>
    <p:extLst>
      <p:ext uri="{BB962C8B-B14F-4D97-AF65-F5344CB8AC3E}">
        <p14:creationId xmlns:p14="http://schemas.microsoft.com/office/powerpoint/2010/main" val="24108643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606" y="444793"/>
            <a:ext cx="7721194" cy="709957"/>
          </a:xfrm>
        </p:spPr>
        <p:txBody>
          <a:bodyPr/>
          <a:lstStyle/>
          <a:p>
            <a:r>
              <a:rPr lang="nl-NL" dirty="0"/>
              <a:t>Microservices cross platform </a:t>
            </a:r>
            <a:r>
              <a:rPr lang="nl-NL" dirty="0" err="1"/>
              <a:t>capabilities</a:t>
            </a:r>
            <a:endParaRPr lang="en-US" dirty="0"/>
          </a:p>
        </p:txBody>
      </p:sp>
      <p:sp>
        <p:nvSpPr>
          <p:cNvPr id="3" name="Text Placeholder 2"/>
          <p:cNvSpPr>
            <a:spLocks noGrp="1"/>
          </p:cNvSpPr>
          <p:nvPr>
            <p:ph type="body" sz="quarter" idx="10"/>
          </p:nvPr>
        </p:nvSpPr>
        <p:spPr/>
        <p:txBody>
          <a:bodyPr>
            <a:normAutofit fontScale="92500" lnSpcReduction="10000"/>
          </a:bodyPr>
          <a:lstStyle/>
          <a:p>
            <a:r>
              <a:rPr lang="nl-NL" dirty="0" err="1"/>
              <a:t>Authentication</a:t>
            </a:r>
            <a:endParaRPr lang="nl-NL" dirty="0"/>
          </a:p>
          <a:p>
            <a:r>
              <a:rPr lang="nl-NL" dirty="0"/>
              <a:t>Persistent Storage</a:t>
            </a:r>
          </a:p>
          <a:p>
            <a:r>
              <a:rPr lang="nl-NL" dirty="0"/>
              <a:t>Cache </a:t>
            </a:r>
          </a:p>
          <a:p>
            <a:r>
              <a:rPr lang="nl-NL" dirty="0"/>
              <a:t>Load </a:t>
            </a:r>
            <a:r>
              <a:rPr lang="nl-NL" dirty="0" err="1"/>
              <a:t>balancing</a:t>
            </a:r>
            <a:r>
              <a:rPr lang="nl-NL" dirty="0"/>
              <a:t>/API Gateway</a:t>
            </a:r>
          </a:p>
          <a:p>
            <a:r>
              <a:rPr lang="nl-NL" dirty="0"/>
              <a:t>Service Discovery/</a:t>
            </a:r>
            <a:r>
              <a:rPr lang="nl-NL" dirty="0" err="1"/>
              <a:t>Lookup</a:t>
            </a:r>
            <a:endParaRPr lang="nl-NL" dirty="0"/>
          </a:p>
          <a:p>
            <a:r>
              <a:rPr lang="nl-NL" dirty="0"/>
              <a:t>Monitoring</a:t>
            </a:r>
          </a:p>
          <a:p>
            <a:pPr lvl="1"/>
            <a:r>
              <a:rPr lang="nl-NL" dirty="0" err="1"/>
              <a:t>Functional</a:t>
            </a:r>
            <a:r>
              <a:rPr lang="nl-NL" dirty="0"/>
              <a:t>/Business </a:t>
            </a:r>
            <a:r>
              <a:rPr lang="nl-NL" dirty="0" err="1"/>
              <a:t>KPIs</a:t>
            </a:r>
            <a:endParaRPr lang="nl-NL" dirty="0"/>
          </a:p>
          <a:p>
            <a:pPr lvl="1"/>
            <a:r>
              <a:rPr lang="nl-NL" dirty="0"/>
              <a:t>Non </a:t>
            </a:r>
            <a:r>
              <a:rPr lang="nl-NL" dirty="0" err="1"/>
              <a:t>Functional</a:t>
            </a:r>
            <a:r>
              <a:rPr lang="nl-NL" dirty="0"/>
              <a:t> Platform/Container &amp; Infra</a:t>
            </a:r>
          </a:p>
          <a:p>
            <a:r>
              <a:rPr lang="nl-NL" dirty="0"/>
              <a:t>Audit, </a:t>
            </a:r>
            <a:r>
              <a:rPr lang="nl-NL" dirty="0" err="1"/>
              <a:t>Usage</a:t>
            </a:r>
            <a:r>
              <a:rPr lang="nl-NL" dirty="0"/>
              <a:t> tracking, </a:t>
            </a:r>
            <a:r>
              <a:rPr lang="nl-NL" dirty="0" err="1"/>
              <a:t>Billing</a:t>
            </a:r>
            <a:endParaRPr lang="nl-NL" dirty="0"/>
          </a:p>
          <a:p>
            <a:r>
              <a:rPr lang="nl-NL" dirty="0" err="1"/>
              <a:t>Notifications</a:t>
            </a:r>
            <a:r>
              <a:rPr lang="nl-NL" dirty="0"/>
              <a:t> </a:t>
            </a:r>
            <a:r>
              <a:rPr lang="nl-NL" dirty="0" err="1"/>
              <a:t>and</a:t>
            </a:r>
            <a:r>
              <a:rPr lang="nl-NL" dirty="0"/>
              <a:t> </a:t>
            </a:r>
            <a:r>
              <a:rPr lang="nl-NL" dirty="0" err="1"/>
              <a:t>alerting</a:t>
            </a:r>
            <a:endParaRPr lang="nl-NL" dirty="0"/>
          </a:p>
          <a:p>
            <a:r>
              <a:rPr lang="nl-NL" dirty="0" err="1"/>
              <a:t>Logging</a:t>
            </a:r>
            <a:endParaRPr lang="nl-NL" dirty="0"/>
          </a:p>
          <a:p>
            <a:r>
              <a:rPr lang="nl-NL" dirty="0" err="1"/>
              <a:t>Relational</a:t>
            </a:r>
            <a:r>
              <a:rPr lang="nl-NL" dirty="0"/>
              <a:t> Database </a:t>
            </a:r>
            <a:r>
              <a:rPr lang="nl-NL" dirty="0" err="1"/>
              <a:t>Capability</a:t>
            </a:r>
            <a:endParaRPr lang="nl-NL" dirty="0"/>
          </a:p>
          <a:p>
            <a:pPr marL="321383" lvl="1" indent="0">
              <a:buNone/>
            </a:pPr>
            <a:endParaRPr lang="nl-NL" dirty="0"/>
          </a:p>
          <a:p>
            <a:endParaRPr lang="en-US" dirty="0"/>
          </a:p>
        </p:txBody>
      </p:sp>
      <p:sp>
        <p:nvSpPr>
          <p:cNvPr id="4" name="Rectangle 3"/>
          <p:cNvSpPr/>
          <p:nvPr/>
        </p:nvSpPr>
        <p:spPr>
          <a:xfrm>
            <a:off x="2483270" y="4548722"/>
            <a:ext cx="6380960" cy="401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712" dirty="0"/>
              <a:t>Microservices Platform</a:t>
            </a:r>
            <a:endParaRPr lang="en-US" sz="712" dirty="0"/>
          </a:p>
        </p:txBody>
      </p:sp>
      <p:sp>
        <p:nvSpPr>
          <p:cNvPr id="5" name="Rounded Rectangle 4"/>
          <p:cNvSpPr/>
          <p:nvPr/>
        </p:nvSpPr>
        <p:spPr>
          <a:xfrm>
            <a:off x="5673751" y="3945986"/>
            <a:ext cx="699173"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712"/>
          </a:p>
        </p:txBody>
      </p:sp>
      <p:sp>
        <p:nvSpPr>
          <p:cNvPr id="6" name="Rounded Rectangle 5"/>
          <p:cNvSpPr/>
          <p:nvPr/>
        </p:nvSpPr>
        <p:spPr>
          <a:xfrm>
            <a:off x="6027355" y="3945986"/>
            <a:ext cx="345568" cy="152693"/>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844" b="1" dirty="0">
                <a:solidFill>
                  <a:schemeClr val="bg2">
                    <a:lumMod val="95000"/>
                  </a:schemeClr>
                </a:solidFill>
              </a:rPr>
              <a:t>API</a:t>
            </a:r>
            <a:endParaRPr lang="en-US" sz="844" b="1" dirty="0">
              <a:solidFill>
                <a:schemeClr val="bg2">
                  <a:lumMod val="95000"/>
                </a:schemeClr>
              </a:solidFill>
            </a:endParaRPr>
          </a:p>
        </p:txBody>
      </p:sp>
      <p:sp>
        <p:nvSpPr>
          <p:cNvPr id="7" name="Rounded Rectangle 6"/>
          <p:cNvSpPr/>
          <p:nvPr/>
        </p:nvSpPr>
        <p:spPr>
          <a:xfrm>
            <a:off x="6446257" y="4100688"/>
            <a:ext cx="345568"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712"/>
          </a:p>
        </p:txBody>
      </p:sp>
      <p:sp>
        <p:nvSpPr>
          <p:cNvPr id="8" name="Rounded Rectangle 7"/>
          <p:cNvSpPr/>
          <p:nvPr/>
        </p:nvSpPr>
        <p:spPr>
          <a:xfrm>
            <a:off x="6446257" y="4100689"/>
            <a:ext cx="345568" cy="152693"/>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844" b="1" dirty="0">
                <a:solidFill>
                  <a:schemeClr val="bg2">
                    <a:lumMod val="95000"/>
                  </a:schemeClr>
                </a:solidFill>
              </a:rPr>
              <a:t>API</a:t>
            </a:r>
            <a:endParaRPr lang="en-US" sz="844" b="1" dirty="0">
              <a:solidFill>
                <a:schemeClr val="bg2">
                  <a:lumMod val="95000"/>
                </a:schemeClr>
              </a:solidFill>
            </a:endParaRPr>
          </a:p>
        </p:txBody>
      </p:sp>
      <p:sp>
        <p:nvSpPr>
          <p:cNvPr id="9" name="Rounded Rectangle 8"/>
          <p:cNvSpPr/>
          <p:nvPr/>
        </p:nvSpPr>
        <p:spPr>
          <a:xfrm>
            <a:off x="5681787" y="3945986"/>
            <a:ext cx="345568" cy="15269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844" b="1" dirty="0">
                <a:solidFill>
                  <a:schemeClr val="bg2">
                    <a:lumMod val="95000"/>
                  </a:schemeClr>
                </a:solidFill>
              </a:rPr>
              <a:t>UI</a:t>
            </a:r>
            <a:endParaRPr lang="en-US" sz="844" b="1" dirty="0">
              <a:solidFill>
                <a:schemeClr val="bg2">
                  <a:lumMod val="95000"/>
                </a:schemeClr>
              </a:solidFill>
            </a:endParaRPr>
          </a:p>
        </p:txBody>
      </p:sp>
      <p:sp>
        <p:nvSpPr>
          <p:cNvPr id="10" name="Can 9"/>
          <p:cNvSpPr/>
          <p:nvPr/>
        </p:nvSpPr>
        <p:spPr>
          <a:xfrm>
            <a:off x="6099683" y="4289546"/>
            <a:ext cx="200912" cy="16072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712"/>
          </a:p>
        </p:txBody>
      </p:sp>
      <p:sp>
        <p:nvSpPr>
          <p:cNvPr id="11" name="Rounded Rectangle 10"/>
          <p:cNvSpPr/>
          <p:nvPr/>
        </p:nvSpPr>
        <p:spPr>
          <a:xfrm>
            <a:off x="6856117" y="3891740"/>
            <a:ext cx="699173"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712"/>
          </a:p>
        </p:txBody>
      </p:sp>
      <p:sp>
        <p:nvSpPr>
          <p:cNvPr id="12" name="Rounded Rectangle 11"/>
          <p:cNvSpPr/>
          <p:nvPr/>
        </p:nvSpPr>
        <p:spPr>
          <a:xfrm>
            <a:off x="6864153" y="3891740"/>
            <a:ext cx="345568" cy="152693"/>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844" b="1" dirty="0">
                <a:solidFill>
                  <a:schemeClr val="bg2">
                    <a:lumMod val="95000"/>
                  </a:schemeClr>
                </a:solidFill>
              </a:rPr>
              <a:t>API</a:t>
            </a:r>
            <a:endParaRPr lang="en-US" sz="844" b="1" dirty="0">
              <a:solidFill>
                <a:schemeClr val="bg2">
                  <a:lumMod val="95000"/>
                </a:schemeClr>
              </a:solidFill>
            </a:endParaRPr>
          </a:p>
        </p:txBody>
      </p:sp>
      <p:sp>
        <p:nvSpPr>
          <p:cNvPr id="13" name="Rounded Rectangle 12"/>
          <p:cNvSpPr/>
          <p:nvPr/>
        </p:nvSpPr>
        <p:spPr>
          <a:xfrm>
            <a:off x="7209722" y="3891740"/>
            <a:ext cx="345568" cy="15269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844" b="1" dirty="0">
                <a:solidFill>
                  <a:schemeClr val="bg2">
                    <a:lumMod val="95000"/>
                  </a:schemeClr>
                </a:solidFill>
              </a:rPr>
              <a:t>UI</a:t>
            </a:r>
            <a:endParaRPr lang="en-US" sz="844" b="1" dirty="0">
              <a:solidFill>
                <a:schemeClr val="bg2">
                  <a:lumMod val="95000"/>
                </a:schemeClr>
              </a:solidFill>
            </a:endParaRPr>
          </a:p>
        </p:txBody>
      </p:sp>
      <p:sp>
        <p:nvSpPr>
          <p:cNvPr id="16" name="Can 15"/>
          <p:cNvSpPr/>
          <p:nvPr/>
        </p:nvSpPr>
        <p:spPr>
          <a:xfrm>
            <a:off x="7162507" y="4261418"/>
            <a:ext cx="200912" cy="160729"/>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712"/>
          </a:p>
        </p:txBody>
      </p:sp>
      <p:sp>
        <p:nvSpPr>
          <p:cNvPr id="20" name="Rounded Rectangle 19"/>
          <p:cNvSpPr/>
          <p:nvPr/>
        </p:nvSpPr>
        <p:spPr>
          <a:xfrm>
            <a:off x="7986246" y="4337765"/>
            <a:ext cx="715246" cy="212967"/>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633" dirty="0" err="1">
                <a:solidFill>
                  <a:schemeClr val="bg2">
                    <a:lumMod val="75000"/>
                  </a:schemeClr>
                </a:solidFill>
              </a:rPr>
              <a:t>Logging</a:t>
            </a:r>
            <a:endParaRPr lang="en-US" sz="633" dirty="0">
              <a:solidFill>
                <a:schemeClr val="bg2">
                  <a:lumMod val="75000"/>
                </a:schemeClr>
              </a:solidFill>
            </a:endParaRPr>
          </a:p>
        </p:txBody>
      </p:sp>
      <p:sp>
        <p:nvSpPr>
          <p:cNvPr id="21" name="Rounded Rectangle 20"/>
          <p:cNvSpPr/>
          <p:nvPr/>
        </p:nvSpPr>
        <p:spPr>
          <a:xfrm>
            <a:off x="7986246" y="4604978"/>
            <a:ext cx="715246" cy="212967"/>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633" dirty="0">
                <a:solidFill>
                  <a:schemeClr val="bg2">
                    <a:lumMod val="75000"/>
                  </a:schemeClr>
                </a:solidFill>
              </a:rPr>
              <a:t>Cache</a:t>
            </a:r>
            <a:endParaRPr lang="en-US" sz="633" dirty="0">
              <a:solidFill>
                <a:schemeClr val="bg2">
                  <a:lumMod val="75000"/>
                </a:schemeClr>
              </a:solidFill>
            </a:endParaRPr>
          </a:p>
        </p:txBody>
      </p:sp>
      <p:sp>
        <p:nvSpPr>
          <p:cNvPr id="22" name="Rounded Rectangle 21"/>
          <p:cNvSpPr/>
          <p:nvPr/>
        </p:nvSpPr>
        <p:spPr>
          <a:xfrm>
            <a:off x="7986245" y="4327719"/>
            <a:ext cx="112511" cy="2129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633" dirty="0">
              <a:solidFill>
                <a:schemeClr val="bg2">
                  <a:lumMod val="75000"/>
                </a:schemeClr>
              </a:solidFill>
            </a:endParaRPr>
          </a:p>
        </p:txBody>
      </p:sp>
      <p:sp>
        <p:nvSpPr>
          <p:cNvPr id="23" name="Rounded Rectangle 22"/>
          <p:cNvSpPr/>
          <p:nvPr/>
        </p:nvSpPr>
        <p:spPr>
          <a:xfrm>
            <a:off x="7986245" y="4604978"/>
            <a:ext cx="112511" cy="2129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633" dirty="0">
              <a:solidFill>
                <a:schemeClr val="bg2">
                  <a:lumMod val="75000"/>
                </a:schemeClr>
              </a:solidFill>
            </a:endParaRPr>
          </a:p>
        </p:txBody>
      </p:sp>
      <p:sp>
        <p:nvSpPr>
          <p:cNvPr id="24" name="Rounded Rectangle 23"/>
          <p:cNvSpPr/>
          <p:nvPr/>
        </p:nvSpPr>
        <p:spPr>
          <a:xfrm>
            <a:off x="7986246" y="4062516"/>
            <a:ext cx="715246" cy="212967"/>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nl-NL" sz="633" dirty="0" err="1">
                <a:solidFill>
                  <a:schemeClr val="bg2">
                    <a:lumMod val="75000"/>
                  </a:schemeClr>
                </a:solidFill>
              </a:rPr>
              <a:t>Authentication</a:t>
            </a:r>
            <a:endParaRPr lang="en-US" sz="633" dirty="0">
              <a:solidFill>
                <a:schemeClr val="bg2">
                  <a:lumMod val="75000"/>
                </a:schemeClr>
              </a:solidFill>
            </a:endParaRPr>
          </a:p>
        </p:txBody>
      </p:sp>
      <p:sp>
        <p:nvSpPr>
          <p:cNvPr id="25" name="Rounded Rectangle 24"/>
          <p:cNvSpPr/>
          <p:nvPr/>
        </p:nvSpPr>
        <p:spPr>
          <a:xfrm>
            <a:off x="7986245" y="4052470"/>
            <a:ext cx="112511" cy="2129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633" dirty="0">
              <a:solidFill>
                <a:schemeClr val="bg2">
                  <a:lumMod val="75000"/>
                </a:schemeClr>
              </a:solidFill>
            </a:endParaRPr>
          </a:p>
        </p:txBody>
      </p:sp>
      <p:sp>
        <p:nvSpPr>
          <p:cNvPr id="27" name="Rounded Rectangle 26"/>
          <p:cNvSpPr/>
          <p:nvPr/>
        </p:nvSpPr>
        <p:spPr>
          <a:xfrm>
            <a:off x="7986246" y="3795303"/>
            <a:ext cx="715246" cy="212967"/>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nl-NL" sz="633" dirty="0">
                <a:solidFill>
                  <a:schemeClr val="bg2">
                    <a:lumMod val="75000"/>
                  </a:schemeClr>
                </a:solidFill>
              </a:rPr>
              <a:t>Notification</a:t>
            </a:r>
            <a:endParaRPr lang="en-US" sz="633" dirty="0">
              <a:solidFill>
                <a:schemeClr val="bg2">
                  <a:lumMod val="75000"/>
                </a:schemeClr>
              </a:solidFill>
            </a:endParaRPr>
          </a:p>
        </p:txBody>
      </p:sp>
      <p:sp>
        <p:nvSpPr>
          <p:cNvPr id="28" name="Rounded Rectangle 27"/>
          <p:cNvSpPr/>
          <p:nvPr/>
        </p:nvSpPr>
        <p:spPr>
          <a:xfrm>
            <a:off x="7986245" y="3785257"/>
            <a:ext cx="112511" cy="2129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633" dirty="0">
              <a:solidFill>
                <a:schemeClr val="bg2">
                  <a:lumMod val="75000"/>
                </a:schemeClr>
              </a:solidFill>
            </a:endParaRPr>
          </a:p>
        </p:txBody>
      </p:sp>
      <p:sp>
        <p:nvSpPr>
          <p:cNvPr id="29" name="Rounded Rectangle 28"/>
          <p:cNvSpPr/>
          <p:nvPr/>
        </p:nvSpPr>
        <p:spPr>
          <a:xfrm>
            <a:off x="7986246" y="3538136"/>
            <a:ext cx="715246" cy="212967"/>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nl-NL" sz="633" dirty="0" err="1">
                <a:solidFill>
                  <a:schemeClr val="bg2">
                    <a:lumMod val="75000"/>
                  </a:schemeClr>
                </a:solidFill>
              </a:rPr>
              <a:t>Usage</a:t>
            </a:r>
            <a:r>
              <a:rPr lang="nl-NL" sz="633" dirty="0">
                <a:solidFill>
                  <a:schemeClr val="bg2">
                    <a:lumMod val="75000"/>
                  </a:schemeClr>
                </a:solidFill>
              </a:rPr>
              <a:t> </a:t>
            </a:r>
            <a:br>
              <a:rPr lang="nl-NL" sz="633" dirty="0">
                <a:solidFill>
                  <a:schemeClr val="bg2">
                    <a:lumMod val="75000"/>
                  </a:schemeClr>
                </a:solidFill>
              </a:rPr>
            </a:br>
            <a:r>
              <a:rPr lang="nl-NL" sz="633" dirty="0">
                <a:solidFill>
                  <a:schemeClr val="bg2">
                    <a:lumMod val="75000"/>
                  </a:schemeClr>
                </a:solidFill>
              </a:rPr>
              <a:t>Tracking</a:t>
            </a:r>
            <a:endParaRPr lang="en-US" sz="633" dirty="0">
              <a:solidFill>
                <a:schemeClr val="bg2">
                  <a:lumMod val="75000"/>
                </a:schemeClr>
              </a:solidFill>
            </a:endParaRPr>
          </a:p>
        </p:txBody>
      </p:sp>
      <p:sp>
        <p:nvSpPr>
          <p:cNvPr id="30" name="Rounded Rectangle 29"/>
          <p:cNvSpPr/>
          <p:nvPr/>
        </p:nvSpPr>
        <p:spPr>
          <a:xfrm>
            <a:off x="7986245" y="3528090"/>
            <a:ext cx="112511" cy="2129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633" dirty="0">
              <a:solidFill>
                <a:schemeClr val="bg2">
                  <a:lumMod val="75000"/>
                </a:schemeClr>
              </a:solidFill>
            </a:endParaRPr>
          </a:p>
        </p:txBody>
      </p:sp>
    </p:spTree>
    <p:extLst>
      <p:ext uri="{BB962C8B-B14F-4D97-AF65-F5344CB8AC3E}">
        <p14:creationId xmlns:p14="http://schemas.microsoft.com/office/powerpoint/2010/main" val="39239402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Example</a:t>
            </a:r>
            <a:r>
              <a:rPr lang="nl-NL" dirty="0"/>
              <a:t> system </a:t>
            </a:r>
            <a:r>
              <a:rPr lang="nl-NL" dirty="0" err="1"/>
              <a:t>architecture</a:t>
            </a:r>
            <a:endParaRPr lang="en-US" dirty="0"/>
          </a:p>
        </p:txBody>
      </p:sp>
      <p:sp>
        <p:nvSpPr>
          <p:cNvPr id="4" name="Rectangle 3"/>
          <p:cNvSpPr/>
          <p:nvPr/>
        </p:nvSpPr>
        <p:spPr>
          <a:xfrm>
            <a:off x="1205471" y="3729002"/>
            <a:ext cx="6380960" cy="401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712" dirty="0"/>
              <a:t>Microservices Platform</a:t>
            </a:r>
            <a:endParaRPr lang="en-US" sz="712" dirty="0"/>
          </a:p>
        </p:txBody>
      </p:sp>
      <p:sp>
        <p:nvSpPr>
          <p:cNvPr id="5" name="Rounded Rectangle 4"/>
          <p:cNvSpPr/>
          <p:nvPr/>
        </p:nvSpPr>
        <p:spPr>
          <a:xfrm>
            <a:off x="1205471" y="2654124"/>
            <a:ext cx="699173"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600"/>
          </a:p>
        </p:txBody>
      </p:sp>
      <p:sp>
        <p:nvSpPr>
          <p:cNvPr id="6" name="Rounded Rectangle 5"/>
          <p:cNvSpPr/>
          <p:nvPr/>
        </p:nvSpPr>
        <p:spPr>
          <a:xfrm>
            <a:off x="1559076" y="2654124"/>
            <a:ext cx="345568" cy="152693"/>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600" b="1" dirty="0">
                <a:solidFill>
                  <a:schemeClr val="bg2">
                    <a:lumMod val="95000"/>
                  </a:schemeClr>
                </a:solidFill>
              </a:rPr>
              <a:t>API</a:t>
            </a:r>
            <a:endParaRPr lang="en-US" sz="600" b="1" dirty="0">
              <a:solidFill>
                <a:schemeClr val="bg2">
                  <a:lumMod val="95000"/>
                </a:schemeClr>
              </a:solidFill>
            </a:endParaRPr>
          </a:p>
        </p:txBody>
      </p:sp>
      <p:sp>
        <p:nvSpPr>
          <p:cNvPr id="7" name="Rounded Rectangle 6"/>
          <p:cNvSpPr/>
          <p:nvPr/>
        </p:nvSpPr>
        <p:spPr>
          <a:xfrm>
            <a:off x="2483271" y="2955491"/>
            <a:ext cx="345568"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600"/>
          </a:p>
        </p:txBody>
      </p:sp>
      <p:sp>
        <p:nvSpPr>
          <p:cNvPr id="8" name="Rounded Rectangle 7"/>
          <p:cNvSpPr/>
          <p:nvPr/>
        </p:nvSpPr>
        <p:spPr>
          <a:xfrm>
            <a:off x="2483271" y="2955492"/>
            <a:ext cx="345568" cy="152693"/>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600" b="1" dirty="0">
                <a:solidFill>
                  <a:schemeClr val="bg2">
                    <a:lumMod val="95000"/>
                  </a:schemeClr>
                </a:solidFill>
              </a:rPr>
              <a:t>API</a:t>
            </a:r>
            <a:endParaRPr lang="en-US" sz="600" b="1" dirty="0">
              <a:solidFill>
                <a:schemeClr val="bg2">
                  <a:lumMod val="95000"/>
                </a:schemeClr>
              </a:solidFill>
            </a:endParaRPr>
          </a:p>
        </p:txBody>
      </p:sp>
      <p:sp>
        <p:nvSpPr>
          <p:cNvPr id="11" name="Rounded Rectangle 10"/>
          <p:cNvSpPr/>
          <p:nvPr/>
        </p:nvSpPr>
        <p:spPr>
          <a:xfrm>
            <a:off x="6871185" y="3134303"/>
            <a:ext cx="715246" cy="212967"/>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633" dirty="0" err="1">
                <a:solidFill>
                  <a:schemeClr val="tx2"/>
                </a:solidFill>
              </a:rPr>
              <a:t>Logging</a:t>
            </a:r>
            <a:endParaRPr lang="en-US" sz="633" dirty="0">
              <a:solidFill>
                <a:schemeClr val="tx2"/>
              </a:solidFill>
            </a:endParaRPr>
          </a:p>
        </p:txBody>
      </p:sp>
      <p:sp>
        <p:nvSpPr>
          <p:cNvPr id="12" name="Rounded Rectangle 11"/>
          <p:cNvSpPr/>
          <p:nvPr/>
        </p:nvSpPr>
        <p:spPr>
          <a:xfrm>
            <a:off x="6871185" y="3401516"/>
            <a:ext cx="715246" cy="212967"/>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633" dirty="0">
                <a:solidFill>
                  <a:schemeClr val="tx2"/>
                </a:solidFill>
              </a:rPr>
              <a:t>Cache</a:t>
            </a:r>
            <a:endParaRPr lang="en-US" sz="633" dirty="0">
              <a:solidFill>
                <a:schemeClr val="tx2"/>
              </a:solidFill>
            </a:endParaRPr>
          </a:p>
        </p:txBody>
      </p:sp>
      <p:sp>
        <p:nvSpPr>
          <p:cNvPr id="13" name="Rounded Rectangle 12"/>
          <p:cNvSpPr/>
          <p:nvPr/>
        </p:nvSpPr>
        <p:spPr>
          <a:xfrm>
            <a:off x="6871185" y="3124257"/>
            <a:ext cx="112511" cy="2129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633" dirty="0">
              <a:solidFill>
                <a:schemeClr val="tx2"/>
              </a:solidFill>
            </a:endParaRPr>
          </a:p>
        </p:txBody>
      </p:sp>
      <p:sp>
        <p:nvSpPr>
          <p:cNvPr id="14" name="Rounded Rectangle 13"/>
          <p:cNvSpPr/>
          <p:nvPr/>
        </p:nvSpPr>
        <p:spPr>
          <a:xfrm>
            <a:off x="6871185" y="3401516"/>
            <a:ext cx="112511" cy="2129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633" dirty="0">
              <a:solidFill>
                <a:schemeClr val="tx2"/>
              </a:solidFill>
            </a:endParaRPr>
          </a:p>
        </p:txBody>
      </p:sp>
      <p:sp>
        <p:nvSpPr>
          <p:cNvPr id="15" name="Cloud 14"/>
          <p:cNvSpPr/>
          <p:nvPr/>
        </p:nvSpPr>
        <p:spPr>
          <a:xfrm>
            <a:off x="3648559" y="876054"/>
            <a:ext cx="2941349" cy="1084924"/>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16" name="Rounded Rectangle 15"/>
          <p:cNvSpPr/>
          <p:nvPr/>
        </p:nvSpPr>
        <p:spPr>
          <a:xfrm>
            <a:off x="4395951" y="1141258"/>
            <a:ext cx="345568"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712"/>
          </a:p>
        </p:txBody>
      </p:sp>
      <p:sp>
        <p:nvSpPr>
          <p:cNvPr id="17" name="Rounded Rectangle 16"/>
          <p:cNvSpPr/>
          <p:nvPr/>
        </p:nvSpPr>
        <p:spPr>
          <a:xfrm>
            <a:off x="4395951" y="1141258"/>
            <a:ext cx="345568" cy="152693"/>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700" b="1" dirty="0">
                <a:solidFill>
                  <a:schemeClr val="bg2">
                    <a:lumMod val="95000"/>
                  </a:schemeClr>
                </a:solidFill>
              </a:rPr>
              <a:t>API</a:t>
            </a:r>
            <a:endParaRPr lang="en-US" sz="700" b="1" dirty="0">
              <a:solidFill>
                <a:schemeClr val="bg2">
                  <a:lumMod val="95000"/>
                </a:schemeClr>
              </a:solidFill>
            </a:endParaRPr>
          </a:p>
        </p:txBody>
      </p:sp>
      <p:sp>
        <p:nvSpPr>
          <p:cNvPr id="18" name="Rounded Rectangle 17"/>
          <p:cNvSpPr/>
          <p:nvPr/>
        </p:nvSpPr>
        <p:spPr>
          <a:xfrm>
            <a:off x="5441697" y="1141258"/>
            <a:ext cx="345568"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712"/>
          </a:p>
        </p:txBody>
      </p:sp>
      <p:sp>
        <p:nvSpPr>
          <p:cNvPr id="19" name="Rounded Rectangle 18"/>
          <p:cNvSpPr/>
          <p:nvPr/>
        </p:nvSpPr>
        <p:spPr>
          <a:xfrm>
            <a:off x="5441697" y="1141258"/>
            <a:ext cx="345568" cy="152693"/>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700" b="1" dirty="0">
                <a:solidFill>
                  <a:schemeClr val="bg2">
                    <a:lumMod val="95000"/>
                  </a:schemeClr>
                </a:solidFill>
              </a:rPr>
              <a:t>API</a:t>
            </a:r>
            <a:endParaRPr lang="en-US" sz="700" b="1" dirty="0">
              <a:solidFill>
                <a:schemeClr val="bg2">
                  <a:lumMod val="95000"/>
                </a:schemeClr>
              </a:solidFill>
            </a:endParaRPr>
          </a:p>
        </p:txBody>
      </p:sp>
      <p:sp>
        <p:nvSpPr>
          <p:cNvPr id="20" name="Rounded Rectangle 19"/>
          <p:cNvSpPr/>
          <p:nvPr/>
        </p:nvSpPr>
        <p:spPr>
          <a:xfrm>
            <a:off x="1213508" y="2654124"/>
            <a:ext cx="345568" cy="15269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800" b="1" dirty="0">
                <a:solidFill>
                  <a:schemeClr val="bg2">
                    <a:lumMod val="95000"/>
                  </a:schemeClr>
                </a:solidFill>
              </a:rPr>
              <a:t>UI</a:t>
            </a:r>
            <a:endParaRPr lang="en-US" sz="800" b="1" dirty="0">
              <a:solidFill>
                <a:schemeClr val="bg2">
                  <a:lumMod val="95000"/>
                </a:schemeClr>
              </a:solidFill>
            </a:endParaRPr>
          </a:p>
        </p:txBody>
      </p:sp>
      <p:sp>
        <p:nvSpPr>
          <p:cNvPr id="21" name="Rectangular Callout 20"/>
          <p:cNvSpPr/>
          <p:nvPr/>
        </p:nvSpPr>
        <p:spPr>
          <a:xfrm>
            <a:off x="96438" y="2421066"/>
            <a:ext cx="638900" cy="341550"/>
          </a:xfrm>
          <a:prstGeom prst="wedgeRectCallout">
            <a:avLst>
              <a:gd name="adj1" fmla="val 128224"/>
              <a:gd name="adj2" fmla="val 4602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600" dirty="0"/>
              <a:t>HTML 5 Web Component</a:t>
            </a:r>
            <a:endParaRPr lang="en-US" sz="600" dirty="0"/>
          </a:p>
        </p:txBody>
      </p:sp>
      <p:sp>
        <p:nvSpPr>
          <p:cNvPr id="22" name="Rectangular Callout 21"/>
          <p:cNvSpPr/>
          <p:nvPr/>
        </p:nvSpPr>
        <p:spPr>
          <a:xfrm>
            <a:off x="1356157" y="2226182"/>
            <a:ext cx="548488" cy="237076"/>
          </a:xfrm>
          <a:prstGeom prst="wedgeRectCallout">
            <a:avLst>
              <a:gd name="adj1" fmla="val -1336"/>
              <a:gd name="adj2" fmla="val 154264"/>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600" dirty="0"/>
              <a:t>REST/JSON</a:t>
            </a:r>
            <a:endParaRPr lang="en-US" sz="600" dirty="0"/>
          </a:p>
        </p:txBody>
      </p:sp>
      <p:sp>
        <p:nvSpPr>
          <p:cNvPr id="23" name="Can 22"/>
          <p:cNvSpPr/>
          <p:nvPr/>
        </p:nvSpPr>
        <p:spPr>
          <a:xfrm>
            <a:off x="1631404" y="2997683"/>
            <a:ext cx="200912" cy="160729"/>
          </a:xfrm>
          <a:prstGeom prst="can">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600"/>
          </a:p>
        </p:txBody>
      </p:sp>
      <p:sp>
        <p:nvSpPr>
          <p:cNvPr id="27" name="Rounded Rectangle 26"/>
          <p:cNvSpPr/>
          <p:nvPr/>
        </p:nvSpPr>
        <p:spPr>
          <a:xfrm>
            <a:off x="6871185" y="2859054"/>
            <a:ext cx="715246" cy="212967"/>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nl-NL" sz="633" dirty="0" err="1">
                <a:solidFill>
                  <a:schemeClr val="tx2"/>
                </a:solidFill>
              </a:rPr>
              <a:t>Authentication</a:t>
            </a:r>
            <a:endParaRPr lang="en-US" sz="633" dirty="0">
              <a:solidFill>
                <a:schemeClr val="tx2"/>
              </a:solidFill>
            </a:endParaRPr>
          </a:p>
        </p:txBody>
      </p:sp>
      <p:sp>
        <p:nvSpPr>
          <p:cNvPr id="28" name="Rounded Rectangle 27"/>
          <p:cNvSpPr/>
          <p:nvPr/>
        </p:nvSpPr>
        <p:spPr>
          <a:xfrm>
            <a:off x="6871185" y="2849008"/>
            <a:ext cx="112511" cy="2129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633" dirty="0">
              <a:solidFill>
                <a:schemeClr val="tx2"/>
              </a:solidFill>
            </a:endParaRPr>
          </a:p>
        </p:txBody>
      </p:sp>
      <p:sp>
        <p:nvSpPr>
          <p:cNvPr id="29" name="Rounded Rectangle 28"/>
          <p:cNvSpPr/>
          <p:nvPr/>
        </p:nvSpPr>
        <p:spPr>
          <a:xfrm>
            <a:off x="3584267" y="2654124"/>
            <a:ext cx="699173"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600"/>
          </a:p>
        </p:txBody>
      </p:sp>
      <p:sp>
        <p:nvSpPr>
          <p:cNvPr id="30" name="Rounded Rectangle 29"/>
          <p:cNvSpPr/>
          <p:nvPr/>
        </p:nvSpPr>
        <p:spPr>
          <a:xfrm>
            <a:off x="3592304" y="2654124"/>
            <a:ext cx="345568" cy="152693"/>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600" b="1" dirty="0">
                <a:solidFill>
                  <a:schemeClr val="bg2">
                    <a:lumMod val="95000"/>
                  </a:schemeClr>
                </a:solidFill>
              </a:rPr>
              <a:t>API</a:t>
            </a:r>
            <a:endParaRPr lang="en-US" sz="600" b="1" dirty="0">
              <a:solidFill>
                <a:schemeClr val="bg2">
                  <a:lumMod val="95000"/>
                </a:schemeClr>
              </a:solidFill>
            </a:endParaRPr>
          </a:p>
        </p:txBody>
      </p:sp>
      <p:sp>
        <p:nvSpPr>
          <p:cNvPr id="31" name="Rounded Rectangle 30"/>
          <p:cNvSpPr/>
          <p:nvPr/>
        </p:nvSpPr>
        <p:spPr>
          <a:xfrm>
            <a:off x="3937872" y="2654124"/>
            <a:ext cx="345568" cy="15269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800" b="1" dirty="0">
                <a:solidFill>
                  <a:schemeClr val="bg2">
                    <a:lumMod val="95000"/>
                  </a:schemeClr>
                </a:solidFill>
              </a:rPr>
              <a:t>UI</a:t>
            </a:r>
            <a:endParaRPr lang="en-US" sz="800" b="1" dirty="0">
              <a:solidFill>
                <a:schemeClr val="bg2">
                  <a:lumMod val="95000"/>
                </a:schemeClr>
              </a:solidFill>
            </a:endParaRPr>
          </a:p>
        </p:txBody>
      </p:sp>
      <p:sp>
        <p:nvSpPr>
          <p:cNvPr id="33" name="Rectangular Callout 32"/>
          <p:cNvSpPr/>
          <p:nvPr/>
        </p:nvSpPr>
        <p:spPr>
          <a:xfrm>
            <a:off x="1832316" y="3323160"/>
            <a:ext cx="524380" cy="303377"/>
          </a:xfrm>
          <a:prstGeom prst="wedgeRectCallout">
            <a:avLst>
              <a:gd name="adj1" fmla="val 96957"/>
              <a:gd name="adj2" fmla="val -31952"/>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600" dirty="0"/>
              <a:t>Java / Spring Boot</a:t>
            </a:r>
            <a:endParaRPr lang="en-US" sz="600" dirty="0"/>
          </a:p>
        </p:txBody>
      </p:sp>
      <p:sp>
        <p:nvSpPr>
          <p:cNvPr id="34" name="Rectangular Callout 33"/>
          <p:cNvSpPr/>
          <p:nvPr/>
        </p:nvSpPr>
        <p:spPr>
          <a:xfrm>
            <a:off x="3081988" y="3294028"/>
            <a:ext cx="606754" cy="361641"/>
          </a:xfrm>
          <a:prstGeom prst="wedgeRectCallout">
            <a:avLst>
              <a:gd name="adj1" fmla="val 52522"/>
              <a:gd name="adj2" fmla="val -10795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600" dirty="0" err="1"/>
              <a:t>NodeJS</a:t>
            </a:r>
            <a:r>
              <a:rPr lang="nl-NL" sz="600" dirty="0"/>
              <a:t> &amp; Express &amp; </a:t>
            </a:r>
            <a:r>
              <a:rPr lang="nl-NL" sz="600" dirty="0" err="1"/>
              <a:t>MongoDB</a:t>
            </a:r>
            <a:endParaRPr lang="en-US" sz="600" dirty="0"/>
          </a:p>
        </p:txBody>
      </p:sp>
      <p:sp>
        <p:nvSpPr>
          <p:cNvPr id="35" name="Rectangular Callout 34"/>
          <p:cNvSpPr/>
          <p:nvPr/>
        </p:nvSpPr>
        <p:spPr>
          <a:xfrm>
            <a:off x="7815471" y="3507999"/>
            <a:ext cx="341550" cy="170775"/>
          </a:xfrm>
          <a:prstGeom prst="wedgeRectCallout">
            <a:avLst>
              <a:gd name="adj1" fmla="val -128609"/>
              <a:gd name="adj2" fmla="val -45736"/>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738" dirty="0" err="1"/>
              <a:t>Redis</a:t>
            </a:r>
            <a:endParaRPr lang="en-US" sz="738" dirty="0"/>
          </a:p>
        </p:txBody>
      </p:sp>
      <p:sp>
        <p:nvSpPr>
          <p:cNvPr id="36" name="Rectangular Callout 35"/>
          <p:cNvSpPr/>
          <p:nvPr/>
        </p:nvSpPr>
        <p:spPr>
          <a:xfrm>
            <a:off x="4108647" y="2262346"/>
            <a:ext cx="484198" cy="237076"/>
          </a:xfrm>
          <a:prstGeom prst="wedgeRectCallout">
            <a:avLst>
              <a:gd name="adj1" fmla="val -29552"/>
              <a:gd name="adj2" fmla="val 123756"/>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600" dirty="0"/>
              <a:t>Widgets</a:t>
            </a:r>
            <a:endParaRPr lang="en-US" sz="600" dirty="0"/>
          </a:p>
        </p:txBody>
      </p:sp>
      <p:sp>
        <p:nvSpPr>
          <p:cNvPr id="38" name="Rectangular Callout 37"/>
          <p:cNvSpPr/>
          <p:nvPr/>
        </p:nvSpPr>
        <p:spPr>
          <a:xfrm>
            <a:off x="3248745" y="2183990"/>
            <a:ext cx="534425" cy="237076"/>
          </a:xfrm>
          <a:prstGeom prst="wedgeRectCallout">
            <a:avLst>
              <a:gd name="adj1" fmla="val 33007"/>
              <a:gd name="adj2" fmla="val 164434"/>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600" dirty="0"/>
              <a:t>REST/JSON</a:t>
            </a:r>
            <a:endParaRPr lang="en-US" sz="600" dirty="0"/>
          </a:p>
        </p:txBody>
      </p:sp>
      <p:sp>
        <p:nvSpPr>
          <p:cNvPr id="40" name="Rounded Rectangle 39"/>
          <p:cNvSpPr/>
          <p:nvPr/>
        </p:nvSpPr>
        <p:spPr>
          <a:xfrm>
            <a:off x="2471216" y="4325710"/>
            <a:ext cx="2591763" cy="212967"/>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5" dirty="0">
                <a:solidFill>
                  <a:schemeClr val="tx2"/>
                </a:solidFill>
              </a:rPr>
              <a:t>Storage</a:t>
            </a:r>
            <a:endParaRPr lang="en-US" sz="1055" dirty="0">
              <a:solidFill>
                <a:schemeClr val="tx2"/>
              </a:solidFill>
            </a:endParaRPr>
          </a:p>
        </p:txBody>
      </p:sp>
      <p:sp>
        <p:nvSpPr>
          <p:cNvPr id="42" name="Up Arrow 41"/>
          <p:cNvSpPr/>
          <p:nvPr/>
        </p:nvSpPr>
        <p:spPr>
          <a:xfrm>
            <a:off x="3648559" y="4121785"/>
            <a:ext cx="298354" cy="25114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43" name="Can 42"/>
          <p:cNvSpPr/>
          <p:nvPr/>
        </p:nvSpPr>
        <p:spPr>
          <a:xfrm>
            <a:off x="3890658" y="3023802"/>
            <a:ext cx="200912" cy="160729"/>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sz="600"/>
          </a:p>
        </p:txBody>
      </p:sp>
      <p:sp>
        <p:nvSpPr>
          <p:cNvPr id="44" name="Freeform 43"/>
          <p:cNvSpPr/>
          <p:nvPr/>
        </p:nvSpPr>
        <p:spPr>
          <a:xfrm>
            <a:off x="1832316" y="2925355"/>
            <a:ext cx="650954" cy="114527"/>
          </a:xfrm>
          <a:custGeom>
            <a:avLst/>
            <a:gdLst>
              <a:gd name="connsiteX0" fmla="*/ 0 w 1234440"/>
              <a:gd name="connsiteY0" fmla="*/ 0 h 217184"/>
              <a:gd name="connsiteX1" fmla="*/ 594360 w 1234440"/>
              <a:gd name="connsiteY1" fmla="*/ 198120 h 217184"/>
              <a:gd name="connsiteX2" fmla="*/ 1234440 w 1234440"/>
              <a:gd name="connsiteY2" fmla="*/ 198120 h 217184"/>
            </a:gdLst>
            <a:ahLst/>
            <a:cxnLst>
              <a:cxn ang="0">
                <a:pos x="connsiteX0" y="connsiteY0"/>
              </a:cxn>
              <a:cxn ang="0">
                <a:pos x="connsiteX1" y="connsiteY1"/>
              </a:cxn>
              <a:cxn ang="0">
                <a:pos x="connsiteX2" y="connsiteY2"/>
              </a:cxn>
            </a:cxnLst>
            <a:rect l="l" t="t" r="r" b="b"/>
            <a:pathLst>
              <a:path w="1234440" h="217184">
                <a:moveTo>
                  <a:pt x="0" y="0"/>
                </a:moveTo>
                <a:cubicBezTo>
                  <a:pt x="194310" y="82550"/>
                  <a:pt x="388620" y="165100"/>
                  <a:pt x="594360" y="198120"/>
                </a:cubicBezTo>
                <a:cubicBezTo>
                  <a:pt x="800100" y="231140"/>
                  <a:pt x="1017270" y="214630"/>
                  <a:pt x="1234440" y="198120"/>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45" name="Freeform 44"/>
          <p:cNvSpPr/>
          <p:nvPr/>
        </p:nvSpPr>
        <p:spPr>
          <a:xfrm>
            <a:off x="1856425" y="2597869"/>
            <a:ext cx="1743915" cy="279267"/>
          </a:xfrm>
          <a:custGeom>
            <a:avLst/>
            <a:gdLst>
              <a:gd name="connsiteX0" fmla="*/ 0 w 3307080"/>
              <a:gd name="connsiteY0" fmla="*/ 529589 h 529589"/>
              <a:gd name="connsiteX1" fmla="*/ 1645920 w 3307080"/>
              <a:gd name="connsiteY1" fmla="*/ 11429 h 529589"/>
              <a:gd name="connsiteX2" fmla="*/ 3307080 w 3307080"/>
              <a:gd name="connsiteY2" fmla="*/ 209549 h 529589"/>
            </a:gdLst>
            <a:ahLst/>
            <a:cxnLst>
              <a:cxn ang="0">
                <a:pos x="connsiteX0" y="connsiteY0"/>
              </a:cxn>
              <a:cxn ang="0">
                <a:pos x="connsiteX1" y="connsiteY1"/>
              </a:cxn>
              <a:cxn ang="0">
                <a:pos x="connsiteX2" y="connsiteY2"/>
              </a:cxn>
            </a:cxnLst>
            <a:rect l="l" t="t" r="r" b="b"/>
            <a:pathLst>
              <a:path w="3307080" h="529589">
                <a:moveTo>
                  <a:pt x="0" y="529589"/>
                </a:moveTo>
                <a:cubicBezTo>
                  <a:pt x="547370" y="297179"/>
                  <a:pt x="1094740" y="64769"/>
                  <a:pt x="1645920" y="11429"/>
                </a:cubicBezTo>
                <a:cubicBezTo>
                  <a:pt x="2197100" y="-41911"/>
                  <a:pt x="3083560" y="102869"/>
                  <a:pt x="3307080" y="209549"/>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46" name="Freeform 45"/>
          <p:cNvSpPr/>
          <p:nvPr/>
        </p:nvSpPr>
        <p:spPr>
          <a:xfrm>
            <a:off x="3809288" y="2533253"/>
            <a:ext cx="1502821" cy="818035"/>
          </a:xfrm>
          <a:custGeom>
            <a:avLst/>
            <a:gdLst>
              <a:gd name="connsiteX0" fmla="*/ 2849880 w 2849880"/>
              <a:gd name="connsiteY0" fmla="*/ 1551285 h 1551285"/>
              <a:gd name="connsiteX1" fmla="*/ 1310640 w 2849880"/>
              <a:gd name="connsiteY1" fmla="*/ 194925 h 1551285"/>
              <a:gd name="connsiteX2" fmla="*/ 243840 w 2849880"/>
              <a:gd name="connsiteY2" fmla="*/ 12045 h 1551285"/>
              <a:gd name="connsiteX3" fmla="*/ 0 w 2849880"/>
              <a:gd name="connsiteY3" fmla="*/ 225405 h 1551285"/>
            </a:gdLst>
            <a:ahLst/>
            <a:cxnLst>
              <a:cxn ang="0">
                <a:pos x="connsiteX0" y="connsiteY0"/>
              </a:cxn>
              <a:cxn ang="0">
                <a:pos x="connsiteX1" y="connsiteY1"/>
              </a:cxn>
              <a:cxn ang="0">
                <a:pos x="connsiteX2" y="connsiteY2"/>
              </a:cxn>
              <a:cxn ang="0">
                <a:pos x="connsiteX3" y="connsiteY3"/>
              </a:cxn>
            </a:cxnLst>
            <a:rect l="l" t="t" r="r" b="b"/>
            <a:pathLst>
              <a:path w="2849880" h="1551285">
                <a:moveTo>
                  <a:pt x="2849880" y="1551285"/>
                </a:moveTo>
                <a:cubicBezTo>
                  <a:pt x="2297430" y="1001375"/>
                  <a:pt x="1744980" y="451465"/>
                  <a:pt x="1310640" y="194925"/>
                </a:cubicBezTo>
                <a:cubicBezTo>
                  <a:pt x="876300" y="-61615"/>
                  <a:pt x="462280" y="6965"/>
                  <a:pt x="243840" y="12045"/>
                </a:cubicBezTo>
                <a:cubicBezTo>
                  <a:pt x="25400" y="17125"/>
                  <a:pt x="12700" y="121265"/>
                  <a:pt x="0" y="22540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48" name="Freeform 47"/>
          <p:cNvSpPr/>
          <p:nvPr/>
        </p:nvSpPr>
        <p:spPr>
          <a:xfrm>
            <a:off x="2764547" y="1207991"/>
            <a:ext cx="1639441" cy="2030787"/>
          </a:xfrm>
          <a:custGeom>
            <a:avLst/>
            <a:gdLst>
              <a:gd name="connsiteX0" fmla="*/ 0 w 3108960"/>
              <a:gd name="connsiteY0" fmla="*/ 3851091 h 3851091"/>
              <a:gd name="connsiteX1" fmla="*/ 883920 w 3108960"/>
              <a:gd name="connsiteY1" fmla="*/ 2860491 h 3851091"/>
              <a:gd name="connsiteX2" fmla="*/ 304800 w 3108960"/>
              <a:gd name="connsiteY2" fmla="*/ 437331 h 3851091"/>
              <a:gd name="connsiteX3" fmla="*/ 3108960 w 3108960"/>
              <a:gd name="connsiteY3" fmla="*/ 10611 h 3851091"/>
            </a:gdLst>
            <a:ahLst/>
            <a:cxnLst>
              <a:cxn ang="0">
                <a:pos x="connsiteX0" y="connsiteY0"/>
              </a:cxn>
              <a:cxn ang="0">
                <a:pos x="connsiteX1" y="connsiteY1"/>
              </a:cxn>
              <a:cxn ang="0">
                <a:pos x="connsiteX2" y="connsiteY2"/>
              </a:cxn>
              <a:cxn ang="0">
                <a:pos x="connsiteX3" y="connsiteY3"/>
              </a:cxn>
            </a:cxnLst>
            <a:rect l="l" t="t" r="r" b="b"/>
            <a:pathLst>
              <a:path w="3108960" h="3851091">
                <a:moveTo>
                  <a:pt x="0" y="3851091"/>
                </a:moveTo>
                <a:cubicBezTo>
                  <a:pt x="416560" y="3640271"/>
                  <a:pt x="833120" y="3429451"/>
                  <a:pt x="883920" y="2860491"/>
                </a:cubicBezTo>
                <a:cubicBezTo>
                  <a:pt x="934720" y="2291531"/>
                  <a:pt x="-66040" y="912311"/>
                  <a:pt x="304800" y="437331"/>
                </a:cubicBezTo>
                <a:cubicBezTo>
                  <a:pt x="675640" y="-37649"/>
                  <a:pt x="1892300" y="-13519"/>
                  <a:pt x="3108960" y="10611"/>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49" name="Up Arrow 48"/>
          <p:cNvSpPr/>
          <p:nvPr/>
        </p:nvSpPr>
        <p:spPr>
          <a:xfrm>
            <a:off x="1465150" y="3158413"/>
            <a:ext cx="149177" cy="60574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50" name="Up Arrow 49"/>
          <p:cNvSpPr/>
          <p:nvPr/>
        </p:nvSpPr>
        <p:spPr>
          <a:xfrm>
            <a:off x="3723147" y="3158413"/>
            <a:ext cx="149177" cy="60574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a:p>
        </p:txBody>
      </p:sp>
      <p:sp>
        <p:nvSpPr>
          <p:cNvPr id="51" name="Rectangular Callout 50"/>
          <p:cNvSpPr/>
          <p:nvPr/>
        </p:nvSpPr>
        <p:spPr>
          <a:xfrm>
            <a:off x="536435" y="3323160"/>
            <a:ext cx="669036" cy="237076"/>
          </a:xfrm>
          <a:prstGeom prst="wedgeRectCallout">
            <a:avLst>
              <a:gd name="adj1" fmla="val 66149"/>
              <a:gd name="adj2" fmla="val -150821"/>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600" dirty="0"/>
              <a:t>Python &amp; </a:t>
            </a:r>
            <a:r>
              <a:rPr lang="nl-NL" sz="600" dirty="0" err="1"/>
              <a:t>MySQL</a:t>
            </a:r>
            <a:endParaRPr lang="en-US" sz="600" dirty="0"/>
          </a:p>
        </p:txBody>
      </p:sp>
      <p:sp>
        <p:nvSpPr>
          <p:cNvPr id="52" name="Rectangular Callout 51"/>
          <p:cNvSpPr/>
          <p:nvPr/>
        </p:nvSpPr>
        <p:spPr>
          <a:xfrm>
            <a:off x="2678155" y="2654124"/>
            <a:ext cx="439997" cy="237076"/>
          </a:xfrm>
          <a:prstGeom prst="wedgeRectCallout">
            <a:avLst>
              <a:gd name="adj1" fmla="val -19518"/>
              <a:gd name="adj2" fmla="val 1034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600" dirty="0"/>
              <a:t>REST/JSON</a:t>
            </a:r>
            <a:endParaRPr lang="en-US" sz="600" dirty="0"/>
          </a:p>
        </p:txBody>
      </p:sp>
      <p:sp>
        <p:nvSpPr>
          <p:cNvPr id="53" name="Cube 52"/>
          <p:cNvSpPr/>
          <p:nvPr/>
        </p:nvSpPr>
        <p:spPr>
          <a:xfrm>
            <a:off x="5385442" y="3560236"/>
            <a:ext cx="1079901" cy="978441"/>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712" dirty="0" err="1"/>
              <a:t>WebLogic</a:t>
            </a:r>
            <a:r>
              <a:rPr lang="nl-NL" sz="712" dirty="0"/>
              <a:t> &amp; Oracle Database</a:t>
            </a:r>
            <a:endParaRPr lang="en-US" sz="712" dirty="0"/>
          </a:p>
        </p:txBody>
      </p:sp>
      <p:sp>
        <p:nvSpPr>
          <p:cNvPr id="26" name="Rounded Rectangle 25"/>
          <p:cNvSpPr/>
          <p:nvPr/>
        </p:nvSpPr>
        <p:spPr>
          <a:xfrm>
            <a:off x="5219690" y="3059966"/>
            <a:ext cx="345568"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712"/>
          </a:p>
        </p:txBody>
      </p:sp>
      <p:sp>
        <p:nvSpPr>
          <p:cNvPr id="24" name="Rounded Rectangle 23"/>
          <p:cNvSpPr/>
          <p:nvPr/>
        </p:nvSpPr>
        <p:spPr>
          <a:xfrm>
            <a:off x="5441697" y="3124257"/>
            <a:ext cx="966386" cy="5545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nl-NL" sz="712" dirty="0" err="1"/>
              <a:t>Legacy</a:t>
            </a:r>
            <a:r>
              <a:rPr lang="nl-NL" sz="712" dirty="0"/>
              <a:t> Application</a:t>
            </a:r>
            <a:endParaRPr lang="en-US" sz="712" dirty="0"/>
          </a:p>
        </p:txBody>
      </p:sp>
      <p:sp>
        <p:nvSpPr>
          <p:cNvPr id="25" name="Rounded Rectangle 24"/>
          <p:cNvSpPr/>
          <p:nvPr/>
        </p:nvSpPr>
        <p:spPr>
          <a:xfrm>
            <a:off x="5219690" y="3070011"/>
            <a:ext cx="430956" cy="153698"/>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844" b="1" dirty="0">
                <a:solidFill>
                  <a:schemeClr val="bg2">
                    <a:lumMod val="95000"/>
                  </a:schemeClr>
                </a:solidFill>
              </a:rPr>
              <a:t>API</a:t>
            </a:r>
            <a:endParaRPr lang="en-US" sz="844" b="1" dirty="0">
              <a:solidFill>
                <a:schemeClr val="bg2">
                  <a:lumMod val="95000"/>
                </a:schemeClr>
              </a:solidFill>
            </a:endParaRPr>
          </a:p>
        </p:txBody>
      </p:sp>
      <p:sp>
        <p:nvSpPr>
          <p:cNvPr id="39" name="Rounded Rectangle 38"/>
          <p:cNvSpPr/>
          <p:nvPr/>
        </p:nvSpPr>
        <p:spPr>
          <a:xfrm>
            <a:off x="5924890" y="2932387"/>
            <a:ext cx="596708" cy="291322"/>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nl-NL" sz="712" dirty="0"/>
              <a:t>UI</a:t>
            </a:r>
            <a:endParaRPr lang="en-US" sz="712" dirty="0"/>
          </a:p>
        </p:txBody>
      </p:sp>
      <p:sp>
        <p:nvSpPr>
          <p:cNvPr id="54" name="Rectangular Callout 53"/>
          <p:cNvSpPr/>
          <p:nvPr/>
        </p:nvSpPr>
        <p:spPr>
          <a:xfrm>
            <a:off x="4438142" y="3240787"/>
            <a:ext cx="606754" cy="361641"/>
          </a:xfrm>
          <a:prstGeom prst="wedgeRectCallout">
            <a:avLst>
              <a:gd name="adj1" fmla="val 93582"/>
              <a:gd name="adj2" fmla="val 315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738" dirty="0" err="1"/>
              <a:t>Strangler</a:t>
            </a:r>
            <a:endParaRPr lang="en-US" sz="738" dirty="0"/>
          </a:p>
        </p:txBody>
      </p:sp>
      <p:sp>
        <p:nvSpPr>
          <p:cNvPr id="55" name="Rectangular Callout 54"/>
          <p:cNvSpPr/>
          <p:nvPr/>
        </p:nvSpPr>
        <p:spPr>
          <a:xfrm>
            <a:off x="3856251" y="1695774"/>
            <a:ext cx="606754" cy="265204"/>
          </a:xfrm>
          <a:prstGeom prst="wedgeRectCallout">
            <a:avLst>
              <a:gd name="adj1" fmla="val 52522"/>
              <a:gd name="adj2" fmla="val -10795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600" dirty="0" err="1"/>
              <a:t>NodeJS</a:t>
            </a:r>
            <a:r>
              <a:rPr lang="nl-NL" sz="600" dirty="0"/>
              <a:t> &amp; Express </a:t>
            </a:r>
            <a:endParaRPr lang="en-US" sz="600" dirty="0"/>
          </a:p>
        </p:txBody>
      </p:sp>
      <p:sp>
        <p:nvSpPr>
          <p:cNvPr id="58" name="Rounded Rectangle 57"/>
          <p:cNvSpPr/>
          <p:nvPr/>
        </p:nvSpPr>
        <p:spPr>
          <a:xfrm>
            <a:off x="6871185" y="2591841"/>
            <a:ext cx="715246" cy="212967"/>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nl-NL" sz="633" dirty="0">
                <a:solidFill>
                  <a:schemeClr val="tx2"/>
                </a:solidFill>
              </a:rPr>
              <a:t>Notification</a:t>
            </a:r>
            <a:endParaRPr lang="en-US" sz="633" dirty="0">
              <a:solidFill>
                <a:schemeClr val="tx2"/>
              </a:solidFill>
            </a:endParaRPr>
          </a:p>
        </p:txBody>
      </p:sp>
      <p:sp>
        <p:nvSpPr>
          <p:cNvPr id="59" name="Rounded Rectangle 58"/>
          <p:cNvSpPr/>
          <p:nvPr/>
        </p:nvSpPr>
        <p:spPr>
          <a:xfrm>
            <a:off x="6871185" y="2581795"/>
            <a:ext cx="112511" cy="2129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633" dirty="0">
              <a:solidFill>
                <a:schemeClr val="tx2"/>
              </a:solidFill>
            </a:endParaRPr>
          </a:p>
        </p:txBody>
      </p:sp>
      <p:sp>
        <p:nvSpPr>
          <p:cNvPr id="60" name="Rounded Rectangle 59"/>
          <p:cNvSpPr/>
          <p:nvPr/>
        </p:nvSpPr>
        <p:spPr>
          <a:xfrm>
            <a:off x="6871185" y="2334674"/>
            <a:ext cx="715246" cy="212967"/>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nl-NL" sz="633" dirty="0" err="1">
                <a:solidFill>
                  <a:schemeClr val="tx2"/>
                </a:solidFill>
              </a:rPr>
              <a:t>Usage</a:t>
            </a:r>
            <a:r>
              <a:rPr lang="nl-NL" sz="633" dirty="0">
                <a:solidFill>
                  <a:schemeClr val="tx2"/>
                </a:solidFill>
              </a:rPr>
              <a:t> </a:t>
            </a:r>
            <a:br>
              <a:rPr lang="nl-NL" sz="633" dirty="0">
                <a:solidFill>
                  <a:schemeClr val="tx2"/>
                </a:solidFill>
              </a:rPr>
            </a:br>
            <a:r>
              <a:rPr lang="nl-NL" sz="633" dirty="0">
                <a:solidFill>
                  <a:schemeClr val="tx2"/>
                </a:solidFill>
              </a:rPr>
              <a:t>Tracking</a:t>
            </a:r>
            <a:endParaRPr lang="en-US" sz="633" dirty="0">
              <a:solidFill>
                <a:schemeClr val="tx2"/>
              </a:solidFill>
            </a:endParaRPr>
          </a:p>
        </p:txBody>
      </p:sp>
      <p:sp>
        <p:nvSpPr>
          <p:cNvPr id="61" name="Rounded Rectangle 60"/>
          <p:cNvSpPr/>
          <p:nvPr/>
        </p:nvSpPr>
        <p:spPr>
          <a:xfrm>
            <a:off x="6871185" y="2324628"/>
            <a:ext cx="112511" cy="21296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633" dirty="0">
              <a:solidFill>
                <a:schemeClr val="tx2"/>
              </a:solidFill>
            </a:endParaRPr>
          </a:p>
        </p:txBody>
      </p:sp>
    </p:spTree>
    <p:extLst>
      <p:ext uri="{BB962C8B-B14F-4D97-AF65-F5344CB8AC3E}">
        <p14:creationId xmlns:p14="http://schemas.microsoft.com/office/powerpoint/2010/main" val="339572920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Trends, </a:t>
            </a:r>
            <a:r>
              <a:rPr lang="nl-NL" dirty="0" err="1"/>
              <a:t>challenges</a:t>
            </a:r>
            <a:r>
              <a:rPr lang="nl-NL" dirty="0"/>
              <a:t>, common</a:t>
            </a:r>
            <a:endParaRPr lang="en-US" dirty="0"/>
          </a:p>
        </p:txBody>
      </p:sp>
      <p:sp>
        <p:nvSpPr>
          <p:cNvPr id="3" name="Text Placeholder 2"/>
          <p:cNvSpPr>
            <a:spLocks noGrp="1"/>
          </p:cNvSpPr>
          <p:nvPr>
            <p:ph type="body" sz="quarter" idx="10"/>
          </p:nvPr>
        </p:nvSpPr>
        <p:spPr>
          <a:xfrm>
            <a:off x="586457" y="950400"/>
            <a:ext cx="6297749" cy="3637407"/>
          </a:xfrm>
        </p:spPr>
        <p:txBody>
          <a:bodyPr>
            <a:normAutofit fontScale="92500" lnSpcReduction="20000"/>
          </a:bodyPr>
          <a:lstStyle/>
          <a:p>
            <a:r>
              <a:rPr lang="nl-NL" sz="1600" dirty="0" err="1"/>
              <a:t>Use</a:t>
            </a:r>
            <a:r>
              <a:rPr lang="nl-NL" sz="1600" dirty="0"/>
              <a:t> of containers </a:t>
            </a:r>
            <a:r>
              <a:rPr lang="nl-NL" sz="1600" dirty="0" err="1"/>
              <a:t>and</a:t>
            </a:r>
            <a:r>
              <a:rPr lang="nl-NL" sz="1600" dirty="0"/>
              <a:t> container management</a:t>
            </a:r>
          </a:p>
          <a:p>
            <a:pPr lvl="1"/>
            <a:r>
              <a:rPr lang="nl-NL" sz="1600" dirty="0"/>
              <a:t>Docker Containers – </a:t>
            </a:r>
            <a:r>
              <a:rPr lang="nl-NL" sz="1600" dirty="0" err="1"/>
              <a:t>layered</a:t>
            </a:r>
            <a:r>
              <a:rPr lang="nl-NL" sz="1600" dirty="0"/>
              <a:t>, </a:t>
            </a:r>
            <a:r>
              <a:rPr lang="nl-NL" sz="1600" dirty="0" err="1"/>
              <a:t>packaged</a:t>
            </a:r>
            <a:r>
              <a:rPr lang="nl-NL" sz="1600" dirty="0"/>
              <a:t> &amp; </a:t>
            </a:r>
            <a:r>
              <a:rPr lang="nl-NL" sz="1600" dirty="0" err="1"/>
              <a:t>shippable</a:t>
            </a:r>
            <a:r>
              <a:rPr lang="nl-NL" sz="1600" dirty="0"/>
              <a:t>, </a:t>
            </a:r>
            <a:r>
              <a:rPr lang="nl-NL" sz="1600" dirty="0" err="1"/>
              <a:t>registry</a:t>
            </a:r>
            <a:endParaRPr lang="nl-NL" sz="1600" dirty="0"/>
          </a:p>
          <a:p>
            <a:pPr lvl="1"/>
            <a:r>
              <a:rPr lang="nl-NL" sz="1600" dirty="0"/>
              <a:t>Docker Container Management: Composer, </a:t>
            </a:r>
            <a:r>
              <a:rPr lang="nl-NL" sz="1600" dirty="0" err="1"/>
              <a:t>Mesos</a:t>
            </a:r>
            <a:r>
              <a:rPr lang="nl-NL" sz="1600" dirty="0"/>
              <a:t>, </a:t>
            </a:r>
            <a:r>
              <a:rPr lang="nl-NL" sz="1600" dirty="0" err="1"/>
              <a:t>Swarm</a:t>
            </a:r>
            <a:r>
              <a:rPr lang="nl-NL" sz="1600" dirty="0"/>
              <a:t> or </a:t>
            </a:r>
            <a:r>
              <a:rPr lang="nl-NL" sz="1600" dirty="0" err="1"/>
              <a:t>Kubernetes</a:t>
            </a:r>
            <a:endParaRPr lang="nl-NL" sz="1600" dirty="0"/>
          </a:p>
          <a:p>
            <a:pPr lvl="1"/>
            <a:r>
              <a:rPr lang="nl-NL" sz="1600" dirty="0"/>
              <a:t>Application Container platform </a:t>
            </a:r>
            <a:r>
              <a:rPr lang="nl-NL" sz="1600" dirty="0" err="1"/>
              <a:t>such</a:t>
            </a:r>
            <a:r>
              <a:rPr lang="nl-NL" sz="1600" dirty="0"/>
              <a:t> as Google App Engine, </a:t>
            </a:r>
            <a:r>
              <a:rPr lang="nl-NL" sz="1600" dirty="0" err="1"/>
              <a:t>Azure</a:t>
            </a:r>
            <a:r>
              <a:rPr lang="nl-NL" sz="1600" dirty="0"/>
              <a:t> App Service, Oracle Application Container Cloud, AWS </a:t>
            </a:r>
            <a:r>
              <a:rPr lang="nl-NL" sz="1600" dirty="0" err="1"/>
              <a:t>Beanstalk</a:t>
            </a:r>
            <a:endParaRPr lang="nl-NL" sz="1600" dirty="0"/>
          </a:p>
          <a:p>
            <a:r>
              <a:rPr lang="nl-NL" sz="1600" dirty="0" err="1"/>
              <a:t>Serverless</a:t>
            </a:r>
            <a:r>
              <a:rPr lang="nl-NL" sz="1600" dirty="0"/>
              <a:t> computing – AWS </a:t>
            </a:r>
            <a:r>
              <a:rPr lang="nl-NL" sz="1600" dirty="0" err="1"/>
              <a:t>Lambda</a:t>
            </a:r>
            <a:r>
              <a:rPr lang="nl-NL" sz="1600" dirty="0"/>
              <a:t>, Oracle </a:t>
            </a:r>
            <a:r>
              <a:rPr lang="nl-NL" sz="1600" dirty="0" err="1"/>
              <a:t>Fn</a:t>
            </a:r>
            <a:r>
              <a:rPr lang="nl-NL" sz="1600" dirty="0"/>
              <a:t>, </a:t>
            </a:r>
            <a:r>
              <a:rPr lang="nl-NL" sz="1600" dirty="0" err="1"/>
              <a:t>Azure</a:t>
            </a:r>
            <a:r>
              <a:rPr lang="nl-NL" sz="1600" dirty="0"/>
              <a:t> </a:t>
            </a:r>
            <a:r>
              <a:rPr lang="nl-NL" sz="1600" dirty="0" err="1"/>
              <a:t>Functions</a:t>
            </a:r>
            <a:endParaRPr lang="nl-NL" sz="1600" dirty="0"/>
          </a:p>
          <a:p>
            <a:r>
              <a:rPr lang="nl-NL" sz="1600" dirty="0" err="1"/>
              <a:t>Use</a:t>
            </a:r>
            <a:r>
              <a:rPr lang="nl-NL" sz="1600" dirty="0"/>
              <a:t> of cache for [state of] </a:t>
            </a:r>
            <a:r>
              <a:rPr lang="nl-NL" sz="1600" dirty="0" err="1"/>
              <a:t>longer</a:t>
            </a:r>
            <a:r>
              <a:rPr lang="nl-NL" sz="1600" dirty="0"/>
              <a:t> running </a:t>
            </a:r>
            <a:r>
              <a:rPr lang="nl-NL" sz="1600" dirty="0" err="1"/>
              <a:t>conversations</a:t>
            </a:r>
            <a:endParaRPr lang="nl-NL" sz="1600" dirty="0"/>
          </a:p>
          <a:p>
            <a:pPr lvl="1"/>
            <a:r>
              <a:rPr lang="nl-NL" sz="1600" dirty="0"/>
              <a:t>Transaction, </a:t>
            </a:r>
            <a:r>
              <a:rPr lang="nl-NL" sz="1600" dirty="0" err="1"/>
              <a:t>session</a:t>
            </a:r>
            <a:r>
              <a:rPr lang="nl-NL" sz="1600" dirty="0"/>
              <a:t>, workflow, business </a:t>
            </a:r>
            <a:r>
              <a:rPr lang="nl-NL" sz="1600" dirty="0" err="1"/>
              <a:t>process</a:t>
            </a:r>
            <a:endParaRPr lang="nl-NL" sz="1600" dirty="0"/>
          </a:p>
          <a:p>
            <a:r>
              <a:rPr lang="nl-NL" sz="1600" dirty="0"/>
              <a:t>New </a:t>
            </a:r>
            <a:r>
              <a:rPr lang="nl-NL" sz="1600" dirty="0" err="1"/>
              <a:t>ways</a:t>
            </a:r>
            <a:r>
              <a:rPr lang="nl-NL" sz="1600" dirty="0"/>
              <a:t> </a:t>
            </a:r>
            <a:r>
              <a:rPr lang="nl-NL" sz="1600" dirty="0" err="1"/>
              <a:t>to</a:t>
            </a:r>
            <a:r>
              <a:rPr lang="nl-NL" sz="1600" dirty="0"/>
              <a:t> </a:t>
            </a:r>
            <a:r>
              <a:rPr lang="nl-NL" sz="1600" dirty="0" err="1"/>
              <a:t>consider</a:t>
            </a:r>
            <a:r>
              <a:rPr lang="nl-NL" sz="1600" dirty="0"/>
              <a:t> data</a:t>
            </a:r>
          </a:p>
          <a:p>
            <a:pPr lvl="1"/>
            <a:r>
              <a:rPr lang="nl-NL" sz="1600" dirty="0"/>
              <a:t>Every microservice </a:t>
            </a:r>
            <a:r>
              <a:rPr lang="nl-NL" sz="1600" dirty="0" err="1"/>
              <a:t>owns</a:t>
            </a:r>
            <a:r>
              <a:rPr lang="nl-NL" sz="1600" dirty="0"/>
              <a:t> </a:t>
            </a:r>
            <a:r>
              <a:rPr lang="nl-NL" sz="1600" dirty="0" err="1"/>
              <a:t>the</a:t>
            </a:r>
            <a:r>
              <a:rPr lang="nl-NL" sz="1600" dirty="0"/>
              <a:t> data </a:t>
            </a:r>
            <a:r>
              <a:rPr lang="nl-NL" sz="1600" dirty="0" err="1"/>
              <a:t>it</a:t>
            </a:r>
            <a:r>
              <a:rPr lang="nl-NL" sz="1600" dirty="0"/>
              <a:t> </a:t>
            </a:r>
            <a:r>
              <a:rPr lang="nl-NL" sz="1600" dirty="0" err="1"/>
              <a:t>requires</a:t>
            </a:r>
            <a:r>
              <a:rPr lang="nl-NL" sz="1600" dirty="0"/>
              <a:t> – data </a:t>
            </a:r>
            <a:r>
              <a:rPr lang="nl-NL" sz="1600" dirty="0" err="1"/>
              <a:t>denormalization</a:t>
            </a:r>
            <a:r>
              <a:rPr lang="nl-NL" sz="1600" dirty="0"/>
              <a:t> </a:t>
            </a:r>
            <a:r>
              <a:rPr lang="nl-NL" sz="1600" dirty="0" err="1"/>
              <a:t>and</a:t>
            </a:r>
            <a:r>
              <a:rPr lang="nl-NL" sz="1600" dirty="0"/>
              <a:t> </a:t>
            </a:r>
            <a:r>
              <a:rPr lang="nl-NL" sz="1600" dirty="0" err="1"/>
              <a:t>duplication</a:t>
            </a:r>
            <a:r>
              <a:rPr lang="nl-NL" sz="1600" dirty="0"/>
              <a:t> of data </a:t>
            </a:r>
            <a:r>
              <a:rPr lang="nl-NL" sz="1600" dirty="0" err="1"/>
              <a:t>across</a:t>
            </a:r>
            <a:r>
              <a:rPr lang="nl-NL" sz="1600" dirty="0"/>
              <a:t> microservices is a </a:t>
            </a:r>
            <a:r>
              <a:rPr lang="nl-NL" sz="1600" dirty="0" err="1"/>
              <a:t>logical</a:t>
            </a:r>
            <a:r>
              <a:rPr lang="nl-NL" sz="1600" dirty="0"/>
              <a:t> </a:t>
            </a:r>
            <a:r>
              <a:rPr lang="nl-NL" sz="1600" dirty="0" err="1"/>
              <a:t>consequence</a:t>
            </a:r>
            <a:endParaRPr lang="nl-NL" sz="1600" dirty="0"/>
          </a:p>
          <a:p>
            <a:pPr lvl="1"/>
            <a:r>
              <a:rPr lang="nl-NL" sz="1600" dirty="0" err="1"/>
              <a:t>Command</a:t>
            </a:r>
            <a:r>
              <a:rPr lang="nl-NL" sz="1600" dirty="0"/>
              <a:t> Query </a:t>
            </a:r>
            <a:r>
              <a:rPr lang="nl-NL" sz="1600" dirty="0" err="1"/>
              <a:t>Responsibility</a:t>
            </a:r>
            <a:r>
              <a:rPr lang="nl-NL" sz="1600" dirty="0"/>
              <a:t> </a:t>
            </a:r>
            <a:r>
              <a:rPr lang="nl-NL" sz="1600" dirty="0" err="1"/>
              <a:t>Segregation</a:t>
            </a:r>
            <a:r>
              <a:rPr lang="nl-NL" sz="1600" dirty="0"/>
              <a:t> (CQRS) </a:t>
            </a:r>
            <a:r>
              <a:rPr lang="nl-NL" sz="1600" dirty="0" err="1"/>
              <a:t>and</a:t>
            </a:r>
            <a:r>
              <a:rPr lang="nl-NL" sz="1600" dirty="0"/>
              <a:t> Event </a:t>
            </a:r>
            <a:r>
              <a:rPr lang="nl-NL" sz="1600" dirty="0" err="1"/>
              <a:t>Sourcing</a:t>
            </a:r>
            <a:endParaRPr lang="nl-NL" sz="1600" dirty="0"/>
          </a:p>
          <a:p>
            <a:r>
              <a:rPr lang="nl-NL" sz="1600" dirty="0" err="1"/>
              <a:t>Orchestration</a:t>
            </a:r>
            <a:r>
              <a:rPr lang="nl-NL" sz="1600" dirty="0"/>
              <a:t> | </a:t>
            </a:r>
            <a:r>
              <a:rPr lang="nl-NL" sz="1600" dirty="0" err="1"/>
              <a:t>Choreography</a:t>
            </a:r>
            <a:r>
              <a:rPr lang="nl-NL" sz="1600" dirty="0"/>
              <a:t> </a:t>
            </a:r>
            <a:r>
              <a:rPr lang="nl-NL" sz="1600" dirty="0" err="1"/>
              <a:t>across</a:t>
            </a:r>
            <a:r>
              <a:rPr lang="nl-NL" sz="1600" dirty="0"/>
              <a:t> microservices</a:t>
            </a:r>
          </a:p>
          <a:p>
            <a:pPr lvl="1"/>
            <a:endParaRPr lang="nl-NL" sz="1600" dirty="0"/>
          </a:p>
          <a:p>
            <a:endParaRPr lang="en-US" sz="1600" dirty="0"/>
          </a:p>
        </p:txBody>
      </p:sp>
    </p:spTree>
    <p:extLst>
      <p:ext uri="{BB962C8B-B14F-4D97-AF65-F5344CB8AC3E}">
        <p14:creationId xmlns:p14="http://schemas.microsoft.com/office/powerpoint/2010/main" val="27791195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Events</a:t>
            </a:r>
            <a:endParaRPr lang="en-US" dirty="0"/>
          </a:p>
        </p:txBody>
      </p:sp>
      <p:sp>
        <p:nvSpPr>
          <p:cNvPr id="3" name="Text Placeholder 2"/>
          <p:cNvSpPr>
            <a:spLocks noGrp="1"/>
          </p:cNvSpPr>
          <p:nvPr>
            <p:ph type="body" sz="quarter" idx="10"/>
          </p:nvPr>
        </p:nvSpPr>
        <p:spPr/>
        <p:txBody>
          <a:bodyPr/>
          <a:lstStyle/>
          <a:p>
            <a:endParaRPr lang="en-US" dirty="0"/>
          </a:p>
        </p:txBody>
      </p:sp>
      <p:sp>
        <p:nvSpPr>
          <p:cNvPr id="4" name="Rectangle 3"/>
          <p:cNvSpPr/>
          <p:nvPr/>
        </p:nvSpPr>
        <p:spPr>
          <a:xfrm>
            <a:off x="1351996" y="1342770"/>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solidFill>
                <a:schemeClr val="tx2"/>
              </a:solidFill>
            </a:endParaRPr>
          </a:p>
        </p:txBody>
      </p:sp>
      <p:sp>
        <p:nvSpPr>
          <p:cNvPr id="5" name="Rectangle 4"/>
          <p:cNvSpPr/>
          <p:nvPr/>
        </p:nvSpPr>
        <p:spPr>
          <a:xfrm>
            <a:off x="1351996" y="2146417"/>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solidFill>
                <a:schemeClr val="tx2"/>
              </a:solidFill>
            </a:endParaRPr>
          </a:p>
        </p:txBody>
      </p:sp>
      <p:sp>
        <p:nvSpPr>
          <p:cNvPr id="6" name="Rectangle 5"/>
          <p:cNvSpPr/>
          <p:nvPr/>
        </p:nvSpPr>
        <p:spPr>
          <a:xfrm>
            <a:off x="1351996" y="2950064"/>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solidFill>
                <a:schemeClr val="tx2"/>
              </a:solidFill>
            </a:endParaRPr>
          </a:p>
        </p:txBody>
      </p:sp>
      <p:sp>
        <p:nvSpPr>
          <p:cNvPr id="7" name="Rectangle 6"/>
          <p:cNvSpPr/>
          <p:nvPr/>
        </p:nvSpPr>
        <p:spPr>
          <a:xfrm>
            <a:off x="6327912" y="933831"/>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200">
              <a:solidFill>
                <a:schemeClr val="tx2"/>
              </a:solidFill>
            </a:endParaRPr>
          </a:p>
        </p:txBody>
      </p:sp>
      <p:sp>
        <p:nvSpPr>
          <p:cNvPr id="8" name="Rectangle 7"/>
          <p:cNvSpPr/>
          <p:nvPr/>
        </p:nvSpPr>
        <p:spPr>
          <a:xfrm>
            <a:off x="6327912" y="1676786"/>
            <a:ext cx="1038044" cy="3783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712">
              <a:solidFill>
                <a:schemeClr val="tx2"/>
              </a:solidFill>
            </a:endParaRPr>
          </a:p>
        </p:txBody>
      </p:sp>
      <p:sp>
        <p:nvSpPr>
          <p:cNvPr id="9" name="Rectangle 8"/>
          <p:cNvSpPr/>
          <p:nvPr/>
        </p:nvSpPr>
        <p:spPr>
          <a:xfrm>
            <a:off x="6327912" y="2591772"/>
            <a:ext cx="1038044" cy="7563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712">
              <a:solidFill>
                <a:schemeClr val="tx2"/>
              </a:solidFill>
            </a:endParaRPr>
          </a:p>
        </p:txBody>
      </p:sp>
      <p:sp>
        <p:nvSpPr>
          <p:cNvPr id="10" name="Rectangle 9"/>
          <p:cNvSpPr/>
          <p:nvPr/>
        </p:nvSpPr>
        <p:spPr>
          <a:xfrm>
            <a:off x="6327912" y="3505502"/>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712">
              <a:solidFill>
                <a:schemeClr val="tx2"/>
              </a:solidFill>
            </a:endParaRPr>
          </a:p>
        </p:txBody>
      </p:sp>
      <p:sp>
        <p:nvSpPr>
          <p:cNvPr id="11" name="Rectangle 10"/>
          <p:cNvSpPr/>
          <p:nvPr/>
        </p:nvSpPr>
        <p:spPr>
          <a:xfrm>
            <a:off x="6327912" y="2228875"/>
            <a:ext cx="1038044" cy="18919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712">
              <a:solidFill>
                <a:schemeClr val="tx2"/>
              </a:solidFill>
            </a:endParaRPr>
          </a:p>
        </p:txBody>
      </p:sp>
      <p:sp>
        <p:nvSpPr>
          <p:cNvPr id="12" name="TextBox 11"/>
          <p:cNvSpPr txBox="1"/>
          <p:nvPr/>
        </p:nvSpPr>
        <p:spPr>
          <a:xfrm>
            <a:off x="1452083" y="1032691"/>
            <a:ext cx="883575" cy="276999"/>
          </a:xfrm>
          <a:prstGeom prst="rect">
            <a:avLst/>
          </a:prstGeom>
          <a:noFill/>
        </p:spPr>
        <p:txBody>
          <a:bodyPr wrap="none" rtlCol="0">
            <a:spAutoFit/>
          </a:bodyPr>
          <a:lstStyle/>
          <a:p>
            <a:r>
              <a:rPr lang="nl-NL" sz="1200" dirty="0">
                <a:solidFill>
                  <a:schemeClr val="tx2"/>
                </a:solidFill>
              </a:rPr>
              <a:t>Producers</a:t>
            </a:r>
            <a:endParaRPr lang="en-US" sz="1200" dirty="0" err="1">
              <a:solidFill>
                <a:schemeClr val="tx2"/>
              </a:solidFill>
            </a:endParaRPr>
          </a:p>
        </p:txBody>
      </p:sp>
      <p:sp>
        <p:nvSpPr>
          <p:cNvPr id="13" name="TextBox 12"/>
          <p:cNvSpPr txBox="1"/>
          <p:nvPr/>
        </p:nvSpPr>
        <p:spPr>
          <a:xfrm>
            <a:off x="6448091" y="624171"/>
            <a:ext cx="968535" cy="276999"/>
          </a:xfrm>
          <a:prstGeom prst="rect">
            <a:avLst/>
          </a:prstGeom>
          <a:noFill/>
        </p:spPr>
        <p:txBody>
          <a:bodyPr wrap="none" rtlCol="0">
            <a:spAutoFit/>
          </a:bodyPr>
          <a:lstStyle/>
          <a:p>
            <a:r>
              <a:rPr lang="nl-NL" sz="1200" dirty="0" err="1">
                <a:solidFill>
                  <a:schemeClr val="tx2"/>
                </a:solidFill>
              </a:rPr>
              <a:t>Consumers</a:t>
            </a:r>
            <a:endParaRPr lang="en-US" sz="1200" dirty="0" err="1">
              <a:solidFill>
                <a:schemeClr val="tx2"/>
              </a:solidFill>
            </a:endParaRPr>
          </a:p>
        </p:txBody>
      </p:sp>
      <p:sp>
        <p:nvSpPr>
          <p:cNvPr id="14" name="Right Arrow 13"/>
          <p:cNvSpPr/>
          <p:nvPr/>
        </p:nvSpPr>
        <p:spPr>
          <a:xfrm>
            <a:off x="3451930" y="1541510"/>
            <a:ext cx="2089483" cy="207391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712">
              <a:solidFill>
                <a:schemeClr val="tx2"/>
              </a:solidFill>
            </a:endParaRPr>
          </a:p>
        </p:txBody>
      </p:sp>
    </p:spTree>
    <p:extLst>
      <p:ext uri="{BB962C8B-B14F-4D97-AF65-F5344CB8AC3E}">
        <p14:creationId xmlns:p14="http://schemas.microsoft.com/office/powerpoint/2010/main" val="28151523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MicroServices</a:t>
            </a:r>
            <a:r>
              <a:rPr lang="nl-NL" dirty="0"/>
              <a:t> </a:t>
            </a:r>
            <a:r>
              <a:rPr lang="nl-NL" dirty="0" err="1"/>
              <a:t>and</a:t>
            </a:r>
            <a:r>
              <a:rPr lang="nl-NL" dirty="0"/>
              <a:t> events</a:t>
            </a:r>
            <a:endParaRPr lang="en-US" dirty="0"/>
          </a:p>
        </p:txBody>
      </p:sp>
      <p:sp>
        <p:nvSpPr>
          <p:cNvPr id="3" name="Text Placeholder 2"/>
          <p:cNvSpPr>
            <a:spLocks noGrp="1"/>
          </p:cNvSpPr>
          <p:nvPr>
            <p:ph type="body" sz="quarter" idx="10"/>
          </p:nvPr>
        </p:nvSpPr>
        <p:spPr>
          <a:xfrm>
            <a:off x="1011257" y="1372976"/>
            <a:ext cx="7692244" cy="3408804"/>
          </a:xfrm>
        </p:spPr>
        <p:txBody>
          <a:bodyPr>
            <a:normAutofit fontScale="92500" lnSpcReduction="10000"/>
          </a:bodyPr>
          <a:lstStyle/>
          <a:p>
            <a:r>
              <a:rPr lang="nl-NL" dirty="0"/>
              <a:t>Report business events [without </a:t>
            </a:r>
            <a:r>
              <a:rPr lang="nl-NL" dirty="0" err="1"/>
              <a:t>knowing</a:t>
            </a:r>
            <a:r>
              <a:rPr lang="nl-NL" dirty="0"/>
              <a:t> </a:t>
            </a:r>
            <a:r>
              <a:rPr lang="nl-NL" dirty="0" err="1"/>
              <a:t>to</a:t>
            </a:r>
            <a:r>
              <a:rPr lang="nl-NL" dirty="0"/>
              <a:t> </a:t>
            </a:r>
            <a:r>
              <a:rPr lang="nl-NL" dirty="0" err="1"/>
              <a:t>whom</a:t>
            </a:r>
            <a:r>
              <a:rPr lang="nl-NL" dirty="0"/>
              <a:t> </a:t>
            </a:r>
            <a:r>
              <a:rPr lang="nl-NL" dirty="0" err="1"/>
              <a:t>and</a:t>
            </a:r>
            <a:r>
              <a:rPr lang="nl-NL" dirty="0"/>
              <a:t> without </a:t>
            </a:r>
            <a:r>
              <a:rPr lang="nl-NL" dirty="0" err="1"/>
              <a:t>expecting</a:t>
            </a:r>
            <a:r>
              <a:rPr lang="nl-NL" dirty="0"/>
              <a:t> a response]</a:t>
            </a:r>
          </a:p>
          <a:p>
            <a:pPr lvl="1"/>
            <a:r>
              <a:rPr lang="nl-NL" dirty="0" err="1"/>
              <a:t>Allowing</a:t>
            </a:r>
            <a:r>
              <a:rPr lang="nl-NL" dirty="0"/>
              <a:t> </a:t>
            </a:r>
            <a:r>
              <a:rPr lang="nl-NL" dirty="0" err="1"/>
              <a:t>interested</a:t>
            </a:r>
            <a:r>
              <a:rPr lang="nl-NL" dirty="0"/>
              <a:t> microservices </a:t>
            </a:r>
            <a:r>
              <a:rPr lang="nl-NL" dirty="0" err="1"/>
              <a:t>to</a:t>
            </a:r>
            <a:r>
              <a:rPr lang="nl-NL" dirty="0"/>
              <a:t> </a:t>
            </a:r>
            <a:r>
              <a:rPr lang="nl-NL" dirty="0" err="1"/>
              <a:t>respond</a:t>
            </a:r>
            <a:r>
              <a:rPr lang="nl-NL" dirty="0"/>
              <a:t> – for </a:t>
            </a:r>
            <a:r>
              <a:rPr lang="nl-NL" dirty="0" err="1"/>
              <a:t>example</a:t>
            </a:r>
            <a:r>
              <a:rPr lang="nl-NL" dirty="0"/>
              <a:t> trigger </a:t>
            </a:r>
            <a:r>
              <a:rPr lang="nl-NL" dirty="0" err="1"/>
              <a:t>serverless</a:t>
            </a:r>
            <a:r>
              <a:rPr lang="nl-NL" dirty="0"/>
              <a:t> </a:t>
            </a:r>
            <a:r>
              <a:rPr lang="nl-NL" dirty="0" err="1"/>
              <a:t>functions</a:t>
            </a:r>
            <a:endParaRPr lang="nl-NL" dirty="0"/>
          </a:p>
          <a:p>
            <a:r>
              <a:rPr lang="nl-NL" dirty="0" err="1"/>
              <a:t>Provide</a:t>
            </a:r>
            <a:r>
              <a:rPr lang="nl-NL" dirty="0"/>
              <a:t> response </a:t>
            </a:r>
            <a:r>
              <a:rPr lang="nl-NL" dirty="0" err="1"/>
              <a:t>to</a:t>
            </a:r>
            <a:r>
              <a:rPr lang="nl-NL" dirty="0"/>
              <a:t> </a:t>
            </a:r>
            <a:r>
              <a:rPr lang="nl-NL" dirty="0" err="1"/>
              <a:t>stateless</a:t>
            </a:r>
            <a:r>
              <a:rPr lang="nl-NL" dirty="0"/>
              <a:t> </a:t>
            </a:r>
            <a:r>
              <a:rPr lang="nl-NL" dirty="0" err="1"/>
              <a:t>caller</a:t>
            </a:r>
            <a:r>
              <a:rPr lang="nl-NL" dirty="0"/>
              <a:t> – </a:t>
            </a:r>
            <a:r>
              <a:rPr lang="nl-NL" dirty="0" err="1"/>
              <a:t>with</a:t>
            </a:r>
            <a:r>
              <a:rPr lang="nl-NL" dirty="0"/>
              <a:t> </a:t>
            </a:r>
            <a:r>
              <a:rPr lang="nl-NL" dirty="0" err="1"/>
              <a:t>conversation</a:t>
            </a:r>
            <a:r>
              <a:rPr lang="nl-NL" dirty="0"/>
              <a:t> </a:t>
            </a:r>
            <a:r>
              <a:rPr lang="nl-NL" dirty="0" err="1"/>
              <a:t>key</a:t>
            </a:r>
            <a:endParaRPr lang="nl-NL" dirty="0"/>
          </a:p>
          <a:p>
            <a:r>
              <a:rPr lang="nl-NL" dirty="0" err="1"/>
              <a:t>Choreograph</a:t>
            </a:r>
            <a:r>
              <a:rPr lang="nl-NL" dirty="0"/>
              <a:t> cross-microservice workflow | </a:t>
            </a:r>
            <a:r>
              <a:rPr lang="nl-NL" dirty="0" err="1"/>
              <a:t>process</a:t>
            </a:r>
            <a:endParaRPr lang="nl-NL" dirty="0"/>
          </a:p>
          <a:p>
            <a:pPr lvl="1"/>
            <a:r>
              <a:rPr lang="nl-NL" dirty="0" err="1"/>
              <a:t>Inform</a:t>
            </a:r>
            <a:r>
              <a:rPr lang="nl-NL" dirty="0"/>
              <a:t> workflow | </a:t>
            </a:r>
            <a:r>
              <a:rPr lang="nl-NL" dirty="0" err="1"/>
              <a:t>process</a:t>
            </a:r>
            <a:r>
              <a:rPr lang="nl-NL" dirty="0"/>
              <a:t> </a:t>
            </a:r>
            <a:r>
              <a:rPr lang="nl-NL" dirty="0" err="1"/>
              <a:t>orchestrator</a:t>
            </a:r>
            <a:r>
              <a:rPr lang="nl-NL" dirty="0"/>
              <a:t> | job </a:t>
            </a:r>
            <a:r>
              <a:rPr lang="nl-NL" dirty="0" err="1"/>
              <a:t>scheduler</a:t>
            </a:r>
            <a:r>
              <a:rPr lang="nl-NL" dirty="0"/>
              <a:t> </a:t>
            </a:r>
            <a:r>
              <a:rPr lang="nl-NL" dirty="0" err="1"/>
              <a:t>about</a:t>
            </a:r>
            <a:r>
              <a:rPr lang="nl-NL" dirty="0"/>
              <a:t> </a:t>
            </a:r>
            <a:r>
              <a:rPr lang="nl-NL" dirty="0" err="1"/>
              <a:t>activity</a:t>
            </a:r>
            <a:r>
              <a:rPr lang="nl-NL" dirty="0"/>
              <a:t> status</a:t>
            </a:r>
          </a:p>
          <a:p>
            <a:r>
              <a:rPr lang="nl-NL" dirty="0" err="1"/>
              <a:t>Enable</a:t>
            </a:r>
            <a:r>
              <a:rPr lang="nl-NL" dirty="0"/>
              <a:t> </a:t>
            </a:r>
            <a:r>
              <a:rPr lang="nl-NL" dirty="0" err="1"/>
              <a:t>distributed</a:t>
            </a:r>
            <a:r>
              <a:rPr lang="nl-NL" dirty="0"/>
              <a:t> transaction – </a:t>
            </a:r>
            <a:r>
              <a:rPr lang="nl-NL" dirty="0" err="1"/>
              <a:t>commit</a:t>
            </a:r>
            <a:r>
              <a:rPr lang="nl-NL" dirty="0"/>
              <a:t> </a:t>
            </a:r>
            <a:r>
              <a:rPr lang="nl-NL" dirty="0" err="1"/>
              <a:t>and</a:t>
            </a:r>
            <a:r>
              <a:rPr lang="nl-NL" dirty="0"/>
              <a:t> </a:t>
            </a:r>
            <a:r>
              <a:rPr lang="nl-NL" dirty="0" err="1"/>
              <a:t>rollback</a:t>
            </a:r>
            <a:r>
              <a:rPr lang="nl-NL" dirty="0"/>
              <a:t>/</a:t>
            </a:r>
            <a:r>
              <a:rPr lang="nl-NL" dirty="0" err="1"/>
              <a:t>compensate</a:t>
            </a:r>
            <a:endParaRPr lang="nl-NL" dirty="0"/>
          </a:p>
          <a:p>
            <a:r>
              <a:rPr lang="nl-NL" dirty="0"/>
              <a:t>Make data events </a:t>
            </a:r>
            <a:r>
              <a:rPr lang="nl-NL" dirty="0" err="1"/>
              <a:t>available</a:t>
            </a:r>
            <a:r>
              <a:rPr lang="nl-NL" dirty="0"/>
              <a:t> for event </a:t>
            </a:r>
            <a:r>
              <a:rPr lang="nl-NL" dirty="0" err="1"/>
              <a:t>sourcing</a:t>
            </a:r>
            <a:endParaRPr lang="nl-NL" dirty="0"/>
          </a:p>
          <a:p>
            <a:pPr lvl="1"/>
            <a:r>
              <a:rPr lang="nl-NL" dirty="0" err="1"/>
              <a:t>Allowing</a:t>
            </a:r>
            <a:r>
              <a:rPr lang="nl-NL" dirty="0"/>
              <a:t> microservices </a:t>
            </a:r>
            <a:r>
              <a:rPr lang="nl-NL" dirty="0" err="1"/>
              <a:t>to</a:t>
            </a:r>
            <a:r>
              <a:rPr lang="nl-NL" dirty="0"/>
              <a:t> </a:t>
            </a:r>
            <a:r>
              <a:rPr lang="nl-NL" dirty="0" err="1"/>
              <a:t>maintain</a:t>
            </a:r>
            <a:r>
              <a:rPr lang="nl-NL" dirty="0"/>
              <a:t> </a:t>
            </a:r>
            <a:r>
              <a:rPr lang="nl-NL" dirty="0" err="1"/>
              <a:t>their</a:t>
            </a:r>
            <a:r>
              <a:rPr lang="nl-NL" dirty="0"/>
              <a:t> </a:t>
            </a:r>
            <a:r>
              <a:rPr lang="nl-NL" dirty="0" err="1"/>
              <a:t>own</a:t>
            </a:r>
            <a:r>
              <a:rPr lang="nl-NL" dirty="0"/>
              <a:t> [</a:t>
            </a:r>
            <a:r>
              <a:rPr lang="nl-NL" dirty="0" err="1"/>
              <a:t>derived</a:t>
            </a:r>
            <a:r>
              <a:rPr lang="nl-NL" dirty="0"/>
              <a:t>] data set </a:t>
            </a:r>
          </a:p>
          <a:p>
            <a:r>
              <a:rPr lang="nl-NL" dirty="0" err="1"/>
              <a:t>Synchronize</a:t>
            </a:r>
            <a:r>
              <a:rPr lang="nl-NL" dirty="0"/>
              <a:t> cache </a:t>
            </a:r>
            <a:r>
              <a:rPr lang="nl-NL" dirty="0" err="1"/>
              <a:t>refresh</a:t>
            </a:r>
            <a:endParaRPr lang="nl-NL" dirty="0"/>
          </a:p>
          <a:p>
            <a:pPr lvl="1"/>
            <a:r>
              <a:rPr lang="nl-NL" dirty="0" err="1"/>
              <a:t>Informing</a:t>
            </a:r>
            <a:r>
              <a:rPr lang="nl-NL" dirty="0"/>
              <a:t> </a:t>
            </a:r>
            <a:r>
              <a:rPr lang="nl-NL" dirty="0" err="1"/>
              <a:t>any</a:t>
            </a:r>
            <a:r>
              <a:rPr lang="nl-NL" dirty="0"/>
              <a:t> microservice </a:t>
            </a:r>
            <a:r>
              <a:rPr lang="nl-NL" dirty="0" err="1"/>
              <a:t>caching</a:t>
            </a:r>
            <a:r>
              <a:rPr lang="nl-NL" dirty="0"/>
              <a:t> data </a:t>
            </a:r>
            <a:r>
              <a:rPr lang="nl-NL" dirty="0" err="1"/>
              <a:t>about</a:t>
            </a:r>
            <a:r>
              <a:rPr lang="nl-NL" dirty="0"/>
              <a:t> </a:t>
            </a:r>
            <a:r>
              <a:rPr lang="nl-NL" dirty="0" err="1"/>
              <a:t>the</a:t>
            </a:r>
            <a:r>
              <a:rPr lang="nl-NL" dirty="0"/>
              <a:t> </a:t>
            </a:r>
            <a:r>
              <a:rPr lang="nl-NL" dirty="0" err="1"/>
              <a:t>need</a:t>
            </a:r>
            <a:r>
              <a:rPr lang="nl-NL" dirty="0"/>
              <a:t> </a:t>
            </a:r>
            <a:r>
              <a:rPr lang="nl-NL" dirty="0" err="1"/>
              <a:t>to</a:t>
            </a:r>
            <a:r>
              <a:rPr lang="nl-NL" dirty="0"/>
              <a:t> </a:t>
            </a:r>
            <a:r>
              <a:rPr lang="nl-NL" dirty="0" err="1"/>
              <a:t>refresh</a:t>
            </a:r>
            <a:r>
              <a:rPr lang="nl-NL" dirty="0"/>
              <a:t> </a:t>
            </a:r>
            <a:r>
              <a:rPr lang="nl-NL" dirty="0" err="1"/>
              <a:t>specific</a:t>
            </a:r>
            <a:r>
              <a:rPr lang="nl-NL" dirty="0"/>
              <a:t> records</a:t>
            </a:r>
          </a:p>
          <a:p>
            <a:r>
              <a:rPr lang="nl-NL" dirty="0"/>
              <a:t>Hand systems events &amp; </a:t>
            </a:r>
            <a:r>
              <a:rPr lang="nl-NL" dirty="0" err="1"/>
              <a:t>metrics</a:t>
            </a:r>
            <a:r>
              <a:rPr lang="nl-NL" dirty="0"/>
              <a:t> </a:t>
            </a:r>
            <a:r>
              <a:rPr lang="nl-NL" dirty="0" err="1"/>
              <a:t>to</a:t>
            </a:r>
            <a:r>
              <a:rPr lang="nl-NL" dirty="0"/>
              <a:t> monitoring service</a:t>
            </a:r>
          </a:p>
          <a:p>
            <a:r>
              <a:rPr lang="nl-NL" dirty="0"/>
              <a:t>Extreme </a:t>
            </a:r>
            <a:r>
              <a:rPr lang="nl-NL" dirty="0" err="1"/>
              <a:t>decoupling</a:t>
            </a:r>
            <a:r>
              <a:rPr lang="nl-NL" dirty="0"/>
              <a:t> – microservice </a:t>
            </a:r>
            <a:r>
              <a:rPr lang="nl-NL" dirty="0" err="1"/>
              <a:t>choreography</a:t>
            </a:r>
            <a:endParaRPr lang="nl-NL" dirty="0"/>
          </a:p>
          <a:p>
            <a:pPr lvl="1"/>
            <a:r>
              <a:rPr lang="nl-NL" dirty="0"/>
              <a:t>Microservice never call </a:t>
            </a:r>
            <a:r>
              <a:rPr lang="nl-NL" dirty="0" err="1"/>
              <a:t>each</a:t>
            </a:r>
            <a:r>
              <a:rPr lang="nl-NL" dirty="0"/>
              <a:t> </a:t>
            </a:r>
            <a:r>
              <a:rPr lang="nl-NL" dirty="0" err="1"/>
              <a:t>other</a:t>
            </a:r>
            <a:r>
              <a:rPr lang="nl-NL" dirty="0"/>
              <a:t>, </a:t>
            </a:r>
            <a:r>
              <a:rPr lang="nl-NL" dirty="0" err="1"/>
              <a:t>not</a:t>
            </a:r>
            <a:r>
              <a:rPr lang="nl-NL" dirty="0"/>
              <a:t> even </a:t>
            </a:r>
            <a:r>
              <a:rPr lang="nl-NL" dirty="0" err="1"/>
              <a:t>through</a:t>
            </a:r>
            <a:r>
              <a:rPr lang="nl-NL" dirty="0"/>
              <a:t> public API; </a:t>
            </a:r>
            <a:br>
              <a:rPr lang="nl-NL" dirty="0"/>
            </a:br>
            <a:r>
              <a:rPr lang="nl-NL" dirty="0" err="1"/>
              <a:t>all</a:t>
            </a:r>
            <a:r>
              <a:rPr lang="nl-NL" dirty="0"/>
              <a:t> </a:t>
            </a:r>
            <a:r>
              <a:rPr lang="nl-NL" dirty="0" err="1"/>
              <a:t>interactions</a:t>
            </a:r>
            <a:r>
              <a:rPr lang="nl-NL" dirty="0"/>
              <a:t> are </a:t>
            </a:r>
            <a:r>
              <a:rPr lang="nl-NL" dirty="0" err="1"/>
              <a:t>through</a:t>
            </a:r>
            <a:r>
              <a:rPr lang="nl-NL" dirty="0"/>
              <a:t> events</a:t>
            </a:r>
          </a:p>
          <a:p>
            <a:endParaRPr lang="nl-NL" dirty="0"/>
          </a:p>
        </p:txBody>
      </p:sp>
      <p:pic>
        <p:nvPicPr>
          <p:cNvPr id="3074" name="Picture 2" descr="comparison between the orchestration pattern and the choreography pattern"/>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a:stretch/>
        </p:blipFill>
        <p:spPr bwMode="auto">
          <a:xfrm>
            <a:off x="7450591" y="3495945"/>
            <a:ext cx="1566332" cy="14509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0918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Requirements</a:t>
            </a:r>
            <a:r>
              <a:rPr lang="nl-NL" dirty="0"/>
              <a:t> for Event </a:t>
            </a:r>
            <a:r>
              <a:rPr lang="nl-NL" dirty="0" err="1"/>
              <a:t>capability</a:t>
            </a:r>
            <a:r>
              <a:rPr lang="nl-NL" dirty="0"/>
              <a:t> </a:t>
            </a:r>
            <a:br>
              <a:rPr lang="nl-NL" dirty="0"/>
            </a:br>
            <a:r>
              <a:rPr lang="nl-NL" dirty="0"/>
              <a:t>in microservices platform</a:t>
            </a:r>
            <a:endParaRPr lang="en-US" dirty="0"/>
          </a:p>
        </p:txBody>
      </p:sp>
      <p:sp>
        <p:nvSpPr>
          <p:cNvPr id="3" name="Text Placeholder 2"/>
          <p:cNvSpPr>
            <a:spLocks noGrp="1"/>
          </p:cNvSpPr>
          <p:nvPr>
            <p:ph type="body" sz="quarter" idx="10"/>
          </p:nvPr>
        </p:nvSpPr>
        <p:spPr>
          <a:xfrm>
            <a:off x="1011257" y="1372976"/>
            <a:ext cx="7298457" cy="3328439"/>
          </a:xfrm>
        </p:spPr>
        <p:txBody>
          <a:bodyPr>
            <a:normAutofit fontScale="92500"/>
          </a:bodyPr>
          <a:lstStyle/>
          <a:p>
            <a:r>
              <a:rPr lang="nl-NL" dirty="0" err="1"/>
              <a:t>Provide</a:t>
            </a:r>
            <a:r>
              <a:rPr lang="nl-NL" dirty="0"/>
              <a:t> </a:t>
            </a:r>
            <a:r>
              <a:rPr lang="nl-NL" b="1" dirty="0" err="1"/>
              <a:t>decoupling</a:t>
            </a:r>
            <a:r>
              <a:rPr lang="nl-NL" dirty="0"/>
              <a:t> </a:t>
            </a:r>
            <a:r>
              <a:rPr lang="nl-NL" dirty="0" err="1"/>
              <a:t>between</a:t>
            </a:r>
            <a:r>
              <a:rPr lang="nl-NL" dirty="0"/>
              <a:t> </a:t>
            </a:r>
            <a:r>
              <a:rPr lang="nl-NL" dirty="0" err="1"/>
              <a:t>publisher</a:t>
            </a:r>
            <a:r>
              <a:rPr lang="nl-NL" dirty="0"/>
              <a:t> </a:t>
            </a:r>
            <a:r>
              <a:rPr lang="nl-NL" dirty="0" err="1"/>
              <a:t>and</a:t>
            </a:r>
            <a:r>
              <a:rPr lang="nl-NL" dirty="0"/>
              <a:t> </a:t>
            </a:r>
            <a:r>
              <a:rPr lang="nl-NL" dirty="0" err="1"/>
              <a:t>consumer</a:t>
            </a:r>
            <a:endParaRPr lang="nl-NL" dirty="0"/>
          </a:p>
          <a:p>
            <a:r>
              <a:rPr lang="nl-NL" dirty="0"/>
              <a:t>Generally </a:t>
            </a:r>
            <a:r>
              <a:rPr lang="nl-NL" dirty="0" err="1"/>
              <a:t>accessible</a:t>
            </a:r>
            <a:r>
              <a:rPr lang="nl-NL" dirty="0"/>
              <a:t> for </a:t>
            </a:r>
            <a:r>
              <a:rPr lang="nl-NL" dirty="0" err="1"/>
              <a:t>all</a:t>
            </a:r>
            <a:r>
              <a:rPr lang="nl-NL" dirty="0"/>
              <a:t> microservices</a:t>
            </a:r>
          </a:p>
          <a:p>
            <a:pPr lvl="1"/>
            <a:r>
              <a:rPr lang="nl-NL" dirty="0" err="1"/>
              <a:t>Across</a:t>
            </a:r>
            <a:r>
              <a:rPr lang="nl-NL" dirty="0"/>
              <a:t> </a:t>
            </a:r>
            <a:r>
              <a:rPr lang="nl-NL" dirty="0" err="1"/>
              <a:t>the</a:t>
            </a:r>
            <a:r>
              <a:rPr lang="nl-NL" dirty="0"/>
              <a:t> platform</a:t>
            </a:r>
          </a:p>
          <a:p>
            <a:pPr lvl="1"/>
            <a:r>
              <a:rPr lang="nl-NL" dirty="0"/>
              <a:t>Using </a:t>
            </a:r>
            <a:r>
              <a:rPr lang="nl-NL" dirty="0" err="1"/>
              <a:t>standardized</a:t>
            </a:r>
            <a:r>
              <a:rPr lang="nl-NL" dirty="0"/>
              <a:t> </a:t>
            </a:r>
            <a:r>
              <a:rPr lang="nl-NL" dirty="0" err="1"/>
              <a:t>protocols</a:t>
            </a:r>
            <a:r>
              <a:rPr lang="nl-NL" dirty="0"/>
              <a:t> </a:t>
            </a:r>
            <a:r>
              <a:rPr lang="nl-NL" dirty="0" err="1"/>
              <a:t>and</a:t>
            </a:r>
            <a:r>
              <a:rPr lang="nl-NL" dirty="0"/>
              <a:t> formats for </a:t>
            </a:r>
            <a:r>
              <a:rPr lang="nl-NL" dirty="0" err="1"/>
              <a:t>communications</a:t>
            </a:r>
            <a:r>
              <a:rPr lang="nl-NL" dirty="0"/>
              <a:t> </a:t>
            </a:r>
            <a:r>
              <a:rPr lang="nl-NL" dirty="0" err="1"/>
              <a:t>and</a:t>
            </a:r>
            <a:r>
              <a:rPr lang="nl-NL" dirty="0"/>
              <a:t> event </a:t>
            </a:r>
            <a:r>
              <a:rPr lang="nl-NL" dirty="0" err="1"/>
              <a:t>payload</a:t>
            </a:r>
            <a:r>
              <a:rPr lang="nl-NL" dirty="0"/>
              <a:t> (http, JSON)</a:t>
            </a:r>
          </a:p>
          <a:p>
            <a:r>
              <a:rPr lang="nl-NL" b="1" dirty="0" err="1"/>
              <a:t>Scalable</a:t>
            </a:r>
            <a:r>
              <a:rPr lang="nl-NL" dirty="0"/>
              <a:t> (handle high loads)</a:t>
            </a:r>
          </a:p>
          <a:p>
            <a:r>
              <a:rPr lang="nl-NL" b="1" dirty="0" err="1"/>
              <a:t>Available</a:t>
            </a:r>
            <a:r>
              <a:rPr lang="nl-NL" dirty="0"/>
              <a:t> (</a:t>
            </a:r>
            <a:r>
              <a:rPr lang="nl-NL" dirty="0" err="1"/>
              <a:t>allow</a:t>
            </a:r>
            <a:r>
              <a:rPr lang="nl-NL" dirty="0"/>
              <a:t> </a:t>
            </a:r>
            <a:r>
              <a:rPr lang="nl-NL" dirty="0" err="1"/>
              <a:t>speedy</a:t>
            </a:r>
            <a:r>
              <a:rPr lang="nl-NL" dirty="0"/>
              <a:t> event </a:t>
            </a:r>
            <a:r>
              <a:rPr lang="nl-NL" dirty="0" err="1"/>
              <a:t>publication</a:t>
            </a:r>
            <a:r>
              <a:rPr lang="nl-NL" dirty="0"/>
              <a:t>)</a:t>
            </a:r>
          </a:p>
          <a:p>
            <a:r>
              <a:rPr lang="nl-NL" b="1" dirty="0" err="1"/>
              <a:t>Reliable</a:t>
            </a:r>
            <a:r>
              <a:rPr lang="nl-NL" dirty="0"/>
              <a:t> (do </a:t>
            </a:r>
            <a:r>
              <a:rPr lang="nl-NL" dirty="0" err="1"/>
              <a:t>not</a:t>
            </a:r>
            <a:r>
              <a:rPr lang="nl-NL" dirty="0"/>
              <a:t> </a:t>
            </a:r>
            <a:r>
              <a:rPr lang="nl-NL" dirty="0" err="1"/>
              <a:t>lose</a:t>
            </a:r>
            <a:r>
              <a:rPr lang="nl-NL" dirty="0"/>
              <a:t> events, at </a:t>
            </a:r>
            <a:r>
              <a:rPr lang="nl-NL" dirty="0" err="1"/>
              <a:t>least</a:t>
            </a:r>
            <a:r>
              <a:rPr lang="nl-NL" dirty="0"/>
              <a:t> </a:t>
            </a:r>
            <a:r>
              <a:rPr lang="nl-NL" dirty="0" err="1"/>
              <a:t>once</a:t>
            </a:r>
            <a:r>
              <a:rPr lang="nl-NL" dirty="0"/>
              <a:t> delivery)</a:t>
            </a:r>
          </a:p>
          <a:p>
            <a:r>
              <a:rPr lang="nl-NL" b="1" dirty="0"/>
              <a:t>Event Ordering</a:t>
            </a:r>
            <a:r>
              <a:rPr lang="nl-NL" dirty="0"/>
              <a:t> (</a:t>
            </a:r>
            <a:r>
              <a:rPr lang="nl-NL" dirty="0" err="1"/>
              <a:t>deliver</a:t>
            </a:r>
            <a:r>
              <a:rPr lang="nl-NL" dirty="0"/>
              <a:t> events in </a:t>
            </a:r>
            <a:r>
              <a:rPr lang="nl-NL" dirty="0" err="1"/>
              <a:t>the</a:t>
            </a:r>
            <a:r>
              <a:rPr lang="nl-NL" dirty="0"/>
              <a:t> order of </a:t>
            </a:r>
            <a:r>
              <a:rPr lang="nl-NL" dirty="0" err="1"/>
              <a:t>publication</a:t>
            </a:r>
            <a:r>
              <a:rPr lang="nl-NL" dirty="0"/>
              <a:t>)</a:t>
            </a:r>
          </a:p>
          <a:p>
            <a:r>
              <a:rPr lang="en-US" b="1" dirty="0"/>
              <a:t>Allow multiple, parallel consumers</a:t>
            </a:r>
            <a:r>
              <a:rPr lang="en-US" dirty="0"/>
              <a:t> (each event to exactly only one of them)</a:t>
            </a:r>
            <a:endParaRPr lang="nl-NL" dirty="0"/>
          </a:p>
          <a:p>
            <a:r>
              <a:rPr lang="nl-NL" b="1" dirty="0" err="1"/>
              <a:t>Retain</a:t>
            </a:r>
            <a:r>
              <a:rPr lang="nl-NL" b="1" dirty="0"/>
              <a:t> Event </a:t>
            </a:r>
            <a:r>
              <a:rPr lang="nl-NL" b="1" dirty="0" err="1"/>
              <a:t>History</a:t>
            </a:r>
            <a:endParaRPr lang="nl-NL" b="1" dirty="0"/>
          </a:p>
          <a:p>
            <a:r>
              <a:rPr lang="nl-NL" dirty="0"/>
              <a:t>Event </a:t>
            </a:r>
            <a:r>
              <a:rPr lang="nl-NL" dirty="0" err="1"/>
              <a:t>Catalog</a:t>
            </a:r>
            <a:r>
              <a:rPr lang="nl-NL" dirty="0"/>
              <a:t> – </a:t>
            </a:r>
            <a:r>
              <a:rPr lang="nl-NL" dirty="0" err="1"/>
              <a:t>which</a:t>
            </a:r>
            <a:r>
              <a:rPr lang="nl-NL" dirty="0"/>
              <a:t> events are </a:t>
            </a:r>
            <a:r>
              <a:rPr lang="nl-NL" dirty="0" err="1"/>
              <a:t>published</a:t>
            </a:r>
            <a:r>
              <a:rPr lang="nl-NL" dirty="0"/>
              <a:t>, </a:t>
            </a:r>
            <a:r>
              <a:rPr lang="nl-NL" dirty="0" err="1"/>
              <a:t>what</a:t>
            </a:r>
            <a:r>
              <a:rPr lang="nl-NL" dirty="0"/>
              <a:t> do </a:t>
            </a:r>
            <a:r>
              <a:rPr lang="nl-NL" dirty="0" err="1"/>
              <a:t>they</a:t>
            </a:r>
            <a:r>
              <a:rPr lang="nl-NL" dirty="0"/>
              <a:t> </a:t>
            </a:r>
            <a:r>
              <a:rPr lang="nl-NL" dirty="0" err="1"/>
              <a:t>mean</a:t>
            </a:r>
            <a:r>
              <a:rPr lang="nl-NL" dirty="0"/>
              <a:t> </a:t>
            </a:r>
            <a:r>
              <a:rPr lang="nl-NL" dirty="0" err="1"/>
              <a:t>and</a:t>
            </a:r>
            <a:r>
              <a:rPr lang="nl-NL" dirty="0"/>
              <a:t> </a:t>
            </a:r>
            <a:r>
              <a:rPr lang="nl-NL" dirty="0" err="1"/>
              <a:t>what</a:t>
            </a:r>
            <a:r>
              <a:rPr lang="nl-NL" dirty="0"/>
              <a:t> is </a:t>
            </a:r>
            <a:r>
              <a:rPr lang="nl-NL" dirty="0" err="1"/>
              <a:t>their</a:t>
            </a:r>
            <a:r>
              <a:rPr lang="nl-NL" dirty="0"/>
              <a:t> </a:t>
            </a:r>
            <a:r>
              <a:rPr lang="nl-NL" dirty="0" err="1"/>
              <a:t>payload</a:t>
            </a:r>
            <a:endParaRPr lang="nl-NL" dirty="0"/>
          </a:p>
          <a:p>
            <a:pPr lvl="1"/>
            <a:r>
              <a:rPr lang="nl-NL" dirty="0" err="1"/>
              <a:t>Harvested</a:t>
            </a:r>
            <a:r>
              <a:rPr lang="nl-NL" dirty="0"/>
              <a:t> </a:t>
            </a:r>
            <a:r>
              <a:rPr lang="nl-NL" dirty="0" err="1"/>
              <a:t>from</a:t>
            </a:r>
            <a:r>
              <a:rPr lang="nl-NL" dirty="0"/>
              <a:t> microservices</a:t>
            </a:r>
          </a:p>
        </p:txBody>
      </p:sp>
      <p:pic>
        <p:nvPicPr>
          <p:cNvPr id="4" name="Picture 2" descr="Image result for logo kafka">
            <a:extLst>
              <a:ext uri="{FF2B5EF4-FFF2-40B4-BE49-F238E27FC236}">
                <a16:creationId xmlns:a16="http://schemas.microsoft.com/office/drawing/2014/main" id="{20CEBCF7-506F-4914-AA06-4EBC3C15DB4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65770" y="91789"/>
            <a:ext cx="2022218" cy="10629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1403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225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Extended API of microservice</a:t>
            </a:r>
            <a:endParaRPr lang="en-US" dirty="0"/>
          </a:p>
        </p:txBody>
      </p:sp>
      <p:sp>
        <p:nvSpPr>
          <p:cNvPr id="3" name="Text Placeholder 2"/>
          <p:cNvSpPr>
            <a:spLocks noGrp="1"/>
          </p:cNvSpPr>
          <p:nvPr>
            <p:ph type="body" sz="quarter" idx="10"/>
          </p:nvPr>
        </p:nvSpPr>
        <p:spPr/>
        <p:txBody>
          <a:bodyPr/>
          <a:lstStyle/>
          <a:p>
            <a:r>
              <a:rPr lang="nl-NL" sz="1400" dirty="0"/>
              <a:t>Deployment API</a:t>
            </a:r>
          </a:p>
          <a:p>
            <a:pPr lvl="1"/>
            <a:r>
              <a:rPr lang="nl-NL" sz="1400" dirty="0" err="1"/>
              <a:t>Injectable</a:t>
            </a:r>
            <a:r>
              <a:rPr lang="nl-NL" sz="1400" dirty="0"/>
              <a:t> </a:t>
            </a:r>
            <a:r>
              <a:rPr lang="nl-NL" sz="1400" dirty="0" err="1"/>
              <a:t>dependencies</a:t>
            </a:r>
            <a:r>
              <a:rPr lang="nl-NL" sz="1400" dirty="0"/>
              <a:t> – </a:t>
            </a:r>
            <a:r>
              <a:rPr lang="nl-NL" sz="1400" dirty="0" err="1"/>
              <a:t>reference</a:t>
            </a:r>
            <a:r>
              <a:rPr lang="nl-NL" sz="1400" dirty="0"/>
              <a:t> </a:t>
            </a:r>
            <a:r>
              <a:rPr lang="nl-NL" sz="1400" dirty="0" err="1"/>
              <a:t>to</a:t>
            </a:r>
            <a:r>
              <a:rPr lang="nl-NL" sz="1400" dirty="0"/>
              <a:t> cache, </a:t>
            </a:r>
            <a:r>
              <a:rPr lang="nl-NL" sz="1400" dirty="0" err="1"/>
              <a:t>logging</a:t>
            </a:r>
            <a:r>
              <a:rPr lang="nl-NL" sz="1400" dirty="0"/>
              <a:t>, storage URL, …</a:t>
            </a:r>
          </a:p>
          <a:p>
            <a:pPr lvl="1"/>
            <a:r>
              <a:rPr lang="nl-NL" sz="1400" dirty="0" err="1"/>
              <a:t>Configurable</a:t>
            </a:r>
            <a:r>
              <a:rPr lang="nl-NL" sz="1400" dirty="0"/>
              <a:t> meta-data – run time parameters, log level, </a:t>
            </a:r>
            <a:r>
              <a:rPr lang="nl-NL" sz="1400" dirty="0" err="1"/>
              <a:t>credential</a:t>
            </a:r>
            <a:r>
              <a:rPr lang="nl-NL" sz="1400" dirty="0"/>
              <a:t> (</a:t>
            </a:r>
            <a:r>
              <a:rPr lang="nl-NL" sz="1400" dirty="0" err="1"/>
              <a:t>key</a:t>
            </a:r>
            <a:r>
              <a:rPr lang="nl-NL" sz="1400" dirty="0"/>
              <a:t>)</a:t>
            </a:r>
          </a:p>
          <a:p>
            <a:r>
              <a:rPr lang="nl-NL" sz="1400" dirty="0" err="1"/>
              <a:t>Interaction</a:t>
            </a:r>
            <a:r>
              <a:rPr lang="nl-NL" sz="1400" dirty="0"/>
              <a:t> API</a:t>
            </a:r>
          </a:p>
          <a:p>
            <a:pPr lvl="1"/>
            <a:r>
              <a:rPr lang="nl-NL" sz="1400" dirty="0"/>
              <a:t>REST Resources &amp; Operations – query </a:t>
            </a:r>
            <a:r>
              <a:rPr lang="nl-NL" sz="1400" dirty="0" err="1"/>
              <a:t>and</a:t>
            </a:r>
            <a:r>
              <a:rPr lang="nl-NL" sz="1400" dirty="0"/>
              <a:t> URL parameters, </a:t>
            </a:r>
            <a:r>
              <a:rPr lang="nl-NL" sz="1400" dirty="0" err="1"/>
              <a:t>message</a:t>
            </a:r>
            <a:r>
              <a:rPr lang="nl-NL" sz="1400" dirty="0"/>
              <a:t> formats</a:t>
            </a:r>
          </a:p>
          <a:p>
            <a:pPr lvl="1"/>
            <a:r>
              <a:rPr lang="nl-NL" sz="1400" dirty="0"/>
              <a:t>Events </a:t>
            </a:r>
            <a:r>
              <a:rPr lang="nl-NL" sz="1400" dirty="0" err="1"/>
              <a:t>Consumed</a:t>
            </a:r>
            <a:r>
              <a:rPr lang="nl-NL" sz="1400" dirty="0"/>
              <a:t> – </a:t>
            </a:r>
            <a:r>
              <a:rPr lang="nl-NL" sz="1400" dirty="0" err="1"/>
              <a:t>alternative</a:t>
            </a:r>
            <a:r>
              <a:rPr lang="nl-NL" sz="1400" dirty="0"/>
              <a:t> way </a:t>
            </a:r>
            <a:r>
              <a:rPr lang="nl-NL" sz="1400" dirty="0" err="1"/>
              <a:t>to</a:t>
            </a:r>
            <a:r>
              <a:rPr lang="nl-NL" sz="1400" dirty="0"/>
              <a:t> call | </a:t>
            </a:r>
            <a:r>
              <a:rPr lang="nl-NL" sz="1400" dirty="0" err="1"/>
              <a:t>activate</a:t>
            </a:r>
            <a:r>
              <a:rPr lang="nl-NL" sz="1400" dirty="0"/>
              <a:t>  a microservice </a:t>
            </a:r>
          </a:p>
          <a:p>
            <a:pPr lvl="2"/>
            <a:r>
              <a:rPr lang="nl-NL" sz="1400" dirty="0"/>
              <a:t>Reference </a:t>
            </a:r>
            <a:r>
              <a:rPr lang="nl-NL" sz="1400" dirty="0" err="1"/>
              <a:t>to</a:t>
            </a:r>
            <a:r>
              <a:rPr lang="nl-NL" sz="1400" dirty="0"/>
              <a:t> entry in Event </a:t>
            </a:r>
            <a:r>
              <a:rPr lang="nl-NL" sz="1400" dirty="0" err="1"/>
              <a:t>Catalog</a:t>
            </a:r>
            <a:endParaRPr lang="nl-NL" sz="1400" dirty="0"/>
          </a:p>
          <a:p>
            <a:pPr lvl="2"/>
            <a:r>
              <a:rPr lang="nl-NL" sz="1400" dirty="0"/>
              <a:t>May </a:t>
            </a:r>
            <a:r>
              <a:rPr lang="nl-NL" sz="1400" dirty="0" err="1"/>
              <a:t>include</a:t>
            </a:r>
            <a:r>
              <a:rPr lang="nl-NL" sz="1400" dirty="0"/>
              <a:t> </a:t>
            </a:r>
            <a:r>
              <a:rPr lang="nl-NL" sz="1400" dirty="0" err="1"/>
              <a:t>reference</a:t>
            </a:r>
            <a:r>
              <a:rPr lang="nl-NL" sz="1400" dirty="0"/>
              <a:t> </a:t>
            </a:r>
            <a:r>
              <a:rPr lang="nl-NL" sz="1400" dirty="0" err="1"/>
              <a:t>to</a:t>
            </a:r>
            <a:r>
              <a:rPr lang="nl-NL" sz="1400" dirty="0"/>
              <a:t> shared Cache Resource</a:t>
            </a:r>
          </a:p>
          <a:p>
            <a:pPr lvl="1"/>
            <a:r>
              <a:rPr lang="nl-NL" sz="1400" dirty="0"/>
              <a:t>Events </a:t>
            </a:r>
            <a:r>
              <a:rPr lang="nl-NL" sz="1400" dirty="0" err="1"/>
              <a:t>Produced</a:t>
            </a:r>
            <a:r>
              <a:rPr lang="nl-NL" sz="1400" dirty="0"/>
              <a:t> – </a:t>
            </a:r>
            <a:r>
              <a:rPr lang="nl-NL" sz="1400" dirty="0" err="1"/>
              <a:t>alternative</a:t>
            </a:r>
            <a:r>
              <a:rPr lang="nl-NL" sz="1400" dirty="0"/>
              <a:t> output </a:t>
            </a:r>
            <a:r>
              <a:rPr lang="nl-NL" sz="1400" dirty="0" err="1"/>
              <a:t>from</a:t>
            </a:r>
            <a:r>
              <a:rPr lang="nl-NL" sz="1400" dirty="0"/>
              <a:t> microservice</a:t>
            </a:r>
          </a:p>
          <a:p>
            <a:pPr lvl="2"/>
            <a:r>
              <a:rPr lang="nl-NL" sz="1400" dirty="0"/>
              <a:t>Event </a:t>
            </a:r>
            <a:r>
              <a:rPr lang="nl-NL" sz="1400" dirty="0" err="1"/>
              <a:t>can</a:t>
            </a:r>
            <a:r>
              <a:rPr lang="nl-NL" sz="1400" dirty="0"/>
              <a:t> </a:t>
            </a:r>
            <a:r>
              <a:rPr lang="nl-NL" sz="1400" dirty="0" err="1"/>
              <a:t>be</a:t>
            </a:r>
            <a:r>
              <a:rPr lang="nl-NL" sz="1400" dirty="0"/>
              <a:t> </a:t>
            </a:r>
            <a:r>
              <a:rPr lang="nl-NL" sz="1400" dirty="0" err="1"/>
              <a:t>an</a:t>
            </a:r>
            <a:r>
              <a:rPr lang="nl-NL" sz="1400" dirty="0"/>
              <a:t> </a:t>
            </a:r>
            <a:r>
              <a:rPr lang="nl-NL" sz="1400" dirty="0" err="1"/>
              <a:t>asynchronous</a:t>
            </a:r>
            <a:r>
              <a:rPr lang="nl-NL" sz="1400" dirty="0"/>
              <a:t> response </a:t>
            </a:r>
            <a:r>
              <a:rPr lang="nl-NL" sz="1400" dirty="0" err="1"/>
              <a:t>to</a:t>
            </a:r>
            <a:r>
              <a:rPr lang="nl-NL" sz="1400" dirty="0"/>
              <a:t> a </a:t>
            </a:r>
            <a:r>
              <a:rPr lang="nl-NL" sz="1400" dirty="0" err="1"/>
              <a:t>stateless</a:t>
            </a:r>
            <a:r>
              <a:rPr lang="nl-NL" sz="1400" dirty="0"/>
              <a:t> </a:t>
            </a:r>
            <a:r>
              <a:rPr lang="nl-NL" sz="1400" dirty="0" err="1"/>
              <a:t>consumer</a:t>
            </a:r>
            <a:r>
              <a:rPr lang="nl-NL" sz="1400" dirty="0"/>
              <a:t> </a:t>
            </a:r>
            <a:endParaRPr lang="en-US" sz="1400" dirty="0"/>
          </a:p>
        </p:txBody>
      </p:sp>
      <p:grpSp>
        <p:nvGrpSpPr>
          <p:cNvPr id="10" name="Group 9"/>
          <p:cNvGrpSpPr/>
          <p:nvPr/>
        </p:nvGrpSpPr>
        <p:grpSpPr>
          <a:xfrm>
            <a:off x="6842155" y="605562"/>
            <a:ext cx="1876983" cy="1344413"/>
            <a:chOff x="12919162" y="955717"/>
            <a:chExt cx="1582583" cy="1128338"/>
          </a:xfrm>
        </p:grpSpPr>
        <p:sp>
          <p:nvSpPr>
            <p:cNvPr id="4" name="Rounded Rectangle 3"/>
            <p:cNvSpPr/>
            <p:nvPr/>
          </p:nvSpPr>
          <p:spPr>
            <a:xfrm>
              <a:off x="13299165" y="1032495"/>
              <a:ext cx="88011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531"/>
            </a:p>
          </p:txBody>
        </p:sp>
        <p:sp>
          <p:nvSpPr>
            <p:cNvPr id="5" name="Rounded Rectangle 4"/>
            <p:cNvSpPr/>
            <p:nvPr/>
          </p:nvSpPr>
          <p:spPr>
            <a:xfrm>
              <a:off x="13299165" y="1032495"/>
              <a:ext cx="880110" cy="22479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898" b="1" dirty="0">
                  <a:solidFill>
                    <a:schemeClr val="bg2">
                      <a:lumMod val="95000"/>
                    </a:schemeClr>
                  </a:solidFill>
                </a:rPr>
                <a:t>API</a:t>
              </a:r>
              <a:endParaRPr lang="en-US" sz="1898" b="1" dirty="0">
                <a:solidFill>
                  <a:schemeClr val="bg2">
                    <a:lumMod val="95000"/>
                  </a:schemeClr>
                </a:solidFill>
              </a:endParaRPr>
            </a:p>
          </p:txBody>
        </p:sp>
        <p:sp>
          <p:nvSpPr>
            <p:cNvPr id="6" name="Lightning Bolt 5"/>
            <p:cNvSpPr/>
            <p:nvPr/>
          </p:nvSpPr>
          <p:spPr>
            <a:xfrm>
              <a:off x="13969344" y="1352535"/>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sp>
          <p:nvSpPr>
            <p:cNvPr id="7" name="Right Arrow 6"/>
            <p:cNvSpPr/>
            <p:nvPr/>
          </p:nvSpPr>
          <p:spPr>
            <a:xfrm>
              <a:off x="14276664" y="1392162"/>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sp>
          <p:nvSpPr>
            <p:cNvPr id="8" name="Lightning Bolt 7"/>
            <p:cNvSpPr/>
            <p:nvPr/>
          </p:nvSpPr>
          <p:spPr>
            <a:xfrm>
              <a:off x="13031703" y="955717"/>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sp>
          <p:nvSpPr>
            <p:cNvPr id="9" name="Right Arrow 8"/>
            <p:cNvSpPr/>
            <p:nvPr/>
          </p:nvSpPr>
          <p:spPr>
            <a:xfrm>
              <a:off x="12919162" y="1165267"/>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grpSp>
      <p:sp>
        <p:nvSpPr>
          <p:cNvPr id="11" name="Up Arrow 10"/>
          <p:cNvSpPr/>
          <p:nvPr/>
        </p:nvSpPr>
        <p:spPr>
          <a:xfrm>
            <a:off x="7605509" y="1700439"/>
            <a:ext cx="482188" cy="499070"/>
          </a:xfrm>
          <a:prstGeom prst="up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Tree>
    <p:extLst>
      <p:ext uri="{BB962C8B-B14F-4D97-AF65-F5344CB8AC3E}">
        <p14:creationId xmlns:p14="http://schemas.microsoft.com/office/powerpoint/2010/main" val="15601408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Microservice Choreography</a:t>
            </a:r>
            <a:endParaRPr lang="nl-NL" dirty="0"/>
          </a:p>
        </p:txBody>
      </p:sp>
      <p:sp>
        <p:nvSpPr>
          <p:cNvPr id="4" name="Text Placeholder 3"/>
          <p:cNvSpPr>
            <a:spLocks noGrp="1"/>
          </p:cNvSpPr>
          <p:nvPr>
            <p:ph type="body" sz="quarter" idx="10"/>
          </p:nvPr>
        </p:nvSpPr>
        <p:spPr/>
        <p:txBody>
          <a:bodyPr/>
          <a:lstStyle/>
          <a:p>
            <a:endParaRPr lang="nl-NL"/>
          </a:p>
        </p:txBody>
      </p:sp>
    </p:spTree>
    <p:extLst>
      <p:ext uri="{BB962C8B-B14F-4D97-AF65-F5344CB8AC3E}">
        <p14:creationId xmlns:p14="http://schemas.microsoft.com/office/powerpoint/2010/main" val="41044070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AS Watson - Microservices &amp; Apache Kafka</a:t>
            </a:r>
            <a:endParaRPr lang="en-US" dirty="0"/>
          </a:p>
        </p:txBody>
      </p:sp>
      <p:sp>
        <p:nvSpPr>
          <p:cNvPr id="3" name="Slide Number Placeholder 2"/>
          <p:cNvSpPr>
            <a:spLocks noGrp="1"/>
          </p:cNvSpPr>
          <p:nvPr>
            <p:ph type="sldNum" sz="quarter" idx="12"/>
          </p:nvPr>
        </p:nvSpPr>
        <p:spPr/>
        <p:txBody>
          <a:bodyPr/>
          <a:lstStyle/>
          <a:p>
            <a:fld id="{CC820DB6-95FF-9E43-B5C1-4A1D50F9B361}" type="slidenum">
              <a:rPr lang="en-US" smtClean="0"/>
              <a:t>6</a:t>
            </a:fld>
            <a:endParaRPr lang="en-US"/>
          </a:p>
        </p:txBody>
      </p:sp>
      <p:pic>
        <p:nvPicPr>
          <p:cNvPr id="4" name="Picture 2" descr="http://bluedesk.nl/app/uploads/2015/04/Docker-Build-Ship-Run.jpg"/>
          <p:cNvPicPr>
            <a:picLocks noChangeAspect="1" noChangeArrowheads="1"/>
          </p:cNvPicPr>
          <p:nvPr/>
        </p:nvPicPr>
        <p:blipFill rotWithShape="1">
          <a:blip r:embed="rId2">
            <a:clrChange>
              <a:clrFrom>
                <a:srgbClr val="FFFFFD"/>
              </a:clrFrom>
              <a:clrTo>
                <a:srgbClr val="FFFFFD">
                  <a:alpha val="0"/>
                </a:srgbClr>
              </a:clrTo>
            </a:clrChange>
            <a:extLst>
              <a:ext uri="{28A0092B-C50C-407E-A947-70E740481C1C}">
                <a14:useLocalDpi xmlns:a14="http://schemas.microsoft.com/office/drawing/2010/main" val="0"/>
              </a:ext>
            </a:extLst>
          </a:blip>
          <a:srcRect l="38827" r="42278" b="33569"/>
          <a:stretch/>
        </p:blipFill>
        <p:spPr bwMode="auto">
          <a:xfrm>
            <a:off x="5207656" y="2274637"/>
            <a:ext cx="3936344" cy="2837363"/>
          </a:xfrm>
          <a:prstGeom prst="rect">
            <a:avLst/>
          </a:prstGeom>
          <a:noFill/>
          <a:extLst>
            <a:ext uri="{909E8E84-426E-40DD-AFC4-6F175D3DCCD1}">
              <a14:hiddenFill xmlns:a14="http://schemas.microsoft.com/office/drawing/2010/main">
                <a:solidFill>
                  <a:srgbClr val="FFFFFF"/>
                </a:solidFill>
              </a14:hiddenFill>
            </a:ext>
          </a:extLst>
        </p:spPr>
      </p:pic>
      <p:sp>
        <p:nvSpPr>
          <p:cNvPr id="5" name="Can 4"/>
          <p:cNvSpPr/>
          <p:nvPr/>
        </p:nvSpPr>
        <p:spPr>
          <a:xfrm>
            <a:off x="6620043" y="3413913"/>
            <a:ext cx="1038926" cy="1041209"/>
          </a:xfrm>
          <a:prstGeom prst="can">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a:p>
            <a:pPr algn="ctr"/>
            <a:endParaRPr lang="en-US" sz="1100" dirty="0"/>
          </a:p>
          <a:p>
            <a:pPr algn="ctr"/>
            <a:r>
              <a:rPr lang="en-US" sz="1100" dirty="0"/>
              <a:t>Oracle Database</a:t>
            </a:r>
            <a:endParaRPr lang="nl-NL" sz="1100" dirty="0"/>
          </a:p>
        </p:txBody>
      </p:sp>
      <p:sp>
        <p:nvSpPr>
          <p:cNvPr id="7" name="Rectangle 6"/>
          <p:cNvSpPr/>
          <p:nvPr/>
        </p:nvSpPr>
        <p:spPr>
          <a:xfrm>
            <a:off x="6785433" y="3692874"/>
            <a:ext cx="708145" cy="301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ORDERS</a:t>
            </a:r>
            <a:endParaRPr lang="nl-NL" sz="900" dirty="0"/>
          </a:p>
        </p:txBody>
      </p:sp>
      <p:sp>
        <p:nvSpPr>
          <p:cNvPr id="9" name="Cloud 8"/>
          <p:cNvSpPr/>
          <p:nvPr/>
        </p:nvSpPr>
        <p:spPr>
          <a:xfrm>
            <a:off x="529390" y="213130"/>
            <a:ext cx="3547597" cy="1310710"/>
          </a:xfrm>
          <a:prstGeom prst="cloud">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Can 9"/>
          <p:cNvSpPr/>
          <p:nvPr/>
        </p:nvSpPr>
        <p:spPr>
          <a:xfrm>
            <a:off x="1313161" y="341850"/>
            <a:ext cx="1577346" cy="1041209"/>
          </a:xfrm>
          <a:prstGeom prst="can">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a:p>
            <a:pPr algn="ctr"/>
            <a:endParaRPr lang="en-US" sz="1100" dirty="0"/>
          </a:p>
          <a:p>
            <a:pPr algn="ctr"/>
            <a:r>
              <a:rPr lang="en-US" sz="1100" dirty="0"/>
              <a:t>Oracle Database</a:t>
            </a:r>
            <a:endParaRPr lang="nl-NL" sz="1100" dirty="0"/>
          </a:p>
        </p:txBody>
      </p:sp>
      <p:sp>
        <p:nvSpPr>
          <p:cNvPr id="11" name="Rectangle 10"/>
          <p:cNvSpPr/>
          <p:nvPr/>
        </p:nvSpPr>
        <p:spPr>
          <a:xfrm>
            <a:off x="1581486" y="620811"/>
            <a:ext cx="1040695" cy="301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DVX_ORDERS</a:t>
            </a:r>
            <a:endParaRPr lang="nl-NL" sz="900" dirty="0"/>
          </a:p>
        </p:txBody>
      </p:sp>
      <p:sp>
        <p:nvSpPr>
          <p:cNvPr id="15" name="Left-Right Arrow 14"/>
          <p:cNvSpPr/>
          <p:nvPr/>
        </p:nvSpPr>
        <p:spPr>
          <a:xfrm rot="2090299">
            <a:off x="2317757" y="1879314"/>
            <a:ext cx="4662897" cy="7906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7653988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on workflow</a:t>
            </a:r>
            <a:endParaRPr lang="nl-NL" dirty="0"/>
          </a:p>
        </p:txBody>
      </p:sp>
      <p:sp>
        <p:nvSpPr>
          <p:cNvPr id="3" name="Text Placeholder 2"/>
          <p:cNvSpPr>
            <a:spLocks noGrp="1"/>
          </p:cNvSpPr>
          <p:nvPr>
            <p:ph type="body" sz="quarter" idx="10"/>
          </p:nvPr>
        </p:nvSpPr>
        <p:spPr>
          <a:xfrm>
            <a:off x="1011257" y="1372977"/>
            <a:ext cx="6297749" cy="3283664"/>
          </a:xfrm>
        </p:spPr>
        <p:txBody>
          <a:bodyPr>
            <a:normAutofit lnSpcReduction="10000"/>
          </a:bodyPr>
          <a:lstStyle/>
          <a:p>
            <a:r>
              <a:rPr lang="en-US" dirty="0"/>
              <a:t>Management information on running instances and their state</a:t>
            </a:r>
          </a:p>
          <a:p>
            <a:r>
              <a:rPr lang="en-US" dirty="0"/>
              <a:t>Recover or fully rollback functionally failed process instances</a:t>
            </a:r>
          </a:p>
          <a:p>
            <a:r>
              <a:rPr lang="en-US" dirty="0"/>
              <a:t>No stuck process instances: an instance that is no longer being processed </a:t>
            </a:r>
          </a:p>
          <a:p>
            <a:pPr lvl="1"/>
            <a:r>
              <a:rPr lang="en-US" dirty="0"/>
              <a:t>either because of a failed or a lacking actor</a:t>
            </a:r>
          </a:p>
          <a:p>
            <a:r>
              <a:rPr lang="en-US" dirty="0"/>
              <a:t>No race conditions – multiple action working on the same instance should not interfere when updating state</a:t>
            </a:r>
          </a:p>
          <a:p>
            <a:r>
              <a:rPr lang="en-US" dirty="0"/>
              <a:t>New workflow definitions can be created without impacting running instances or changing existing </a:t>
            </a:r>
            <a:r>
              <a:rPr lang="en-US" dirty="0" err="1"/>
              <a:t>microservices</a:t>
            </a:r>
            <a:endParaRPr lang="en-US" dirty="0"/>
          </a:p>
          <a:p>
            <a:r>
              <a:rPr lang="en-US" dirty="0"/>
              <a:t>New or updated actors – a </a:t>
            </a:r>
            <a:r>
              <a:rPr lang="en-US" dirty="0" err="1"/>
              <a:t>microservice</a:t>
            </a:r>
            <a:r>
              <a:rPr lang="en-US" dirty="0"/>
              <a:t> that can execute a step in a workflow – can be introduced without impacting other components</a:t>
            </a:r>
          </a:p>
          <a:p>
            <a:r>
              <a:rPr lang="en-US" dirty="0"/>
              <a:t>In general: ideally, the workflow and its constituent actors are decoupled – communication is not synchronous nor direct </a:t>
            </a:r>
            <a:endParaRPr lang="nl-NL" dirty="0"/>
          </a:p>
        </p:txBody>
      </p:sp>
    </p:spTree>
    <p:extLst>
      <p:ext uri="{BB962C8B-B14F-4D97-AF65-F5344CB8AC3E}">
        <p14:creationId xmlns:p14="http://schemas.microsoft.com/office/powerpoint/2010/main" val="25001722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Microservice Workflow </a:t>
            </a:r>
            <a:r>
              <a:rPr lang="nl-NL" dirty="0" err="1"/>
              <a:t>execution</a:t>
            </a:r>
            <a:endParaRPr lang="en-US" dirty="0"/>
          </a:p>
        </p:txBody>
      </p:sp>
      <p:sp>
        <p:nvSpPr>
          <p:cNvPr id="3" name="Text Placeholder 2"/>
          <p:cNvSpPr>
            <a:spLocks noGrp="1"/>
          </p:cNvSpPr>
          <p:nvPr>
            <p:ph type="body" sz="quarter" idx="10"/>
          </p:nvPr>
        </p:nvSpPr>
        <p:spPr>
          <a:xfrm>
            <a:off x="1011257" y="1372977"/>
            <a:ext cx="7137727" cy="3492821"/>
          </a:xfrm>
        </p:spPr>
        <p:txBody>
          <a:bodyPr>
            <a:normAutofit lnSpcReduction="10000"/>
          </a:bodyPr>
          <a:lstStyle/>
          <a:p>
            <a:r>
              <a:rPr lang="nl-NL" dirty="0"/>
              <a:t>Multi step </a:t>
            </a:r>
            <a:r>
              <a:rPr lang="nl-NL" dirty="0" err="1"/>
              <a:t>process</a:t>
            </a:r>
            <a:endParaRPr lang="nl-NL" dirty="0"/>
          </a:p>
          <a:p>
            <a:pPr lvl="1"/>
            <a:r>
              <a:rPr lang="en-US" dirty="0"/>
              <a:t>Long running, with state, happy &amp; non-happy</a:t>
            </a:r>
          </a:p>
          <a:p>
            <a:pPr lvl="1"/>
            <a:r>
              <a:rPr lang="en-US" dirty="0"/>
              <a:t>Changes in workflow definition &amp; state structure</a:t>
            </a:r>
            <a:endParaRPr lang="nl-NL" dirty="0"/>
          </a:p>
          <a:p>
            <a:r>
              <a:rPr lang="nl-NL" dirty="0" err="1"/>
              <a:t>Each</a:t>
            </a:r>
            <a:r>
              <a:rPr lang="nl-NL" dirty="0"/>
              <a:t> step (</a:t>
            </a:r>
            <a:r>
              <a:rPr lang="nl-NL" dirty="0" err="1"/>
              <a:t>potentially</a:t>
            </a:r>
            <a:r>
              <a:rPr lang="nl-NL" dirty="0"/>
              <a:t>) in different microservice</a:t>
            </a:r>
          </a:p>
          <a:p>
            <a:r>
              <a:rPr lang="en-US" dirty="0" err="1"/>
              <a:t>Microservices</a:t>
            </a:r>
            <a:r>
              <a:rPr lang="en-US" dirty="0"/>
              <a:t> are unaware of each other</a:t>
            </a:r>
            <a:endParaRPr lang="nl-NL" dirty="0"/>
          </a:p>
          <a:p>
            <a:r>
              <a:rPr lang="nl-NL" dirty="0"/>
              <a:t>Multiple approaches</a:t>
            </a:r>
          </a:p>
          <a:p>
            <a:pPr lvl="1"/>
            <a:r>
              <a:rPr lang="nl-NL" dirty="0" err="1"/>
              <a:t>Orchestrator</a:t>
            </a:r>
            <a:r>
              <a:rPr lang="nl-NL" dirty="0"/>
              <a:t> – running </a:t>
            </a:r>
            <a:r>
              <a:rPr lang="nl-NL" dirty="0" err="1"/>
              <a:t>the</a:t>
            </a:r>
            <a:r>
              <a:rPr lang="nl-NL" dirty="0"/>
              <a:t> </a:t>
            </a:r>
            <a:r>
              <a:rPr lang="nl-NL" dirty="0" err="1"/>
              <a:t>process</a:t>
            </a:r>
            <a:r>
              <a:rPr lang="nl-NL" dirty="0"/>
              <a:t> </a:t>
            </a:r>
            <a:r>
              <a:rPr lang="nl-NL" dirty="0" err="1"/>
              <a:t>by</a:t>
            </a:r>
            <a:r>
              <a:rPr lang="nl-NL" dirty="0"/>
              <a:t> </a:t>
            </a:r>
            <a:r>
              <a:rPr lang="nl-NL" dirty="0" err="1"/>
              <a:t>invoking</a:t>
            </a:r>
            <a:r>
              <a:rPr lang="nl-NL" dirty="0"/>
              <a:t> </a:t>
            </a:r>
            <a:r>
              <a:rPr lang="nl-NL" dirty="0" err="1"/>
              <a:t>the</a:t>
            </a:r>
            <a:r>
              <a:rPr lang="nl-NL" dirty="0"/>
              <a:t> </a:t>
            </a:r>
            <a:r>
              <a:rPr lang="nl-NL" dirty="0" err="1"/>
              <a:t>required</a:t>
            </a:r>
            <a:r>
              <a:rPr lang="nl-NL" dirty="0"/>
              <a:t> microservices </a:t>
            </a:r>
            <a:r>
              <a:rPr lang="nl-NL" dirty="0" err="1"/>
              <a:t>subsequently</a:t>
            </a:r>
            <a:r>
              <a:rPr lang="nl-NL" dirty="0"/>
              <a:t>, </a:t>
            </a:r>
            <a:r>
              <a:rPr lang="nl-NL" dirty="0" err="1"/>
              <a:t>responding</a:t>
            </a:r>
            <a:r>
              <a:rPr lang="nl-NL" dirty="0"/>
              <a:t> </a:t>
            </a:r>
            <a:r>
              <a:rPr lang="nl-NL" dirty="0" err="1"/>
              <a:t>either</a:t>
            </a:r>
            <a:r>
              <a:rPr lang="nl-NL" dirty="0"/>
              <a:t> </a:t>
            </a:r>
            <a:r>
              <a:rPr lang="nl-NL" dirty="0" err="1"/>
              <a:t>to</a:t>
            </a:r>
            <a:r>
              <a:rPr lang="nl-NL" dirty="0"/>
              <a:t> </a:t>
            </a:r>
            <a:r>
              <a:rPr lang="nl-NL" dirty="0" err="1"/>
              <a:t>synch</a:t>
            </a:r>
            <a:r>
              <a:rPr lang="nl-NL" dirty="0"/>
              <a:t> response, </a:t>
            </a:r>
            <a:r>
              <a:rPr lang="nl-NL" dirty="0" err="1"/>
              <a:t>asynch</a:t>
            </a:r>
            <a:r>
              <a:rPr lang="nl-NL" dirty="0"/>
              <a:t> </a:t>
            </a:r>
            <a:r>
              <a:rPr lang="nl-NL" dirty="0" err="1"/>
              <a:t>callback</a:t>
            </a:r>
            <a:r>
              <a:rPr lang="nl-NL" dirty="0"/>
              <a:t> or event</a:t>
            </a:r>
          </a:p>
          <a:p>
            <a:pPr lvl="1"/>
            <a:r>
              <a:rPr lang="nl-NL" dirty="0" err="1"/>
              <a:t>Choreography</a:t>
            </a:r>
            <a:r>
              <a:rPr lang="nl-NL" dirty="0"/>
              <a:t> – </a:t>
            </a:r>
            <a:r>
              <a:rPr lang="nl-NL" dirty="0" err="1"/>
              <a:t>allow</a:t>
            </a:r>
            <a:r>
              <a:rPr lang="nl-NL" dirty="0"/>
              <a:t> </a:t>
            </a:r>
            <a:r>
              <a:rPr lang="nl-NL" dirty="0" err="1"/>
              <a:t>the</a:t>
            </a:r>
            <a:r>
              <a:rPr lang="nl-NL" dirty="0"/>
              <a:t> </a:t>
            </a:r>
            <a:r>
              <a:rPr lang="nl-NL" dirty="0" err="1"/>
              <a:t>required</a:t>
            </a:r>
            <a:r>
              <a:rPr lang="nl-NL" dirty="0"/>
              <a:t> microservices </a:t>
            </a:r>
            <a:r>
              <a:rPr lang="nl-NL" dirty="0" err="1"/>
              <a:t>to</a:t>
            </a:r>
            <a:r>
              <a:rPr lang="nl-NL" dirty="0"/>
              <a:t> </a:t>
            </a:r>
            <a:r>
              <a:rPr lang="nl-NL" dirty="0" err="1"/>
              <a:t>react</a:t>
            </a:r>
            <a:r>
              <a:rPr lang="nl-NL" dirty="0"/>
              <a:t> </a:t>
            </a:r>
            <a:r>
              <a:rPr lang="nl-NL" dirty="0" err="1"/>
              <a:t>to</a:t>
            </a:r>
            <a:r>
              <a:rPr lang="nl-NL" dirty="0"/>
              <a:t> relevant events</a:t>
            </a:r>
          </a:p>
          <a:p>
            <a:pPr lvl="2"/>
            <a:r>
              <a:rPr lang="nl-NL" dirty="0"/>
              <a:t>Act </a:t>
            </a:r>
            <a:r>
              <a:rPr lang="nl-NL" dirty="0" err="1"/>
              <a:t>when</a:t>
            </a:r>
            <a:r>
              <a:rPr lang="nl-NL" dirty="0"/>
              <a:t> </a:t>
            </a:r>
            <a:r>
              <a:rPr lang="nl-NL" dirty="0" err="1"/>
              <a:t>it</a:t>
            </a:r>
            <a:r>
              <a:rPr lang="nl-NL" dirty="0"/>
              <a:t> is </a:t>
            </a:r>
            <a:r>
              <a:rPr lang="nl-NL" dirty="0" err="1"/>
              <a:t>your</a:t>
            </a:r>
            <a:r>
              <a:rPr lang="nl-NL" dirty="0"/>
              <a:t> turn (as </a:t>
            </a:r>
            <a:r>
              <a:rPr lang="nl-NL" dirty="0" err="1"/>
              <a:t>determined</a:t>
            </a:r>
            <a:r>
              <a:rPr lang="nl-NL" dirty="0"/>
              <a:t> </a:t>
            </a:r>
            <a:r>
              <a:rPr lang="nl-NL" dirty="0" err="1"/>
              <a:t>by</a:t>
            </a:r>
            <a:r>
              <a:rPr lang="nl-NL" dirty="0"/>
              <a:t> routing slip?)</a:t>
            </a:r>
          </a:p>
          <a:p>
            <a:pPr lvl="2"/>
            <a:r>
              <a:rPr lang="nl-NL" dirty="0"/>
              <a:t>Share state </a:t>
            </a:r>
            <a:r>
              <a:rPr lang="nl-NL" dirty="0" err="1"/>
              <a:t>through</a:t>
            </a:r>
            <a:r>
              <a:rPr lang="nl-NL" dirty="0"/>
              <a:t> cache </a:t>
            </a:r>
            <a:r>
              <a:rPr lang="nl-NL" dirty="0" err="1"/>
              <a:t>with</a:t>
            </a:r>
            <a:r>
              <a:rPr lang="nl-NL" dirty="0"/>
              <a:t> claim check in routing slip</a:t>
            </a:r>
          </a:p>
          <a:p>
            <a:pPr lvl="2"/>
            <a:r>
              <a:rPr lang="nl-NL" dirty="0" err="1"/>
              <a:t>When</a:t>
            </a:r>
            <a:r>
              <a:rPr lang="nl-NL" dirty="0"/>
              <a:t> </a:t>
            </a:r>
            <a:r>
              <a:rPr lang="nl-NL" dirty="0" err="1"/>
              <a:t>done</a:t>
            </a:r>
            <a:r>
              <a:rPr lang="nl-NL" dirty="0"/>
              <a:t>, </a:t>
            </a:r>
            <a:r>
              <a:rPr lang="nl-NL" dirty="0" err="1"/>
              <a:t>publish</a:t>
            </a:r>
            <a:r>
              <a:rPr lang="nl-NL" dirty="0"/>
              <a:t> </a:t>
            </a:r>
            <a:r>
              <a:rPr lang="nl-NL" dirty="0" err="1"/>
              <a:t>updated</a:t>
            </a:r>
            <a:r>
              <a:rPr lang="nl-NL" dirty="0"/>
              <a:t> routing slip</a:t>
            </a:r>
          </a:p>
          <a:p>
            <a:pPr lvl="2"/>
            <a:r>
              <a:rPr lang="nl-NL" dirty="0" err="1"/>
              <a:t>Possibly</a:t>
            </a:r>
            <a:r>
              <a:rPr lang="nl-NL" dirty="0"/>
              <a:t> </a:t>
            </a:r>
            <a:r>
              <a:rPr lang="nl-NL" dirty="0" err="1"/>
              <a:t>implement</a:t>
            </a:r>
            <a:r>
              <a:rPr lang="nl-NL" dirty="0"/>
              <a:t> </a:t>
            </a:r>
            <a:r>
              <a:rPr lang="nl-NL" dirty="0" err="1"/>
              <a:t>compensation</a:t>
            </a:r>
            <a:r>
              <a:rPr lang="nl-NL" dirty="0"/>
              <a:t> </a:t>
            </a:r>
            <a:r>
              <a:rPr lang="nl-NL" dirty="0" err="1"/>
              <a:t>handler</a:t>
            </a:r>
            <a:endParaRPr lang="en-US" dirty="0"/>
          </a:p>
        </p:txBody>
      </p:sp>
      <p:pic>
        <p:nvPicPr>
          <p:cNvPr id="1026" name="Picture 2" descr="http://www.dreweaster.com/images/service_choreograph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68050" y="762204"/>
            <a:ext cx="2353654" cy="14157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56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Microservices Workflow</a:t>
            </a:r>
            <a:endParaRPr lang="nl-NL" dirty="0"/>
          </a:p>
        </p:txBody>
      </p:sp>
      <p:grpSp>
        <p:nvGrpSpPr>
          <p:cNvPr id="7" name="Group 6">
            <a:extLst>
              <a:ext uri="{FF2B5EF4-FFF2-40B4-BE49-F238E27FC236}">
                <a16:creationId xmlns:a16="http://schemas.microsoft.com/office/drawing/2014/main" id="{AA7278FF-769B-A14E-8AE7-0F50DCB9719B}"/>
              </a:ext>
            </a:extLst>
          </p:cNvPr>
          <p:cNvGrpSpPr/>
          <p:nvPr/>
        </p:nvGrpSpPr>
        <p:grpSpPr>
          <a:xfrm>
            <a:off x="434567" y="1268056"/>
            <a:ext cx="8266174" cy="2782169"/>
            <a:chOff x="838200" y="1690688"/>
            <a:chExt cx="11021903" cy="3709672"/>
          </a:xfrm>
        </p:grpSpPr>
        <p:pic>
          <p:nvPicPr>
            <p:cNvPr id="4" name="Picture 3">
              <a:extLst>
                <a:ext uri="{FF2B5EF4-FFF2-40B4-BE49-F238E27FC236}">
                  <a16:creationId xmlns:a16="http://schemas.microsoft.com/office/drawing/2014/main" id="{AC1A8950-875D-AF45-AC0F-49E2B63729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6651" y="2494092"/>
              <a:ext cx="5166095" cy="2906268"/>
            </a:xfrm>
            <a:prstGeom prst="rect">
              <a:avLst/>
            </a:prstGeom>
          </p:spPr>
        </p:pic>
        <p:pic>
          <p:nvPicPr>
            <p:cNvPr id="5" name="Picture 4">
              <a:extLst>
                <a:ext uri="{FF2B5EF4-FFF2-40B4-BE49-F238E27FC236}">
                  <a16:creationId xmlns:a16="http://schemas.microsoft.com/office/drawing/2014/main" id="{9E3DD41C-F0BE-0D4B-AA3B-280379F61D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494092"/>
              <a:ext cx="5166095" cy="2905928"/>
            </a:xfrm>
            <a:prstGeom prst="rect">
              <a:avLst/>
            </a:prstGeom>
          </p:spPr>
        </p:pic>
        <p:sp>
          <p:nvSpPr>
            <p:cNvPr id="6" name="Rectangle 5">
              <a:extLst>
                <a:ext uri="{FF2B5EF4-FFF2-40B4-BE49-F238E27FC236}">
                  <a16:creationId xmlns:a16="http://schemas.microsoft.com/office/drawing/2014/main" id="{1BABEAAF-F59D-7E40-80A0-B73CD1F5090C}"/>
                </a:ext>
              </a:extLst>
            </p:cNvPr>
            <p:cNvSpPr/>
            <p:nvPr/>
          </p:nvSpPr>
          <p:spPr>
            <a:xfrm>
              <a:off x="1593730" y="1690688"/>
              <a:ext cx="10266373" cy="615572"/>
            </a:xfrm>
            <a:prstGeom prst="rect">
              <a:avLst/>
            </a:prstGeom>
          </p:spPr>
          <p:txBody>
            <a:bodyPr wrap="none">
              <a:spAutoFit/>
            </a:bodyPr>
            <a:lstStyle/>
            <a:p>
              <a:r>
                <a:rPr lang="en-US" sz="2400" dirty="0"/>
                <a:t>Choreography vs Orchestration – Which one is which? </a:t>
              </a:r>
              <a:endParaRPr lang="en-GB" sz="2400" dirty="0"/>
            </a:p>
          </p:txBody>
        </p:sp>
      </p:grpSp>
      <p:sp>
        <p:nvSpPr>
          <p:cNvPr id="3" name="Footer Placeholder 2">
            <a:extLst>
              <a:ext uri="{FF2B5EF4-FFF2-40B4-BE49-F238E27FC236}">
                <a16:creationId xmlns:a16="http://schemas.microsoft.com/office/drawing/2014/main" id="{0898FC4F-861C-494F-8BA5-EEDC1CDE7F2E}"/>
              </a:ext>
            </a:extLst>
          </p:cNvPr>
          <p:cNvSpPr>
            <a:spLocks noGrp="1"/>
          </p:cNvSpPr>
          <p:nvPr>
            <p:ph type="ftr" sz="quarter" idx="11"/>
          </p:nvPr>
        </p:nvSpPr>
        <p:spPr/>
        <p:txBody>
          <a:bodyPr/>
          <a:lstStyle/>
          <a:p>
            <a:r>
              <a:rPr lang="nl-NL"/>
              <a:t>AS Watson - Microservices &amp; Apache Kafka</a:t>
            </a:r>
          </a:p>
        </p:txBody>
      </p:sp>
      <p:sp>
        <p:nvSpPr>
          <p:cNvPr id="8" name="Slide Number Placeholder 7">
            <a:extLst>
              <a:ext uri="{FF2B5EF4-FFF2-40B4-BE49-F238E27FC236}">
                <a16:creationId xmlns:a16="http://schemas.microsoft.com/office/drawing/2014/main" id="{88583032-B637-4261-804D-D2AD6F1DA730}"/>
              </a:ext>
            </a:extLst>
          </p:cNvPr>
          <p:cNvSpPr>
            <a:spLocks noGrp="1"/>
          </p:cNvSpPr>
          <p:nvPr>
            <p:ph type="sldNum" sz="quarter" idx="12"/>
          </p:nvPr>
        </p:nvSpPr>
        <p:spPr/>
        <p:txBody>
          <a:bodyPr/>
          <a:lstStyle/>
          <a:p>
            <a:fld id="{3DAF2546-231D-475C-B5EC-5D48B791FE27}" type="slidenum">
              <a:rPr lang="nl-NL" smtClean="0"/>
              <a:t>62</a:t>
            </a:fld>
            <a:endParaRPr lang="nl-NL"/>
          </a:p>
        </p:txBody>
      </p:sp>
    </p:spTree>
    <p:extLst>
      <p:ext uri="{BB962C8B-B14F-4D97-AF65-F5344CB8AC3E}">
        <p14:creationId xmlns:p14="http://schemas.microsoft.com/office/powerpoint/2010/main" val="1594361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Desired</a:t>
            </a:r>
            <a:r>
              <a:rPr lang="nl-NL" dirty="0"/>
              <a:t> Workflow</a:t>
            </a:r>
            <a:endParaRPr lang="en-US" dirty="0"/>
          </a:p>
        </p:txBody>
      </p:sp>
      <p:sp>
        <p:nvSpPr>
          <p:cNvPr id="4" name="Rounded Rectangle 3"/>
          <p:cNvSpPr/>
          <p:nvPr/>
        </p:nvSpPr>
        <p:spPr>
          <a:xfrm>
            <a:off x="409860" y="1948923"/>
            <a:ext cx="1141179" cy="506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dirty="0"/>
              <a:t>Tweet </a:t>
            </a:r>
            <a:r>
              <a:rPr lang="nl-NL" sz="1000" dirty="0" err="1"/>
              <a:t>about</a:t>
            </a:r>
            <a:r>
              <a:rPr lang="nl-NL" sz="1000" dirty="0"/>
              <a:t> &lt;</a:t>
            </a:r>
            <a:r>
              <a:rPr lang="nl-NL" sz="1000" dirty="0" err="1"/>
              <a:t>some</a:t>
            </a:r>
            <a:r>
              <a:rPr lang="nl-NL" sz="1000" dirty="0"/>
              <a:t> topic&gt;</a:t>
            </a:r>
            <a:endParaRPr lang="en-US" sz="1000" dirty="0"/>
          </a:p>
        </p:txBody>
      </p:sp>
      <p:pic>
        <p:nvPicPr>
          <p:cNvPr id="5" name="Picture 2" descr="https://g.twimg.com/Twitter_logo_blu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49886" y="1665639"/>
            <a:ext cx="479430" cy="390095"/>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5"/>
          <p:cNvSpPr/>
          <p:nvPr/>
        </p:nvSpPr>
        <p:spPr>
          <a:xfrm>
            <a:off x="2113593" y="1948923"/>
            <a:ext cx="1141179" cy="506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dirty="0" err="1"/>
              <a:t>Validate</a:t>
            </a:r>
            <a:r>
              <a:rPr lang="nl-NL" sz="1000" dirty="0"/>
              <a:t> Tweet</a:t>
            </a:r>
            <a:endParaRPr lang="en-US" sz="1000" dirty="0"/>
          </a:p>
        </p:txBody>
      </p:sp>
      <p:sp>
        <p:nvSpPr>
          <p:cNvPr id="7" name="Rectangular Callout 6"/>
          <p:cNvSpPr/>
          <p:nvPr/>
        </p:nvSpPr>
        <p:spPr>
          <a:xfrm>
            <a:off x="980450" y="2668188"/>
            <a:ext cx="1402579" cy="934240"/>
          </a:xfrm>
          <a:prstGeom prst="wedgeRectCallout">
            <a:avLst>
              <a:gd name="adj1" fmla="val 50292"/>
              <a:gd name="adj2" fmla="val -9533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949" dirty="0"/>
              <a:t>No </a:t>
            </a:r>
            <a:r>
              <a:rPr lang="nl-NL" sz="949" dirty="0" err="1"/>
              <a:t>simple</a:t>
            </a:r>
            <a:r>
              <a:rPr lang="nl-NL" sz="949" dirty="0"/>
              <a:t> </a:t>
            </a:r>
            <a:r>
              <a:rPr lang="nl-NL" sz="949" dirty="0" err="1"/>
              <a:t>retweet</a:t>
            </a:r>
            <a:r>
              <a:rPr lang="nl-NL" sz="949" dirty="0"/>
              <a:t>, no black </a:t>
            </a:r>
            <a:r>
              <a:rPr lang="nl-NL" sz="949" dirty="0" err="1"/>
              <a:t>listed</a:t>
            </a:r>
            <a:r>
              <a:rPr lang="nl-NL" sz="949" dirty="0"/>
              <a:t> </a:t>
            </a:r>
            <a:r>
              <a:rPr lang="nl-NL" sz="949" dirty="0" err="1"/>
              <a:t>words</a:t>
            </a:r>
            <a:r>
              <a:rPr lang="nl-NL" sz="949" dirty="0"/>
              <a:t> </a:t>
            </a:r>
            <a:r>
              <a:rPr lang="nl-NL" sz="949" dirty="0" err="1"/>
              <a:t>used</a:t>
            </a:r>
            <a:r>
              <a:rPr lang="nl-NL" sz="949" dirty="0"/>
              <a:t>, no </a:t>
            </a:r>
            <a:r>
              <a:rPr lang="nl-NL" sz="949" dirty="0" err="1"/>
              <a:t>known</a:t>
            </a:r>
            <a:r>
              <a:rPr lang="nl-NL" sz="949" dirty="0"/>
              <a:t> robot tweeter or </a:t>
            </a:r>
            <a:r>
              <a:rPr lang="nl-NL" sz="949" dirty="0" err="1"/>
              <a:t>otherwise</a:t>
            </a:r>
            <a:r>
              <a:rPr lang="nl-NL" sz="949" dirty="0"/>
              <a:t> </a:t>
            </a:r>
            <a:r>
              <a:rPr lang="nl-NL" sz="949" dirty="0" err="1"/>
              <a:t>excluded</a:t>
            </a:r>
            <a:r>
              <a:rPr lang="nl-NL" sz="949" dirty="0"/>
              <a:t> </a:t>
            </a:r>
            <a:r>
              <a:rPr lang="nl-NL" sz="949" dirty="0" err="1"/>
              <a:t>authors</a:t>
            </a:r>
            <a:r>
              <a:rPr lang="nl-NL" sz="949" dirty="0"/>
              <a:t>, no </a:t>
            </a:r>
            <a:r>
              <a:rPr lang="nl-NL" sz="949" dirty="0" err="1"/>
              <a:t>undesirable</a:t>
            </a:r>
            <a:r>
              <a:rPr lang="nl-NL" sz="949" dirty="0"/>
              <a:t> </a:t>
            </a:r>
            <a:r>
              <a:rPr lang="nl-NL" sz="949" dirty="0" err="1"/>
              <a:t>location</a:t>
            </a:r>
            <a:endParaRPr lang="en-US" sz="949" dirty="0"/>
          </a:p>
        </p:txBody>
      </p:sp>
      <p:sp>
        <p:nvSpPr>
          <p:cNvPr id="8" name="Rounded Rectangle 7"/>
          <p:cNvSpPr/>
          <p:nvPr/>
        </p:nvSpPr>
        <p:spPr>
          <a:xfrm>
            <a:off x="4118479" y="3015765"/>
            <a:ext cx="1141179" cy="506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dirty="0" err="1"/>
              <a:t>Enrich</a:t>
            </a:r>
            <a:r>
              <a:rPr lang="nl-NL" sz="1000" dirty="0"/>
              <a:t> Tweet</a:t>
            </a:r>
            <a:endParaRPr lang="en-US" sz="1000" dirty="0"/>
          </a:p>
        </p:txBody>
      </p:sp>
      <p:sp>
        <p:nvSpPr>
          <p:cNvPr id="9" name="Rectangular Callout 8"/>
          <p:cNvSpPr/>
          <p:nvPr/>
        </p:nvSpPr>
        <p:spPr>
          <a:xfrm>
            <a:off x="2834759" y="3632564"/>
            <a:ext cx="1703732" cy="620818"/>
          </a:xfrm>
          <a:prstGeom prst="wedgeRectCallout">
            <a:avLst>
              <a:gd name="adj1" fmla="val 46854"/>
              <a:gd name="adj2" fmla="val -78004"/>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949" dirty="0"/>
              <a:t>Details </a:t>
            </a:r>
            <a:r>
              <a:rPr lang="nl-NL" sz="949" dirty="0" err="1"/>
              <a:t>about</a:t>
            </a:r>
            <a:r>
              <a:rPr lang="nl-NL" sz="949" dirty="0"/>
              <a:t> </a:t>
            </a:r>
            <a:r>
              <a:rPr lang="nl-NL" sz="949" dirty="0" err="1"/>
              <a:t>author</a:t>
            </a:r>
            <a:r>
              <a:rPr lang="nl-NL" sz="949" dirty="0"/>
              <a:t>, </a:t>
            </a:r>
            <a:r>
              <a:rPr lang="nl-NL" sz="949" dirty="0" err="1"/>
              <a:t>location</a:t>
            </a:r>
            <a:r>
              <a:rPr lang="nl-NL" sz="949" dirty="0"/>
              <a:t>, hashtags, </a:t>
            </a:r>
            <a:r>
              <a:rPr lang="nl-NL" sz="949" dirty="0" err="1"/>
              <a:t>acronyms</a:t>
            </a:r>
            <a:r>
              <a:rPr lang="nl-NL" sz="949" dirty="0"/>
              <a:t> </a:t>
            </a:r>
            <a:r>
              <a:rPr lang="nl-NL" sz="949" dirty="0" err="1"/>
              <a:t>and</a:t>
            </a:r>
            <a:r>
              <a:rPr lang="nl-NL" sz="949" dirty="0"/>
              <a:t> </a:t>
            </a:r>
            <a:r>
              <a:rPr lang="nl-NL" sz="949" dirty="0" err="1"/>
              <a:t>abbreviations</a:t>
            </a:r>
            <a:r>
              <a:rPr lang="nl-NL" sz="949" dirty="0"/>
              <a:t> </a:t>
            </a:r>
            <a:r>
              <a:rPr lang="nl-NL" sz="949" dirty="0" err="1"/>
              <a:t>used</a:t>
            </a:r>
            <a:r>
              <a:rPr lang="nl-NL" sz="949" dirty="0"/>
              <a:t> in tweet</a:t>
            </a:r>
            <a:endParaRPr lang="en-US" sz="949" dirty="0"/>
          </a:p>
        </p:txBody>
      </p:sp>
      <p:sp>
        <p:nvSpPr>
          <p:cNvPr id="10" name="Rounded Rectangle 9"/>
          <p:cNvSpPr/>
          <p:nvPr/>
        </p:nvSpPr>
        <p:spPr>
          <a:xfrm>
            <a:off x="5906380" y="3015765"/>
            <a:ext cx="1141179" cy="506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dirty="0" err="1"/>
              <a:t>Add</a:t>
            </a:r>
            <a:r>
              <a:rPr lang="nl-NL" sz="1000" dirty="0"/>
              <a:t> Tweet </a:t>
            </a:r>
            <a:r>
              <a:rPr lang="nl-NL" sz="1000" dirty="0" err="1"/>
              <a:t>to</a:t>
            </a:r>
            <a:r>
              <a:rPr lang="nl-NL" sz="1000" dirty="0"/>
              <a:t> </a:t>
            </a:r>
            <a:r>
              <a:rPr lang="nl-NL" sz="1000" dirty="0" err="1"/>
              <a:t>TweetBoard</a:t>
            </a:r>
            <a:endParaRPr lang="en-US" sz="1000" dirty="0"/>
          </a:p>
        </p:txBody>
      </p:sp>
      <p:sp>
        <p:nvSpPr>
          <p:cNvPr id="11" name="Rectangular Callout 10"/>
          <p:cNvSpPr/>
          <p:nvPr/>
        </p:nvSpPr>
        <p:spPr>
          <a:xfrm>
            <a:off x="4869675" y="3765166"/>
            <a:ext cx="1402579" cy="695155"/>
          </a:xfrm>
          <a:prstGeom prst="wedgeRectCallout">
            <a:avLst>
              <a:gd name="adj1" fmla="val 50292"/>
              <a:gd name="adj2" fmla="val -9533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949" dirty="0" err="1"/>
              <a:t>Add</a:t>
            </a:r>
            <a:r>
              <a:rPr lang="nl-NL" sz="949" dirty="0"/>
              <a:t> </a:t>
            </a:r>
            <a:r>
              <a:rPr lang="nl-NL" sz="949" dirty="0" err="1"/>
              <a:t>the</a:t>
            </a:r>
            <a:r>
              <a:rPr lang="nl-NL" sz="949" dirty="0"/>
              <a:t> tweet </a:t>
            </a:r>
            <a:r>
              <a:rPr lang="nl-NL" sz="949" dirty="0" err="1"/>
              <a:t>to</a:t>
            </a:r>
            <a:r>
              <a:rPr lang="nl-NL" sz="949" dirty="0"/>
              <a:t> </a:t>
            </a:r>
            <a:r>
              <a:rPr lang="nl-NL" sz="949" dirty="0" err="1"/>
              <a:t>the</a:t>
            </a:r>
            <a:r>
              <a:rPr lang="nl-NL" sz="949" dirty="0"/>
              <a:t> top of </a:t>
            </a:r>
            <a:r>
              <a:rPr lang="nl-NL" sz="949" dirty="0" err="1"/>
              <a:t>the</a:t>
            </a:r>
            <a:r>
              <a:rPr lang="nl-NL" sz="949" dirty="0"/>
              <a:t> </a:t>
            </a:r>
            <a:r>
              <a:rPr lang="nl-NL" sz="949" dirty="0" err="1"/>
              <a:t>TweetBoard</a:t>
            </a:r>
            <a:r>
              <a:rPr lang="nl-NL" sz="949" dirty="0"/>
              <a:t> – a list of  recent, relevant tweets</a:t>
            </a:r>
            <a:endParaRPr lang="en-US" sz="949" dirty="0"/>
          </a:p>
        </p:txBody>
      </p:sp>
      <p:cxnSp>
        <p:nvCxnSpPr>
          <p:cNvPr id="13" name="Elbow Connector 12"/>
          <p:cNvCxnSpPr>
            <a:stCxn id="6" idx="3"/>
            <a:endCxn id="8" idx="1"/>
          </p:cNvCxnSpPr>
          <p:nvPr/>
        </p:nvCxnSpPr>
        <p:spPr>
          <a:xfrm>
            <a:off x="3254772" y="2202072"/>
            <a:ext cx="863707" cy="1066842"/>
          </a:xfrm>
          <a:prstGeom prst="bentConnector3">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10" idx="1"/>
          </p:cNvCxnSpPr>
          <p:nvPr/>
        </p:nvCxnSpPr>
        <p:spPr>
          <a:xfrm>
            <a:off x="5139111" y="3268914"/>
            <a:ext cx="767269"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4" idx="3"/>
            <a:endCxn id="6" idx="1"/>
          </p:cNvCxnSpPr>
          <p:nvPr/>
        </p:nvCxnSpPr>
        <p:spPr>
          <a:xfrm>
            <a:off x="1551040" y="2202072"/>
            <a:ext cx="562553"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7722623" y="3015765"/>
            <a:ext cx="1141179" cy="5062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dirty="0" err="1"/>
              <a:t>Publish</a:t>
            </a:r>
            <a:r>
              <a:rPr lang="nl-NL" sz="1000" dirty="0"/>
              <a:t> </a:t>
            </a:r>
            <a:r>
              <a:rPr lang="nl-NL" sz="1000" dirty="0" err="1"/>
              <a:t>TweetBoard</a:t>
            </a:r>
            <a:endParaRPr lang="en-US" sz="1000" dirty="0"/>
          </a:p>
        </p:txBody>
      </p:sp>
      <p:sp>
        <p:nvSpPr>
          <p:cNvPr id="22" name="Rectangular Callout 21"/>
          <p:cNvSpPr/>
          <p:nvPr/>
        </p:nvSpPr>
        <p:spPr>
          <a:xfrm>
            <a:off x="6685918" y="3765166"/>
            <a:ext cx="1402579" cy="695155"/>
          </a:xfrm>
          <a:prstGeom prst="wedgeRectCallout">
            <a:avLst>
              <a:gd name="adj1" fmla="val 50292"/>
              <a:gd name="adj2" fmla="val -95330"/>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949" dirty="0" err="1"/>
              <a:t>Publish</a:t>
            </a:r>
            <a:r>
              <a:rPr lang="nl-NL" sz="949" dirty="0"/>
              <a:t> </a:t>
            </a:r>
            <a:r>
              <a:rPr lang="nl-NL" sz="949" dirty="0" err="1"/>
              <a:t>the</a:t>
            </a:r>
            <a:r>
              <a:rPr lang="nl-NL" sz="949" dirty="0"/>
              <a:t> </a:t>
            </a:r>
            <a:r>
              <a:rPr lang="nl-NL" sz="949" dirty="0" err="1"/>
              <a:t>TweetBoard</a:t>
            </a:r>
            <a:r>
              <a:rPr lang="nl-NL" sz="949" dirty="0"/>
              <a:t> </a:t>
            </a:r>
            <a:r>
              <a:rPr lang="nl-NL" sz="949" dirty="0" err="1"/>
              <a:t>through</a:t>
            </a:r>
            <a:r>
              <a:rPr lang="nl-NL" sz="949" dirty="0"/>
              <a:t> API </a:t>
            </a:r>
            <a:r>
              <a:rPr lang="nl-NL" sz="949" dirty="0" err="1"/>
              <a:t>and</a:t>
            </a:r>
            <a:r>
              <a:rPr lang="nl-NL" sz="949" dirty="0"/>
              <a:t> UI (HTML web document)</a:t>
            </a:r>
            <a:endParaRPr lang="en-US" sz="949" dirty="0"/>
          </a:p>
        </p:txBody>
      </p:sp>
      <p:cxnSp>
        <p:nvCxnSpPr>
          <p:cNvPr id="23" name="Straight Arrow Connector 22"/>
          <p:cNvCxnSpPr>
            <a:endCxn id="21" idx="1"/>
          </p:cNvCxnSpPr>
          <p:nvPr/>
        </p:nvCxnSpPr>
        <p:spPr>
          <a:xfrm>
            <a:off x="6955354" y="3268914"/>
            <a:ext cx="767269"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6" idx="3"/>
          </p:cNvCxnSpPr>
          <p:nvPr/>
        </p:nvCxnSpPr>
        <p:spPr>
          <a:xfrm flipV="1">
            <a:off x="3254772" y="1599336"/>
            <a:ext cx="863707" cy="602736"/>
          </a:xfrm>
          <a:prstGeom prst="bentConnector3">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158329" y="1448310"/>
            <a:ext cx="466794" cy="246221"/>
          </a:xfrm>
          <a:prstGeom prst="rect">
            <a:avLst/>
          </a:prstGeom>
          <a:noFill/>
        </p:spPr>
        <p:txBody>
          <a:bodyPr wrap="none" rtlCol="0">
            <a:spAutoFit/>
          </a:bodyPr>
          <a:lstStyle/>
          <a:p>
            <a:r>
              <a:rPr lang="nl-NL" sz="1000" dirty="0" err="1"/>
              <a:t>done</a:t>
            </a:r>
            <a:endParaRPr lang="en-US" sz="1000" dirty="0" err="1"/>
          </a:p>
        </p:txBody>
      </p:sp>
    </p:spTree>
    <p:extLst>
      <p:ext uri="{BB962C8B-B14F-4D97-AF65-F5344CB8AC3E}">
        <p14:creationId xmlns:p14="http://schemas.microsoft.com/office/powerpoint/2010/main" val="25629394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Cloud 78"/>
          <p:cNvSpPr/>
          <p:nvPr/>
        </p:nvSpPr>
        <p:spPr>
          <a:xfrm>
            <a:off x="1346323" y="1225138"/>
            <a:ext cx="996523" cy="543467"/>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4" name="Title 3"/>
          <p:cNvSpPr>
            <a:spLocks noGrp="1"/>
          </p:cNvSpPr>
          <p:nvPr>
            <p:ph type="title"/>
          </p:nvPr>
        </p:nvSpPr>
        <p:spPr>
          <a:xfrm>
            <a:off x="515605" y="444858"/>
            <a:ext cx="6968564" cy="709935"/>
          </a:xfrm>
        </p:spPr>
        <p:txBody>
          <a:bodyPr/>
          <a:lstStyle/>
          <a:p>
            <a:r>
              <a:rPr lang="nl-NL" dirty="0"/>
              <a:t>Microservices </a:t>
            </a:r>
            <a:r>
              <a:rPr lang="nl-NL" dirty="0" err="1"/>
              <a:t>to</a:t>
            </a:r>
            <a:r>
              <a:rPr lang="nl-NL" dirty="0"/>
              <a:t> map </a:t>
            </a:r>
            <a:r>
              <a:rPr lang="nl-NL" dirty="0" err="1"/>
              <a:t>the</a:t>
            </a:r>
            <a:r>
              <a:rPr lang="nl-NL" dirty="0"/>
              <a:t> workflow </a:t>
            </a:r>
            <a:r>
              <a:rPr lang="nl-NL" dirty="0" err="1"/>
              <a:t>to</a:t>
            </a:r>
            <a:endParaRPr lang="en-US" dirty="0"/>
          </a:p>
        </p:txBody>
      </p:sp>
      <p:pic>
        <p:nvPicPr>
          <p:cNvPr id="5" name="Picture 2" descr="https://g.twimg.com/Twitter_logo_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75577" y="1286757"/>
            <a:ext cx="479430" cy="390095"/>
          </a:xfrm>
          <a:prstGeom prst="rect">
            <a:avLst/>
          </a:prstGeom>
          <a:noFill/>
          <a:extLst>
            <a:ext uri="{909E8E84-426E-40DD-AFC4-6F175D3DCCD1}">
              <a14:hiddenFill xmlns:a14="http://schemas.microsoft.com/office/drawing/2010/main">
                <a:solidFill>
                  <a:srgbClr val="FFFFFF"/>
                </a:solidFill>
              </a14:hiddenFill>
            </a:ext>
          </a:extLst>
        </p:spPr>
      </p:pic>
      <p:cxnSp>
        <p:nvCxnSpPr>
          <p:cNvPr id="2048" name="Straight Connector 2047"/>
          <p:cNvCxnSpPr/>
          <p:nvPr/>
        </p:nvCxnSpPr>
        <p:spPr>
          <a:xfrm>
            <a:off x="681731" y="2127674"/>
            <a:ext cx="8202386" cy="4018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49" name="TextBox 2048"/>
          <p:cNvSpPr txBox="1"/>
          <p:nvPr/>
        </p:nvSpPr>
        <p:spPr>
          <a:xfrm>
            <a:off x="7938525" y="2145411"/>
            <a:ext cx="909223" cy="246221"/>
          </a:xfrm>
          <a:prstGeom prst="rect">
            <a:avLst/>
          </a:prstGeom>
          <a:noFill/>
        </p:spPr>
        <p:txBody>
          <a:bodyPr wrap="none" rtlCol="0">
            <a:spAutoFit/>
          </a:bodyPr>
          <a:lstStyle/>
          <a:p>
            <a:r>
              <a:rPr lang="nl-NL" sz="1000" dirty="0"/>
              <a:t>On </a:t>
            </a:r>
            <a:r>
              <a:rPr lang="nl-NL" sz="1000" dirty="0" err="1"/>
              <a:t>premises</a:t>
            </a:r>
            <a:endParaRPr lang="en-US" sz="1000" dirty="0" err="1"/>
          </a:p>
        </p:txBody>
      </p:sp>
      <p:grpSp>
        <p:nvGrpSpPr>
          <p:cNvPr id="2" name="Group 1">
            <a:extLst>
              <a:ext uri="{FF2B5EF4-FFF2-40B4-BE49-F238E27FC236}">
                <a16:creationId xmlns:a16="http://schemas.microsoft.com/office/drawing/2014/main" id="{6C7A36D6-39C0-42AD-89A2-2E039173A481}"/>
              </a:ext>
            </a:extLst>
          </p:cNvPr>
          <p:cNvGrpSpPr/>
          <p:nvPr/>
        </p:nvGrpSpPr>
        <p:grpSpPr>
          <a:xfrm>
            <a:off x="370922" y="2529855"/>
            <a:ext cx="8513195" cy="1964267"/>
            <a:chOff x="515605" y="2879590"/>
            <a:chExt cx="7571096" cy="1568677"/>
          </a:xfrm>
        </p:grpSpPr>
        <p:sp>
          <p:nvSpPr>
            <p:cNvPr id="9" name="Rectangle 8"/>
            <p:cNvSpPr/>
            <p:nvPr/>
          </p:nvSpPr>
          <p:spPr>
            <a:xfrm>
              <a:off x="515605" y="4046443"/>
              <a:ext cx="7571096" cy="401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900" dirty="0"/>
                <a:t>Microservices Platform</a:t>
              </a:r>
              <a:endParaRPr lang="en-US" sz="900" dirty="0"/>
            </a:p>
          </p:txBody>
        </p:sp>
        <p:sp>
          <p:nvSpPr>
            <p:cNvPr id="12" name="Rounded Rectangle 11"/>
            <p:cNvSpPr/>
            <p:nvPr/>
          </p:nvSpPr>
          <p:spPr>
            <a:xfrm>
              <a:off x="2039759" y="3404297"/>
              <a:ext cx="345568"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a:p>
          </p:txBody>
        </p:sp>
        <p:sp>
          <p:nvSpPr>
            <p:cNvPr id="13" name="Rounded Rectangle 12"/>
            <p:cNvSpPr/>
            <p:nvPr/>
          </p:nvSpPr>
          <p:spPr>
            <a:xfrm>
              <a:off x="2039758" y="3404298"/>
              <a:ext cx="380125" cy="15963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000" b="1" dirty="0">
                  <a:solidFill>
                    <a:schemeClr val="bg2">
                      <a:lumMod val="95000"/>
                    </a:schemeClr>
                  </a:solidFill>
                </a:rPr>
                <a:t>API</a:t>
              </a:r>
              <a:endParaRPr lang="en-US" sz="1000" b="1" dirty="0">
                <a:solidFill>
                  <a:schemeClr val="bg2">
                    <a:lumMod val="95000"/>
                  </a:schemeClr>
                </a:solidFill>
              </a:endParaRPr>
            </a:p>
          </p:txBody>
        </p:sp>
        <p:sp>
          <p:nvSpPr>
            <p:cNvPr id="27" name="Rounded Rectangle 26"/>
            <p:cNvSpPr/>
            <p:nvPr/>
          </p:nvSpPr>
          <p:spPr>
            <a:xfrm>
              <a:off x="7223507" y="3839504"/>
              <a:ext cx="715246" cy="299359"/>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nl-NL" sz="900" dirty="0">
                <a:solidFill>
                  <a:schemeClr val="tx2"/>
                </a:solidFill>
              </a:endParaRPr>
            </a:p>
            <a:p>
              <a:pPr algn="r"/>
              <a:endParaRPr lang="nl-NL" sz="900" dirty="0">
                <a:solidFill>
                  <a:schemeClr val="tx2"/>
                </a:solidFill>
              </a:endParaRPr>
            </a:p>
            <a:p>
              <a:pPr algn="r"/>
              <a:endParaRPr lang="nl-NL" sz="900" dirty="0">
                <a:solidFill>
                  <a:schemeClr val="tx2"/>
                </a:solidFill>
              </a:endParaRPr>
            </a:p>
            <a:p>
              <a:pPr algn="r"/>
              <a:r>
                <a:rPr lang="nl-NL" sz="900" dirty="0">
                  <a:solidFill>
                    <a:schemeClr val="tx2"/>
                  </a:solidFill>
                </a:rPr>
                <a:t>Event Bus</a:t>
              </a:r>
              <a:br>
                <a:rPr lang="nl-NL" sz="900" dirty="0">
                  <a:solidFill>
                    <a:schemeClr val="tx2"/>
                  </a:solidFill>
                </a:rPr>
              </a:br>
              <a:endParaRPr lang="en-US" sz="900" dirty="0">
                <a:solidFill>
                  <a:schemeClr val="tx2"/>
                </a:solidFill>
              </a:endParaRPr>
            </a:p>
          </p:txBody>
        </p:sp>
        <p:sp>
          <p:nvSpPr>
            <p:cNvPr id="47" name="Rectangular Callout 46"/>
            <p:cNvSpPr/>
            <p:nvPr/>
          </p:nvSpPr>
          <p:spPr>
            <a:xfrm>
              <a:off x="2134588" y="3102930"/>
              <a:ext cx="497861" cy="237076"/>
            </a:xfrm>
            <a:prstGeom prst="wedgeRectCallout">
              <a:avLst>
                <a:gd name="adj1" fmla="val -19518"/>
                <a:gd name="adj2" fmla="val 1034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900" dirty="0"/>
                <a:t>REST/JSON</a:t>
              </a:r>
              <a:endParaRPr lang="en-US" sz="900" dirty="0"/>
            </a:p>
          </p:txBody>
        </p:sp>
        <p:sp>
          <p:nvSpPr>
            <p:cNvPr id="55" name="Rounded Rectangle 54"/>
            <p:cNvSpPr/>
            <p:nvPr/>
          </p:nvSpPr>
          <p:spPr>
            <a:xfrm>
              <a:off x="5213091" y="3418969"/>
              <a:ext cx="699173"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a:p>
          </p:txBody>
        </p:sp>
        <p:sp>
          <p:nvSpPr>
            <p:cNvPr id="56" name="Rounded Rectangle 55"/>
            <p:cNvSpPr/>
            <p:nvPr/>
          </p:nvSpPr>
          <p:spPr>
            <a:xfrm>
              <a:off x="5566695" y="3418969"/>
              <a:ext cx="429425" cy="144959"/>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000" b="1" dirty="0">
                  <a:solidFill>
                    <a:schemeClr val="bg2">
                      <a:lumMod val="95000"/>
                    </a:schemeClr>
                  </a:solidFill>
                </a:rPr>
                <a:t>API</a:t>
              </a:r>
              <a:endParaRPr lang="en-US" sz="1000" b="1" dirty="0">
                <a:solidFill>
                  <a:schemeClr val="bg2">
                    <a:lumMod val="95000"/>
                  </a:schemeClr>
                </a:solidFill>
              </a:endParaRPr>
            </a:p>
          </p:txBody>
        </p:sp>
        <p:sp>
          <p:nvSpPr>
            <p:cNvPr id="57" name="Rounded Rectangle 56"/>
            <p:cNvSpPr/>
            <p:nvPr/>
          </p:nvSpPr>
          <p:spPr>
            <a:xfrm>
              <a:off x="5213091" y="3418969"/>
              <a:ext cx="345568" cy="15269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000" b="1" dirty="0">
                  <a:solidFill>
                    <a:schemeClr val="bg2">
                      <a:lumMod val="95000"/>
                    </a:schemeClr>
                  </a:solidFill>
                </a:rPr>
                <a:t>UI</a:t>
              </a:r>
              <a:endParaRPr lang="en-US" sz="1000" b="1" dirty="0">
                <a:solidFill>
                  <a:schemeClr val="bg2">
                    <a:lumMod val="95000"/>
                  </a:schemeClr>
                </a:solidFill>
              </a:endParaRPr>
            </a:p>
          </p:txBody>
        </p:sp>
        <p:pic>
          <p:nvPicPr>
            <p:cNvPr id="60" name="Picture 2" descr="Image result for logo kaf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84170" y="3833613"/>
              <a:ext cx="454584" cy="238948"/>
            </a:xfrm>
            <a:prstGeom prst="rect">
              <a:avLst/>
            </a:prstGeom>
            <a:noFill/>
            <a:extLst>
              <a:ext uri="{909E8E84-426E-40DD-AFC4-6F175D3DCCD1}">
                <a14:hiddenFill xmlns:a14="http://schemas.microsoft.com/office/drawing/2010/main">
                  <a:solidFill>
                    <a:srgbClr val="FFFFFF"/>
                  </a:solidFill>
                </a14:hiddenFill>
              </a:ext>
            </a:extLst>
          </p:spPr>
        </p:pic>
        <p:sp>
          <p:nvSpPr>
            <p:cNvPr id="67" name="Rectangular Callout 66"/>
            <p:cNvSpPr/>
            <p:nvPr/>
          </p:nvSpPr>
          <p:spPr>
            <a:xfrm>
              <a:off x="5102389" y="2879590"/>
              <a:ext cx="784224" cy="341550"/>
            </a:xfrm>
            <a:prstGeom prst="wedgeRectCallout">
              <a:avLst>
                <a:gd name="adj1" fmla="val 4547"/>
                <a:gd name="adj2" fmla="val 127935"/>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900" b="1" dirty="0" err="1"/>
                <a:t>TweetBoard</a:t>
              </a:r>
              <a:endParaRPr lang="en-US" sz="900" b="1" dirty="0"/>
            </a:p>
          </p:txBody>
        </p:sp>
        <p:sp>
          <p:nvSpPr>
            <p:cNvPr id="68" name="Rectangular Callout 67"/>
            <p:cNvSpPr/>
            <p:nvPr/>
          </p:nvSpPr>
          <p:spPr>
            <a:xfrm>
              <a:off x="2670622" y="3171240"/>
              <a:ext cx="728399" cy="413878"/>
            </a:xfrm>
            <a:prstGeom prst="wedgeRectCallout">
              <a:avLst>
                <a:gd name="adj1" fmla="val -104480"/>
                <a:gd name="adj2" fmla="val 71911"/>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900" b="1" dirty="0" err="1"/>
                <a:t>Validate</a:t>
              </a:r>
              <a:br>
                <a:rPr lang="nl-NL" sz="900" b="1" dirty="0"/>
              </a:br>
              <a:r>
                <a:rPr lang="nl-NL" sz="900" b="1" dirty="0"/>
                <a:t>Tweet</a:t>
              </a:r>
              <a:endParaRPr lang="en-US" sz="900" b="1" dirty="0"/>
            </a:p>
          </p:txBody>
        </p:sp>
        <p:sp>
          <p:nvSpPr>
            <p:cNvPr id="71" name="Lightning Bolt 70"/>
            <p:cNvSpPr/>
            <p:nvPr/>
          </p:nvSpPr>
          <p:spPr>
            <a:xfrm>
              <a:off x="7134906" y="3710960"/>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2" name="Right Arrow 71"/>
            <p:cNvSpPr/>
            <p:nvPr/>
          </p:nvSpPr>
          <p:spPr>
            <a:xfrm>
              <a:off x="7075560" y="3821462"/>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3" name="Lightning Bolt 72"/>
            <p:cNvSpPr/>
            <p:nvPr/>
          </p:nvSpPr>
          <p:spPr>
            <a:xfrm>
              <a:off x="1913185" y="3413432"/>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5" name="Lightning Bolt 74"/>
            <p:cNvSpPr/>
            <p:nvPr/>
          </p:nvSpPr>
          <p:spPr>
            <a:xfrm>
              <a:off x="2212142" y="3745848"/>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6" name="Right Arrow 75"/>
            <p:cNvSpPr/>
            <p:nvPr/>
          </p:nvSpPr>
          <p:spPr>
            <a:xfrm>
              <a:off x="2374201" y="3766744"/>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85" name="Rounded Rectangle 84"/>
            <p:cNvSpPr/>
            <p:nvPr/>
          </p:nvSpPr>
          <p:spPr>
            <a:xfrm>
              <a:off x="3584941" y="3404297"/>
              <a:ext cx="345568"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a:p>
          </p:txBody>
        </p:sp>
        <p:sp>
          <p:nvSpPr>
            <p:cNvPr id="86" name="Rounded Rectangle 85"/>
            <p:cNvSpPr/>
            <p:nvPr/>
          </p:nvSpPr>
          <p:spPr>
            <a:xfrm>
              <a:off x="3584940" y="3404298"/>
              <a:ext cx="453133" cy="142647"/>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000" b="1" dirty="0">
                  <a:solidFill>
                    <a:schemeClr val="bg2">
                      <a:lumMod val="95000"/>
                    </a:schemeClr>
                  </a:solidFill>
                </a:rPr>
                <a:t>API</a:t>
              </a:r>
              <a:endParaRPr lang="en-US" sz="1000" b="1" dirty="0">
                <a:solidFill>
                  <a:schemeClr val="bg2">
                    <a:lumMod val="95000"/>
                  </a:schemeClr>
                </a:solidFill>
              </a:endParaRPr>
            </a:p>
          </p:txBody>
        </p:sp>
        <p:sp>
          <p:nvSpPr>
            <p:cNvPr id="87" name="Rectangular Callout 86"/>
            <p:cNvSpPr/>
            <p:nvPr/>
          </p:nvSpPr>
          <p:spPr>
            <a:xfrm>
              <a:off x="2933987" y="3771966"/>
              <a:ext cx="524380" cy="303377"/>
            </a:xfrm>
            <a:prstGeom prst="wedgeRectCallout">
              <a:avLst>
                <a:gd name="adj1" fmla="val -158982"/>
                <a:gd name="adj2" fmla="val -6903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900" dirty="0"/>
                <a:t>Java SE</a:t>
              </a:r>
              <a:endParaRPr lang="en-US" sz="900" dirty="0"/>
            </a:p>
          </p:txBody>
        </p:sp>
        <p:sp>
          <p:nvSpPr>
            <p:cNvPr id="88" name="Rectangular Callout 87"/>
            <p:cNvSpPr/>
            <p:nvPr/>
          </p:nvSpPr>
          <p:spPr>
            <a:xfrm>
              <a:off x="3679772" y="3102930"/>
              <a:ext cx="497860" cy="237076"/>
            </a:xfrm>
            <a:prstGeom prst="wedgeRectCallout">
              <a:avLst>
                <a:gd name="adj1" fmla="val -19518"/>
                <a:gd name="adj2" fmla="val 1034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900" dirty="0"/>
                <a:t>REST/JSON</a:t>
              </a:r>
              <a:endParaRPr lang="en-US" sz="900" dirty="0"/>
            </a:p>
          </p:txBody>
        </p:sp>
        <p:sp>
          <p:nvSpPr>
            <p:cNvPr id="89" name="Rectangular Callout 88"/>
            <p:cNvSpPr/>
            <p:nvPr/>
          </p:nvSpPr>
          <p:spPr>
            <a:xfrm>
              <a:off x="4348236" y="3102930"/>
              <a:ext cx="638900" cy="409860"/>
            </a:xfrm>
            <a:prstGeom prst="wedgeRectCallout">
              <a:avLst>
                <a:gd name="adj1" fmla="val -129638"/>
                <a:gd name="adj2" fmla="val 95440"/>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900" b="1" dirty="0" err="1"/>
                <a:t>Enrich</a:t>
              </a:r>
              <a:br>
                <a:rPr lang="nl-NL" sz="900" b="1" dirty="0"/>
              </a:br>
              <a:r>
                <a:rPr lang="nl-NL" sz="900" b="1" dirty="0"/>
                <a:t>Tweet</a:t>
              </a:r>
              <a:endParaRPr lang="en-US" sz="900" b="1" dirty="0"/>
            </a:p>
          </p:txBody>
        </p:sp>
        <p:sp>
          <p:nvSpPr>
            <p:cNvPr id="90" name="Lightning Bolt 89"/>
            <p:cNvSpPr/>
            <p:nvPr/>
          </p:nvSpPr>
          <p:spPr>
            <a:xfrm>
              <a:off x="3458367" y="3413432"/>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1" name="Right Arrow 90"/>
            <p:cNvSpPr/>
            <p:nvPr/>
          </p:nvSpPr>
          <p:spPr>
            <a:xfrm>
              <a:off x="3399021" y="3523934"/>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2" name="Lightning Bolt 91"/>
            <p:cNvSpPr/>
            <p:nvPr/>
          </p:nvSpPr>
          <p:spPr>
            <a:xfrm>
              <a:off x="3757325" y="3745848"/>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3" name="Right Arrow 92"/>
            <p:cNvSpPr/>
            <p:nvPr/>
          </p:nvSpPr>
          <p:spPr>
            <a:xfrm>
              <a:off x="3919383" y="3766744"/>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2" name="Rectangular Callout 31"/>
            <p:cNvSpPr/>
            <p:nvPr/>
          </p:nvSpPr>
          <p:spPr>
            <a:xfrm>
              <a:off x="2885767" y="3768952"/>
              <a:ext cx="570607" cy="303377"/>
            </a:xfrm>
            <a:prstGeom prst="wedgeRectCallout">
              <a:avLst>
                <a:gd name="adj1" fmla="val 86229"/>
                <a:gd name="adj2" fmla="val -1605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900" dirty="0"/>
                <a:t>Java SE/ Node.js</a:t>
              </a:r>
              <a:endParaRPr lang="en-US" sz="900" dirty="0"/>
            </a:p>
          </p:txBody>
        </p:sp>
        <p:sp>
          <p:nvSpPr>
            <p:cNvPr id="107" name="Lightning Bolt 106"/>
            <p:cNvSpPr/>
            <p:nvPr/>
          </p:nvSpPr>
          <p:spPr>
            <a:xfrm>
              <a:off x="5102389" y="3518772"/>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6" name="Rounded Rectangle 45"/>
            <p:cNvSpPr/>
            <p:nvPr/>
          </p:nvSpPr>
          <p:spPr>
            <a:xfrm>
              <a:off x="7218763" y="3366210"/>
              <a:ext cx="715246" cy="343706"/>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dirty="0">
                  <a:solidFill>
                    <a:schemeClr val="tx2"/>
                  </a:solidFill>
                </a:rPr>
                <a:t>Cache</a:t>
              </a:r>
              <a:endParaRPr lang="en-US" sz="1000" dirty="0">
                <a:solidFill>
                  <a:schemeClr val="tx2"/>
                </a:solidFill>
              </a:endParaRPr>
            </a:p>
          </p:txBody>
        </p:sp>
        <p:pic>
          <p:nvPicPr>
            <p:cNvPr id="48" name="Picture 2" descr="redis-logo"/>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60174" y="3454758"/>
              <a:ext cx="310594" cy="262190"/>
            </a:xfrm>
            <a:prstGeom prst="rect">
              <a:avLst/>
            </a:prstGeom>
            <a:noFill/>
            <a:extLst>
              <a:ext uri="{909E8E84-426E-40DD-AFC4-6F175D3DCCD1}">
                <a14:hiddenFill xmlns:a14="http://schemas.microsoft.com/office/drawing/2010/main">
                  <a:solidFill>
                    <a:srgbClr val="FFFFFF"/>
                  </a:solidFill>
                </a14:hiddenFill>
              </a:ext>
            </a:extLst>
          </p:spPr>
        </p:pic>
        <p:sp>
          <p:nvSpPr>
            <p:cNvPr id="49" name="Rounded Rectangle 48"/>
            <p:cNvSpPr/>
            <p:nvPr/>
          </p:nvSpPr>
          <p:spPr>
            <a:xfrm>
              <a:off x="678985" y="3412032"/>
              <a:ext cx="345568"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a:p>
          </p:txBody>
        </p:sp>
        <p:sp>
          <p:nvSpPr>
            <p:cNvPr id="50" name="Rounded Rectangle 49"/>
            <p:cNvSpPr/>
            <p:nvPr/>
          </p:nvSpPr>
          <p:spPr>
            <a:xfrm>
              <a:off x="628286" y="3412032"/>
              <a:ext cx="417867" cy="15963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000" b="1" dirty="0">
                  <a:solidFill>
                    <a:schemeClr val="bg2">
                      <a:lumMod val="95000"/>
                    </a:schemeClr>
                  </a:solidFill>
                </a:rPr>
                <a:t>API</a:t>
              </a:r>
              <a:endParaRPr lang="en-US" sz="1000" b="1" dirty="0">
                <a:solidFill>
                  <a:schemeClr val="bg2">
                    <a:lumMod val="95000"/>
                  </a:schemeClr>
                </a:solidFill>
              </a:endParaRPr>
            </a:p>
          </p:txBody>
        </p:sp>
        <p:sp>
          <p:nvSpPr>
            <p:cNvPr id="51" name="Rectangular Callout 50"/>
            <p:cNvSpPr/>
            <p:nvPr/>
          </p:nvSpPr>
          <p:spPr>
            <a:xfrm>
              <a:off x="1126787" y="2893218"/>
              <a:ext cx="638900" cy="341550"/>
            </a:xfrm>
            <a:prstGeom prst="wedgeRectCallout">
              <a:avLst>
                <a:gd name="adj1" fmla="val -70518"/>
                <a:gd name="adj2" fmla="val 189559"/>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900" dirty="0"/>
                <a:t>Tweet</a:t>
              </a:r>
              <a:br>
                <a:rPr lang="nl-NL" sz="900" dirty="0"/>
              </a:br>
              <a:r>
                <a:rPr lang="nl-NL" sz="900" dirty="0"/>
                <a:t>Receiver</a:t>
              </a:r>
              <a:endParaRPr lang="en-US" sz="900" dirty="0"/>
            </a:p>
          </p:txBody>
        </p:sp>
        <p:sp>
          <p:nvSpPr>
            <p:cNvPr id="52" name="Lightning Bolt 51"/>
            <p:cNvSpPr/>
            <p:nvPr/>
          </p:nvSpPr>
          <p:spPr>
            <a:xfrm>
              <a:off x="1167833" y="3705217"/>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3" name="Right Arrow 52"/>
            <p:cNvSpPr/>
            <p:nvPr/>
          </p:nvSpPr>
          <p:spPr>
            <a:xfrm>
              <a:off x="1047148" y="3741182"/>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grpSp>
    </p:spTree>
    <p:extLst>
      <p:ext uri="{BB962C8B-B14F-4D97-AF65-F5344CB8AC3E}">
        <p14:creationId xmlns:p14="http://schemas.microsoft.com/office/powerpoint/2010/main" val="38677621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Cloud 78"/>
          <p:cNvSpPr/>
          <p:nvPr/>
        </p:nvSpPr>
        <p:spPr>
          <a:xfrm>
            <a:off x="249131" y="1424041"/>
            <a:ext cx="996523" cy="543467"/>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4" name="Title 3"/>
          <p:cNvSpPr>
            <a:spLocks noGrp="1"/>
          </p:cNvSpPr>
          <p:nvPr>
            <p:ph type="title"/>
          </p:nvPr>
        </p:nvSpPr>
        <p:spPr/>
        <p:txBody>
          <a:bodyPr/>
          <a:lstStyle/>
          <a:p>
            <a:r>
              <a:rPr lang="nl-NL" dirty="0" err="1"/>
              <a:t>Choreographed</a:t>
            </a:r>
            <a:r>
              <a:rPr lang="nl-NL" dirty="0"/>
              <a:t> workflow</a:t>
            </a:r>
            <a:endParaRPr lang="en-US" dirty="0"/>
          </a:p>
        </p:txBody>
      </p:sp>
      <p:pic>
        <p:nvPicPr>
          <p:cNvPr id="5" name="Picture 2" descr="https://g.twimg.com/Twitter_logo_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385" y="1485660"/>
            <a:ext cx="479430" cy="39009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8EF1DE88-2F0A-4EA3-A94B-31576854E7C9}"/>
              </a:ext>
            </a:extLst>
          </p:cNvPr>
          <p:cNvGrpSpPr/>
          <p:nvPr/>
        </p:nvGrpSpPr>
        <p:grpSpPr>
          <a:xfrm>
            <a:off x="386831" y="2383045"/>
            <a:ext cx="8920486" cy="2201013"/>
            <a:chOff x="515606" y="2579787"/>
            <a:chExt cx="8404880" cy="1868480"/>
          </a:xfrm>
        </p:grpSpPr>
        <p:sp>
          <p:nvSpPr>
            <p:cNvPr id="9" name="Rectangle 8"/>
            <p:cNvSpPr/>
            <p:nvPr/>
          </p:nvSpPr>
          <p:spPr>
            <a:xfrm>
              <a:off x="515606" y="4046443"/>
              <a:ext cx="7571096" cy="401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900" dirty="0"/>
                <a:t>Microservices Platform</a:t>
              </a:r>
              <a:endParaRPr lang="en-US" sz="900" dirty="0"/>
            </a:p>
          </p:txBody>
        </p:sp>
        <p:sp>
          <p:nvSpPr>
            <p:cNvPr id="12" name="Rounded Rectangle 11"/>
            <p:cNvSpPr/>
            <p:nvPr/>
          </p:nvSpPr>
          <p:spPr>
            <a:xfrm>
              <a:off x="3191768" y="3344908"/>
              <a:ext cx="345568"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a:p>
          </p:txBody>
        </p:sp>
        <p:sp>
          <p:nvSpPr>
            <p:cNvPr id="13" name="Rounded Rectangle 12"/>
            <p:cNvSpPr/>
            <p:nvPr/>
          </p:nvSpPr>
          <p:spPr>
            <a:xfrm>
              <a:off x="3119826" y="3344908"/>
              <a:ext cx="417510" cy="152693"/>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000" b="1" dirty="0">
                  <a:solidFill>
                    <a:schemeClr val="bg2">
                      <a:lumMod val="95000"/>
                    </a:schemeClr>
                  </a:solidFill>
                </a:rPr>
                <a:t>API</a:t>
              </a:r>
              <a:endParaRPr lang="en-US" sz="1000" b="1" dirty="0">
                <a:solidFill>
                  <a:schemeClr val="bg2">
                    <a:lumMod val="95000"/>
                  </a:schemeClr>
                </a:solidFill>
              </a:endParaRPr>
            </a:p>
          </p:txBody>
        </p:sp>
        <p:sp>
          <p:nvSpPr>
            <p:cNvPr id="19" name="Rounded Rectangle 18"/>
            <p:cNvSpPr/>
            <p:nvPr/>
          </p:nvSpPr>
          <p:spPr>
            <a:xfrm>
              <a:off x="1052163" y="3343251"/>
              <a:ext cx="345568"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a:p>
          </p:txBody>
        </p:sp>
        <p:sp>
          <p:nvSpPr>
            <p:cNvPr id="20" name="Rounded Rectangle 19"/>
            <p:cNvSpPr/>
            <p:nvPr/>
          </p:nvSpPr>
          <p:spPr>
            <a:xfrm>
              <a:off x="957024" y="3343251"/>
              <a:ext cx="440707" cy="174441"/>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000" b="1" dirty="0">
                  <a:solidFill>
                    <a:schemeClr val="bg2">
                      <a:lumMod val="95000"/>
                    </a:schemeClr>
                  </a:solidFill>
                </a:rPr>
                <a:t>API</a:t>
              </a:r>
              <a:endParaRPr lang="en-US" sz="1000" b="1" dirty="0">
                <a:solidFill>
                  <a:schemeClr val="bg2">
                    <a:lumMod val="95000"/>
                  </a:schemeClr>
                </a:solidFill>
              </a:endParaRPr>
            </a:p>
          </p:txBody>
        </p:sp>
        <p:sp>
          <p:nvSpPr>
            <p:cNvPr id="27" name="Rounded Rectangle 26"/>
            <p:cNvSpPr/>
            <p:nvPr/>
          </p:nvSpPr>
          <p:spPr>
            <a:xfrm>
              <a:off x="7371456" y="3090102"/>
              <a:ext cx="715246" cy="299359"/>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nl-NL" sz="900" dirty="0">
                <a:solidFill>
                  <a:schemeClr val="tx2"/>
                </a:solidFill>
              </a:endParaRPr>
            </a:p>
            <a:p>
              <a:pPr algn="r"/>
              <a:endParaRPr lang="nl-NL" sz="900" dirty="0">
                <a:solidFill>
                  <a:schemeClr val="tx2"/>
                </a:solidFill>
              </a:endParaRPr>
            </a:p>
            <a:p>
              <a:pPr algn="r"/>
              <a:endParaRPr lang="nl-NL" sz="900" dirty="0">
                <a:solidFill>
                  <a:schemeClr val="tx2"/>
                </a:solidFill>
              </a:endParaRPr>
            </a:p>
            <a:p>
              <a:pPr algn="r"/>
              <a:r>
                <a:rPr lang="nl-NL" sz="900" dirty="0">
                  <a:solidFill>
                    <a:schemeClr val="tx2"/>
                  </a:solidFill>
                </a:rPr>
                <a:t>Event Bus</a:t>
              </a:r>
              <a:br>
                <a:rPr lang="nl-NL" sz="900" dirty="0">
                  <a:solidFill>
                    <a:schemeClr val="tx2"/>
                  </a:solidFill>
                </a:rPr>
              </a:br>
              <a:endParaRPr lang="en-US" sz="900" dirty="0">
                <a:solidFill>
                  <a:schemeClr val="tx2"/>
                </a:solidFill>
              </a:endParaRPr>
            </a:p>
          </p:txBody>
        </p:sp>
        <p:sp>
          <p:nvSpPr>
            <p:cNvPr id="55" name="Rounded Rectangle 54"/>
            <p:cNvSpPr/>
            <p:nvPr/>
          </p:nvSpPr>
          <p:spPr>
            <a:xfrm>
              <a:off x="5975667" y="3364999"/>
              <a:ext cx="699173"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a:p>
          </p:txBody>
        </p:sp>
        <p:sp>
          <p:nvSpPr>
            <p:cNvPr id="56" name="Rounded Rectangle 55"/>
            <p:cNvSpPr/>
            <p:nvPr/>
          </p:nvSpPr>
          <p:spPr>
            <a:xfrm>
              <a:off x="6329272" y="3364999"/>
              <a:ext cx="453078" cy="16194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000" b="1" dirty="0">
                  <a:solidFill>
                    <a:schemeClr val="bg2">
                      <a:lumMod val="95000"/>
                    </a:schemeClr>
                  </a:solidFill>
                </a:rPr>
                <a:t>API</a:t>
              </a:r>
              <a:endParaRPr lang="en-US" sz="1000" b="1" dirty="0">
                <a:solidFill>
                  <a:schemeClr val="bg2">
                    <a:lumMod val="95000"/>
                  </a:schemeClr>
                </a:solidFill>
              </a:endParaRPr>
            </a:p>
          </p:txBody>
        </p:sp>
        <p:sp>
          <p:nvSpPr>
            <p:cNvPr id="57" name="Rounded Rectangle 56"/>
            <p:cNvSpPr/>
            <p:nvPr/>
          </p:nvSpPr>
          <p:spPr>
            <a:xfrm>
              <a:off x="5975667" y="3364999"/>
              <a:ext cx="345568" cy="15269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000" b="1" dirty="0">
                  <a:solidFill>
                    <a:schemeClr val="bg2">
                      <a:lumMod val="95000"/>
                    </a:schemeClr>
                  </a:solidFill>
                </a:rPr>
                <a:t>UI</a:t>
              </a:r>
              <a:endParaRPr lang="en-US" sz="1000" b="1" dirty="0">
                <a:solidFill>
                  <a:schemeClr val="bg2">
                    <a:lumMod val="95000"/>
                  </a:schemeClr>
                </a:solidFill>
              </a:endParaRPr>
            </a:p>
          </p:txBody>
        </p:sp>
        <p:pic>
          <p:nvPicPr>
            <p:cNvPr id="60" name="Picture 2" descr="Image result for logo kaf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32118" y="3084212"/>
              <a:ext cx="454584" cy="238948"/>
            </a:xfrm>
            <a:prstGeom prst="rect">
              <a:avLst/>
            </a:prstGeom>
            <a:noFill/>
            <a:extLst>
              <a:ext uri="{909E8E84-426E-40DD-AFC4-6F175D3DCCD1}">
                <a14:hiddenFill xmlns:a14="http://schemas.microsoft.com/office/drawing/2010/main">
                  <a:solidFill>
                    <a:srgbClr val="FFFFFF"/>
                  </a:solidFill>
                </a14:hiddenFill>
              </a:ext>
            </a:extLst>
          </p:spPr>
        </p:pic>
        <p:cxnSp>
          <p:nvCxnSpPr>
            <p:cNvPr id="2048" name="Straight Connector 2047"/>
            <p:cNvCxnSpPr/>
            <p:nvPr/>
          </p:nvCxnSpPr>
          <p:spPr>
            <a:xfrm>
              <a:off x="718100" y="2579787"/>
              <a:ext cx="8202386" cy="4018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49" name="TextBox 2048"/>
            <p:cNvSpPr txBox="1"/>
            <p:nvPr/>
          </p:nvSpPr>
          <p:spPr>
            <a:xfrm>
              <a:off x="7974894" y="2597524"/>
              <a:ext cx="926146" cy="222085"/>
            </a:xfrm>
            <a:prstGeom prst="rect">
              <a:avLst/>
            </a:prstGeom>
            <a:noFill/>
          </p:spPr>
          <p:txBody>
            <a:bodyPr wrap="none" rtlCol="0">
              <a:spAutoFit/>
            </a:bodyPr>
            <a:lstStyle/>
            <a:p>
              <a:r>
                <a:rPr lang="nl-NL" sz="1100" dirty="0"/>
                <a:t>On </a:t>
              </a:r>
              <a:r>
                <a:rPr lang="nl-NL" sz="1100" dirty="0" err="1"/>
                <a:t>premises</a:t>
              </a:r>
              <a:endParaRPr lang="en-US" sz="1100" dirty="0" err="1"/>
            </a:p>
          </p:txBody>
        </p:sp>
        <p:sp>
          <p:nvSpPr>
            <p:cNvPr id="67" name="Rectangular Callout 66"/>
            <p:cNvSpPr/>
            <p:nvPr/>
          </p:nvSpPr>
          <p:spPr>
            <a:xfrm>
              <a:off x="6196309" y="2937559"/>
              <a:ext cx="916317" cy="341550"/>
            </a:xfrm>
            <a:prstGeom prst="wedgeRectCallout">
              <a:avLst>
                <a:gd name="adj1" fmla="val -31446"/>
                <a:gd name="adj2" fmla="val 86693"/>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000" b="1" dirty="0" err="1"/>
                <a:t>TweetBoard</a:t>
              </a:r>
              <a:endParaRPr lang="en-US" sz="1000" b="1" dirty="0"/>
            </a:p>
          </p:txBody>
        </p:sp>
        <p:sp>
          <p:nvSpPr>
            <p:cNvPr id="68" name="Rectangular Callout 67"/>
            <p:cNvSpPr/>
            <p:nvPr/>
          </p:nvSpPr>
          <p:spPr>
            <a:xfrm>
              <a:off x="3784458" y="3344908"/>
              <a:ext cx="638900" cy="341550"/>
            </a:xfrm>
            <a:prstGeom prst="wedgeRectCallout">
              <a:avLst>
                <a:gd name="adj1" fmla="val -99449"/>
                <a:gd name="adj2" fmla="val 17793"/>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000" b="1" dirty="0" err="1"/>
                <a:t>Validate</a:t>
              </a:r>
              <a:br>
                <a:rPr lang="nl-NL" sz="1000" b="1" dirty="0"/>
              </a:br>
              <a:r>
                <a:rPr lang="nl-NL" sz="1000" b="1" dirty="0"/>
                <a:t>Tweet</a:t>
              </a:r>
              <a:endParaRPr lang="en-US" sz="1000" b="1" dirty="0"/>
            </a:p>
          </p:txBody>
        </p:sp>
        <p:sp>
          <p:nvSpPr>
            <p:cNvPr id="71" name="Lightning Bolt 70"/>
            <p:cNvSpPr/>
            <p:nvPr/>
          </p:nvSpPr>
          <p:spPr>
            <a:xfrm>
              <a:off x="7282854" y="2961559"/>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2" name="Right Arrow 71"/>
            <p:cNvSpPr/>
            <p:nvPr/>
          </p:nvSpPr>
          <p:spPr>
            <a:xfrm>
              <a:off x="7223508" y="3072060"/>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77" name="Rectangular Callout 76"/>
            <p:cNvSpPr/>
            <p:nvPr/>
          </p:nvSpPr>
          <p:spPr>
            <a:xfrm>
              <a:off x="1499965" y="2824438"/>
              <a:ext cx="638900" cy="341550"/>
            </a:xfrm>
            <a:prstGeom prst="wedgeRectCallout">
              <a:avLst>
                <a:gd name="adj1" fmla="val -70518"/>
                <a:gd name="adj2" fmla="val 189559"/>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900" dirty="0"/>
                <a:t>Tweet</a:t>
              </a:r>
              <a:br>
                <a:rPr lang="nl-NL" sz="900" dirty="0"/>
              </a:br>
              <a:r>
                <a:rPr lang="nl-NL" sz="900" dirty="0"/>
                <a:t>Receiver</a:t>
              </a:r>
              <a:endParaRPr lang="en-US" sz="900" dirty="0"/>
            </a:p>
          </p:txBody>
        </p:sp>
        <p:sp>
          <p:nvSpPr>
            <p:cNvPr id="85" name="Rounded Rectangle 84"/>
            <p:cNvSpPr/>
            <p:nvPr/>
          </p:nvSpPr>
          <p:spPr>
            <a:xfrm>
              <a:off x="4736950" y="3344908"/>
              <a:ext cx="345568"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a:p>
          </p:txBody>
        </p:sp>
        <p:sp>
          <p:nvSpPr>
            <p:cNvPr id="86" name="Rounded Rectangle 85"/>
            <p:cNvSpPr/>
            <p:nvPr/>
          </p:nvSpPr>
          <p:spPr>
            <a:xfrm>
              <a:off x="4736950" y="3344908"/>
              <a:ext cx="462616" cy="152693"/>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000" b="1" dirty="0">
                  <a:solidFill>
                    <a:schemeClr val="bg2">
                      <a:lumMod val="95000"/>
                    </a:schemeClr>
                  </a:solidFill>
                </a:rPr>
                <a:t>API</a:t>
              </a:r>
              <a:endParaRPr lang="en-US" sz="1000" b="1" dirty="0">
                <a:solidFill>
                  <a:schemeClr val="bg2">
                    <a:lumMod val="95000"/>
                  </a:schemeClr>
                </a:solidFill>
              </a:endParaRPr>
            </a:p>
          </p:txBody>
        </p:sp>
        <p:sp>
          <p:nvSpPr>
            <p:cNvPr id="89" name="Rectangular Callout 88"/>
            <p:cNvSpPr/>
            <p:nvPr/>
          </p:nvSpPr>
          <p:spPr>
            <a:xfrm>
              <a:off x="5228783" y="3642257"/>
              <a:ext cx="638900" cy="341550"/>
            </a:xfrm>
            <a:prstGeom prst="wedgeRectCallout">
              <a:avLst>
                <a:gd name="adj1" fmla="val -97293"/>
                <a:gd name="adj2" fmla="val -16493"/>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000" b="1" dirty="0" err="1"/>
                <a:t>Enrich</a:t>
              </a:r>
              <a:br>
                <a:rPr lang="nl-NL" sz="1000" b="1" dirty="0"/>
              </a:br>
              <a:r>
                <a:rPr lang="nl-NL" sz="1000" b="1" dirty="0"/>
                <a:t>Tweet</a:t>
              </a:r>
              <a:endParaRPr lang="en-US" sz="1000" b="1" dirty="0"/>
            </a:p>
          </p:txBody>
        </p:sp>
        <p:sp>
          <p:nvSpPr>
            <p:cNvPr id="96" name="Rounded Rectangle 95"/>
            <p:cNvSpPr/>
            <p:nvPr/>
          </p:nvSpPr>
          <p:spPr>
            <a:xfrm>
              <a:off x="2156638" y="3337876"/>
              <a:ext cx="345568"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a:p>
          </p:txBody>
        </p:sp>
        <p:sp>
          <p:nvSpPr>
            <p:cNvPr id="98" name="Lightning Bolt 97"/>
            <p:cNvSpPr/>
            <p:nvPr/>
          </p:nvSpPr>
          <p:spPr>
            <a:xfrm>
              <a:off x="2030064" y="3347010"/>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99" name="Right Arrow 98"/>
            <p:cNvSpPr/>
            <p:nvPr/>
          </p:nvSpPr>
          <p:spPr>
            <a:xfrm>
              <a:off x="1970718" y="3457512"/>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0" name="Lightning Bolt 99"/>
            <p:cNvSpPr/>
            <p:nvPr/>
          </p:nvSpPr>
          <p:spPr>
            <a:xfrm>
              <a:off x="2329021" y="3679426"/>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1" name="Right Arrow 100"/>
            <p:cNvSpPr/>
            <p:nvPr/>
          </p:nvSpPr>
          <p:spPr>
            <a:xfrm>
              <a:off x="2491080" y="3700323"/>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2" name="Rectangular Callout 101"/>
            <p:cNvSpPr/>
            <p:nvPr/>
          </p:nvSpPr>
          <p:spPr>
            <a:xfrm>
              <a:off x="2452412" y="2935185"/>
              <a:ext cx="795800" cy="341550"/>
            </a:xfrm>
            <a:prstGeom prst="wedgeRectCallout">
              <a:avLst>
                <a:gd name="adj1" fmla="val -65487"/>
                <a:gd name="adj2" fmla="val 107205"/>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000" b="1" dirty="0"/>
                <a:t>Workflow </a:t>
              </a:r>
              <a:r>
                <a:rPr lang="nl-NL" sz="1000" b="1" dirty="0" err="1"/>
                <a:t>Launcher</a:t>
              </a:r>
              <a:endParaRPr lang="en-US" sz="1000" b="1" dirty="0"/>
            </a:p>
          </p:txBody>
        </p:sp>
        <p:sp>
          <p:nvSpPr>
            <p:cNvPr id="103" name="Lightning Bolt 102"/>
            <p:cNvSpPr/>
            <p:nvPr/>
          </p:nvSpPr>
          <p:spPr>
            <a:xfrm>
              <a:off x="1258268" y="3651505"/>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4" name="Right Arrow 103"/>
            <p:cNvSpPr/>
            <p:nvPr/>
          </p:nvSpPr>
          <p:spPr>
            <a:xfrm>
              <a:off x="1420327" y="3672401"/>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9" name="Rounded Rectangle 58"/>
            <p:cNvSpPr/>
            <p:nvPr/>
          </p:nvSpPr>
          <p:spPr>
            <a:xfrm>
              <a:off x="7371456" y="3526939"/>
              <a:ext cx="715246" cy="343706"/>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dirty="0">
                  <a:solidFill>
                    <a:schemeClr val="tx2"/>
                  </a:solidFill>
                </a:rPr>
                <a:t>Cache</a:t>
              </a:r>
              <a:endParaRPr lang="en-US" sz="800" dirty="0">
                <a:solidFill>
                  <a:schemeClr val="tx2"/>
                </a:solidFill>
              </a:endParaRPr>
            </a:p>
          </p:txBody>
        </p:sp>
        <p:pic>
          <p:nvPicPr>
            <p:cNvPr id="63" name="Picture 2" descr="redis-logo"/>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12867" y="3615487"/>
              <a:ext cx="310594" cy="262190"/>
            </a:xfrm>
            <a:prstGeom prst="rect">
              <a:avLst/>
            </a:prstGeom>
            <a:noFill/>
            <a:extLst>
              <a:ext uri="{909E8E84-426E-40DD-AFC4-6F175D3DCCD1}">
                <a14:hiddenFill xmlns:a14="http://schemas.microsoft.com/office/drawing/2010/main">
                  <a:solidFill>
                    <a:srgbClr val="FFFFFF"/>
                  </a:solidFill>
                </a14:hiddenFill>
              </a:ext>
            </a:extLst>
          </p:spPr>
        </p:pic>
      </p:grpSp>
      <p:sp>
        <p:nvSpPr>
          <p:cNvPr id="2" name="Freeform 1"/>
          <p:cNvSpPr/>
          <p:nvPr/>
        </p:nvSpPr>
        <p:spPr>
          <a:xfrm>
            <a:off x="390618" y="1906914"/>
            <a:ext cx="1180681" cy="1424648"/>
          </a:xfrm>
          <a:custGeom>
            <a:avLst/>
            <a:gdLst>
              <a:gd name="connsiteX0" fmla="*/ 700123 w 2238989"/>
              <a:gd name="connsiteY0" fmla="*/ 0 h 2701637"/>
              <a:gd name="connsiteX1" fmla="*/ 1489832 w 2238989"/>
              <a:gd name="connsiteY1" fmla="*/ 498764 h 2701637"/>
              <a:gd name="connsiteX2" fmla="*/ 7395 w 2238989"/>
              <a:gd name="connsiteY2" fmla="*/ 983673 h 2701637"/>
              <a:gd name="connsiteX3" fmla="*/ 2237977 w 2238989"/>
              <a:gd name="connsiteY3" fmla="*/ 872837 h 2701637"/>
              <a:gd name="connsiteX4" fmla="*/ 312195 w 2238989"/>
              <a:gd name="connsiteY4" fmla="*/ 2175164 h 2701637"/>
              <a:gd name="connsiteX5" fmla="*/ 1642232 w 2238989"/>
              <a:gd name="connsiteY5" fmla="*/ 2050473 h 2701637"/>
              <a:gd name="connsiteX6" fmla="*/ 1614523 w 2238989"/>
              <a:gd name="connsiteY6" fmla="*/ 2701637 h 2701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8989" h="2701637">
                <a:moveTo>
                  <a:pt x="700123" y="0"/>
                </a:moveTo>
                <a:cubicBezTo>
                  <a:pt x="1152705" y="167409"/>
                  <a:pt x="1605287" y="334819"/>
                  <a:pt x="1489832" y="498764"/>
                </a:cubicBezTo>
                <a:cubicBezTo>
                  <a:pt x="1374377" y="662710"/>
                  <a:pt x="-117296" y="921328"/>
                  <a:pt x="7395" y="983673"/>
                </a:cubicBezTo>
                <a:cubicBezTo>
                  <a:pt x="132086" y="1046018"/>
                  <a:pt x="2187177" y="674255"/>
                  <a:pt x="2237977" y="872837"/>
                </a:cubicBezTo>
                <a:cubicBezTo>
                  <a:pt x="2288777" y="1071419"/>
                  <a:pt x="411486" y="1978891"/>
                  <a:pt x="312195" y="2175164"/>
                </a:cubicBezTo>
                <a:cubicBezTo>
                  <a:pt x="212904" y="2371437"/>
                  <a:pt x="1425177" y="1962728"/>
                  <a:pt x="1642232" y="2050473"/>
                </a:cubicBezTo>
                <a:cubicBezTo>
                  <a:pt x="1859287" y="2138218"/>
                  <a:pt x="1736905" y="2419927"/>
                  <a:pt x="1614523" y="2701637"/>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712"/>
          </a:p>
        </p:txBody>
      </p:sp>
    </p:spTree>
    <p:extLst>
      <p:ext uri="{BB962C8B-B14F-4D97-AF65-F5344CB8AC3E}">
        <p14:creationId xmlns:p14="http://schemas.microsoft.com/office/powerpoint/2010/main" val="35748111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606" y="444858"/>
            <a:ext cx="8628395" cy="709935"/>
          </a:xfrm>
        </p:spPr>
        <p:txBody>
          <a:bodyPr/>
          <a:lstStyle/>
          <a:p>
            <a:r>
              <a:rPr lang="nl-NL" dirty="0"/>
              <a:t>Routing Slip </a:t>
            </a:r>
            <a:r>
              <a:rPr lang="nl-NL" dirty="0" err="1"/>
              <a:t>published</a:t>
            </a:r>
            <a:r>
              <a:rPr lang="nl-NL" dirty="0"/>
              <a:t> </a:t>
            </a:r>
            <a:r>
              <a:rPr lang="nl-NL" dirty="0" err="1"/>
              <a:t>by</a:t>
            </a:r>
            <a:r>
              <a:rPr lang="nl-NL" dirty="0"/>
              <a:t> workflow </a:t>
            </a:r>
            <a:r>
              <a:rPr lang="nl-NL" dirty="0" err="1"/>
              <a:t>Launcher</a:t>
            </a:r>
            <a:endParaRPr lang="en-US" dirty="0"/>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47810"/>
          <a:stretch/>
        </p:blipFill>
        <p:spPr bwMode="auto">
          <a:xfrm>
            <a:off x="570422" y="916236"/>
            <a:ext cx="6332908" cy="43110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reeform 2"/>
          <p:cNvSpPr/>
          <p:nvPr/>
        </p:nvSpPr>
        <p:spPr>
          <a:xfrm>
            <a:off x="2788657" y="2001160"/>
            <a:ext cx="787566" cy="1309945"/>
          </a:xfrm>
          <a:custGeom>
            <a:avLst/>
            <a:gdLst>
              <a:gd name="connsiteX0" fmla="*/ 640080 w 1493505"/>
              <a:gd name="connsiteY0" fmla="*/ 2484120 h 2484120"/>
              <a:gd name="connsiteX1" fmla="*/ 1478280 w 1493505"/>
              <a:gd name="connsiteY1" fmla="*/ 1356360 h 2484120"/>
              <a:gd name="connsiteX2" fmla="*/ 0 w 1493505"/>
              <a:gd name="connsiteY2" fmla="*/ 0 h 2484120"/>
            </a:gdLst>
            <a:ahLst/>
            <a:cxnLst>
              <a:cxn ang="0">
                <a:pos x="connsiteX0" y="connsiteY0"/>
              </a:cxn>
              <a:cxn ang="0">
                <a:pos x="connsiteX1" y="connsiteY1"/>
              </a:cxn>
              <a:cxn ang="0">
                <a:pos x="connsiteX2" y="connsiteY2"/>
              </a:cxn>
            </a:cxnLst>
            <a:rect l="l" t="t" r="r" b="b"/>
            <a:pathLst>
              <a:path w="1493505" h="2484120">
                <a:moveTo>
                  <a:pt x="640080" y="2484120"/>
                </a:moveTo>
                <a:cubicBezTo>
                  <a:pt x="1112520" y="2127250"/>
                  <a:pt x="1584960" y="1770380"/>
                  <a:pt x="1478280" y="1356360"/>
                </a:cubicBezTo>
                <a:cubicBezTo>
                  <a:pt x="1371600" y="942340"/>
                  <a:pt x="685800" y="471170"/>
                  <a:pt x="0" y="0"/>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5" name="Freeform 4"/>
          <p:cNvSpPr/>
          <p:nvPr/>
        </p:nvSpPr>
        <p:spPr>
          <a:xfrm>
            <a:off x="2595781" y="2684261"/>
            <a:ext cx="1256514" cy="1904644"/>
          </a:xfrm>
          <a:custGeom>
            <a:avLst/>
            <a:gdLst>
              <a:gd name="connsiteX0" fmla="*/ 518160 w 2382795"/>
              <a:gd name="connsiteY0" fmla="*/ 3611880 h 3611880"/>
              <a:gd name="connsiteX1" fmla="*/ 2377440 w 2382795"/>
              <a:gd name="connsiteY1" fmla="*/ 1066800 h 3611880"/>
              <a:gd name="connsiteX2" fmla="*/ 0 w 2382795"/>
              <a:gd name="connsiteY2" fmla="*/ 0 h 3611880"/>
            </a:gdLst>
            <a:ahLst/>
            <a:cxnLst>
              <a:cxn ang="0">
                <a:pos x="connsiteX0" y="connsiteY0"/>
              </a:cxn>
              <a:cxn ang="0">
                <a:pos x="connsiteX1" y="connsiteY1"/>
              </a:cxn>
              <a:cxn ang="0">
                <a:pos x="connsiteX2" y="connsiteY2"/>
              </a:cxn>
            </a:cxnLst>
            <a:rect l="l" t="t" r="r" b="b"/>
            <a:pathLst>
              <a:path w="2382795" h="3611880">
                <a:moveTo>
                  <a:pt x="518160" y="3611880"/>
                </a:moveTo>
                <a:cubicBezTo>
                  <a:pt x="1490980" y="2640330"/>
                  <a:pt x="2463800" y="1668780"/>
                  <a:pt x="2377440" y="1066800"/>
                </a:cubicBezTo>
                <a:cubicBezTo>
                  <a:pt x="2291080" y="464820"/>
                  <a:pt x="1145540" y="232410"/>
                  <a:pt x="0" y="0"/>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grpSp>
        <p:nvGrpSpPr>
          <p:cNvPr id="7" name="Group 6"/>
          <p:cNvGrpSpPr/>
          <p:nvPr/>
        </p:nvGrpSpPr>
        <p:grpSpPr>
          <a:xfrm>
            <a:off x="3368694" y="1277878"/>
            <a:ext cx="5639765" cy="1729851"/>
            <a:chOff x="4008120" y="2746359"/>
            <a:chExt cx="12800788" cy="3932571"/>
          </a:xfrm>
        </p:grpSpPr>
        <p:sp>
          <p:nvSpPr>
            <p:cNvPr id="9" name="Rounded Rectangle 8"/>
            <p:cNvSpPr/>
            <p:nvPr/>
          </p:nvSpPr>
          <p:spPr>
            <a:xfrm>
              <a:off x="4008120" y="3695700"/>
              <a:ext cx="2164080" cy="960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5" dirty="0" err="1"/>
                <a:t>Validate</a:t>
              </a:r>
              <a:r>
                <a:rPr lang="nl-NL" sz="1055" dirty="0"/>
                <a:t> Tweet</a:t>
              </a:r>
              <a:endParaRPr lang="en-US" sz="1055" dirty="0"/>
            </a:p>
          </p:txBody>
        </p:sp>
        <p:sp>
          <p:nvSpPr>
            <p:cNvPr id="10" name="Rounded Rectangle 9"/>
            <p:cNvSpPr/>
            <p:nvPr/>
          </p:nvSpPr>
          <p:spPr>
            <a:xfrm>
              <a:off x="7810094" y="5718810"/>
              <a:ext cx="2164080" cy="960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5" dirty="0" err="1"/>
                <a:t>Enrich</a:t>
              </a:r>
              <a:r>
                <a:rPr lang="nl-NL" sz="1055" dirty="0"/>
                <a:t> Tweet</a:t>
              </a:r>
              <a:endParaRPr lang="en-US" sz="1055" dirty="0"/>
            </a:p>
          </p:txBody>
        </p:sp>
        <p:sp>
          <p:nvSpPr>
            <p:cNvPr id="11" name="Rounded Rectangle 10"/>
            <p:cNvSpPr/>
            <p:nvPr/>
          </p:nvSpPr>
          <p:spPr>
            <a:xfrm>
              <a:off x="11200588" y="5718810"/>
              <a:ext cx="2164080" cy="960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5" dirty="0" err="1"/>
                <a:t>Add</a:t>
              </a:r>
              <a:r>
                <a:rPr lang="nl-NL" sz="1055" dirty="0"/>
                <a:t> Tweet </a:t>
              </a:r>
              <a:r>
                <a:rPr lang="nl-NL" sz="1055" dirty="0" err="1"/>
                <a:t>to</a:t>
              </a:r>
              <a:r>
                <a:rPr lang="nl-NL" sz="1055" dirty="0"/>
                <a:t> </a:t>
              </a:r>
              <a:r>
                <a:rPr lang="nl-NL" sz="1055" dirty="0" err="1"/>
                <a:t>TweetBoard</a:t>
              </a:r>
              <a:endParaRPr lang="en-US" sz="1055" dirty="0"/>
            </a:p>
          </p:txBody>
        </p:sp>
        <p:cxnSp>
          <p:nvCxnSpPr>
            <p:cNvPr id="12" name="Elbow Connector 11"/>
            <p:cNvCxnSpPr>
              <a:stCxn id="9" idx="3"/>
              <a:endCxn id="10" idx="1"/>
            </p:cNvCxnSpPr>
            <p:nvPr/>
          </p:nvCxnSpPr>
          <p:spPr>
            <a:xfrm>
              <a:off x="6172200" y="4175760"/>
              <a:ext cx="1637894" cy="2023110"/>
            </a:xfrm>
            <a:prstGeom prst="bentConnector3">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endCxn id="11" idx="1"/>
            </p:cNvCxnSpPr>
            <p:nvPr/>
          </p:nvCxnSpPr>
          <p:spPr>
            <a:xfrm>
              <a:off x="9745574" y="6198870"/>
              <a:ext cx="1455014"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14644828" y="5718810"/>
              <a:ext cx="2164080" cy="96012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5" dirty="0" err="1"/>
                <a:t>Publish</a:t>
              </a:r>
              <a:r>
                <a:rPr lang="nl-NL" sz="1055" dirty="0"/>
                <a:t> </a:t>
              </a:r>
              <a:r>
                <a:rPr lang="nl-NL" sz="1055" dirty="0" err="1"/>
                <a:t>TweetBoard</a:t>
              </a:r>
              <a:endParaRPr lang="en-US" sz="1055" dirty="0"/>
            </a:p>
          </p:txBody>
        </p:sp>
        <p:cxnSp>
          <p:nvCxnSpPr>
            <p:cNvPr id="15" name="Straight Arrow Connector 14"/>
            <p:cNvCxnSpPr>
              <a:endCxn id="14" idx="1"/>
            </p:cNvCxnSpPr>
            <p:nvPr/>
          </p:nvCxnSpPr>
          <p:spPr>
            <a:xfrm>
              <a:off x="13189814" y="6198870"/>
              <a:ext cx="1455014"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9" idx="3"/>
            </p:cNvCxnSpPr>
            <p:nvPr/>
          </p:nvCxnSpPr>
          <p:spPr>
            <a:xfrm flipV="1">
              <a:off x="6172200" y="3032760"/>
              <a:ext cx="1637894" cy="1143000"/>
            </a:xfrm>
            <a:prstGeom prst="bentConnector3">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7885663" y="2746359"/>
              <a:ext cx="2867784" cy="578990"/>
            </a:xfrm>
            <a:prstGeom prst="rect">
              <a:avLst/>
            </a:prstGeom>
            <a:noFill/>
          </p:spPr>
          <p:txBody>
            <a:bodyPr wrap="none" rtlCol="0">
              <a:spAutoFit/>
            </a:bodyPr>
            <a:lstStyle/>
            <a:p>
              <a:r>
                <a:rPr lang="nl-NL" sz="1055" dirty="0" err="1"/>
                <a:t>If</a:t>
              </a:r>
              <a:r>
                <a:rPr lang="nl-NL" sz="1055" dirty="0"/>
                <a:t> NOK, </a:t>
              </a:r>
              <a:r>
                <a:rPr lang="nl-NL" sz="1055" dirty="0" err="1"/>
                <a:t>then</a:t>
              </a:r>
              <a:r>
                <a:rPr lang="nl-NL" sz="1055" dirty="0"/>
                <a:t> </a:t>
              </a:r>
              <a:r>
                <a:rPr lang="nl-NL" sz="1055" dirty="0" err="1"/>
                <a:t>done</a:t>
              </a:r>
              <a:endParaRPr lang="en-US" sz="1055" dirty="0" err="1"/>
            </a:p>
          </p:txBody>
        </p:sp>
      </p:grpSp>
      <p:sp>
        <p:nvSpPr>
          <p:cNvPr id="18" name="Right Arrow 17"/>
          <p:cNvSpPr/>
          <p:nvPr/>
        </p:nvSpPr>
        <p:spPr>
          <a:xfrm>
            <a:off x="273240" y="1888650"/>
            <a:ext cx="578626" cy="281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20" name="Right Arrow 19"/>
          <p:cNvSpPr/>
          <p:nvPr/>
        </p:nvSpPr>
        <p:spPr>
          <a:xfrm>
            <a:off x="273240" y="2579786"/>
            <a:ext cx="578626" cy="281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21" name="Right Arrow 20"/>
          <p:cNvSpPr/>
          <p:nvPr/>
        </p:nvSpPr>
        <p:spPr>
          <a:xfrm>
            <a:off x="273240" y="3865622"/>
            <a:ext cx="578626" cy="2812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Tree>
    <p:extLst>
      <p:ext uri="{BB962C8B-B14F-4D97-AF65-F5344CB8AC3E}">
        <p14:creationId xmlns:p14="http://schemas.microsoft.com/office/powerpoint/2010/main" val="535994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18" grpId="0" animBg="1"/>
      <p:bldP spid="20" grpId="0" animBg="1"/>
      <p:bldP spid="2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606" y="444858"/>
            <a:ext cx="8628395" cy="709935"/>
          </a:xfrm>
        </p:spPr>
        <p:txBody>
          <a:bodyPr/>
          <a:lstStyle/>
          <a:p>
            <a:r>
              <a:rPr lang="nl-NL" dirty="0"/>
              <a:t>Routing Slip </a:t>
            </a:r>
            <a:r>
              <a:rPr lang="nl-NL" dirty="0" err="1"/>
              <a:t>for</a:t>
            </a:r>
            <a:r>
              <a:rPr lang="nl-NL" dirty="0"/>
              <a:t> </a:t>
            </a:r>
            <a:r>
              <a:rPr lang="nl-NL" dirty="0" err="1"/>
              <a:t>completed</a:t>
            </a:r>
            <a:r>
              <a:rPr lang="nl-NL" dirty="0"/>
              <a:t> workflow</a:t>
            </a:r>
            <a:endParaRPr lang="en-US" dirty="0"/>
          </a:p>
        </p:txBody>
      </p:sp>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47810"/>
          <a:stretch/>
        </p:blipFill>
        <p:spPr bwMode="auto">
          <a:xfrm>
            <a:off x="570422" y="916236"/>
            <a:ext cx="6332908" cy="43110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51428"/>
          <a:stretch/>
        </p:blipFill>
        <p:spPr bwMode="auto">
          <a:xfrm>
            <a:off x="4692504" y="1221622"/>
            <a:ext cx="5973899" cy="37847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reeform 2"/>
          <p:cNvSpPr/>
          <p:nvPr/>
        </p:nvSpPr>
        <p:spPr>
          <a:xfrm>
            <a:off x="2788657" y="2001160"/>
            <a:ext cx="787566" cy="1309945"/>
          </a:xfrm>
          <a:custGeom>
            <a:avLst/>
            <a:gdLst>
              <a:gd name="connsiteX0" fmla="*/ 640080 w 1493505"/>
              <a:gd name="connsiteY0" fmla="*/ 2484120 h 2484120"/>
              <a:gd name="connsiteX1" fmla="*/ 1478280 w 1493505"/>
              <a:gd name="connsiteY1" fmla="*/ 1356360 h 2484120"/>
              <a:gd name="connsiteX2" fmla="*/ 0 w 1493505"/>
              <a:gd name="connsiteY2" fmla="*/ 0 h 2484120"/>
            </a:gdLst>
            <a:ahLst/>
            <a:cxnLst>
              <a:cxn ang="0">
                <a:pos x="connsiteX0" y="connsiteY0"/>
              </a:cxn>
              <a:cxn ang="0">
                <a:pos x="connsiteX1" y="connsiteY1"/>
              </a:cxn>
              <a:cxn ang="0">
                <a:pos x="connsiteX2" y="connsiteY2"/>
              </a:cxn>
            </a:cxnLst>
            <a:rect l="l" t="t" r="r" b="b"/>
            <a:pathLst>
              <a:path w="1493505" h="2484120">
                <a:moveTo>
                  <a:pt x="640080" y="2484120"/>
                </a:moveTo>
                <a:cubicBezTo>
                  <a:pt x="1112520" y="2127250"/>
                  <a:pt x="1584960" y="1770380"/>
                  <a:pt x="1478280" y="1356360"/>
                </a:cubicBezTo>
                <a:cubicBezTo>
                  <a:pt x="1371600" y="942340"/>
                  <a:pt x="685800" y="471170"/>
                  <a:pt x="0" y="0"/>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5" name="Freeform 4"/>
          <p:cNvSpPr/>
          <p:nvPr/>
        </p:nvSpPr>
        <p:spPr>
          <a:xfrm>
            <a:off x="2595781" y="2684261"/>
            <a:ext cx="1256514" cy="1904644"/>
          </a:xfrm>
          <a:custGeom>
            <a:avLst/>
            <a:gdLst>
              <a:gd name="connsiteX0" fmla="*/ 518160 w 2382795"/>
              <a:gd name="connsiteY0" fmla="*/ 3611880 h 3611880"/>
              <a:gd name="connsiteX1" fmla="*/ 2377440 w 2382795"/>
              <a:gd name="connsiteY1" fmla="*/ 1066800 h 3611880"/>
              <a:gd name="connsiteX2" fmla="*/ 0 w 2382795"/>
              <a:gd name="connsiteY2" fmla="*/ 0 h 3611880"/>
            </a:gdLst>
            <a:ahLst/>
            <a:cxnLst>
              <a:cxn ang="0">
                <a:pos x="connsiteX0" y="connsiteY0"/>
              </a:cxn>
              <a:cxn ang="0">
                <a:pos x="connsiteX1" y="connsiteY1"/>
              </a:cxn>
              <a:cxn ang="0">
                <a:pos x="connsiteX2" y="connsiteY2"/>
              </a:cxn>
            </a:cxnLst>
            <a:rect l="l" t="t" r="r" b="b"/>
            <a:pathLst>
              <a:path w="2382795" h="3611880">
                <a:moveTo>
                  <a:pt x="518160" y="3611880"/>
                </a:moveTo>
                <a:cubicBezTo>
                  <a:pt x="1490980" y="2640330"/>
                  <a:pt x="2463800" y="1668780"/>
                  <a:pt x="2377440" y="1066800"/>
                </a:cubicBezTo>
                <a:cubicBezTo>
                  <a:pt x="2291080" y="464820"/>
                  <a:pt x="1145540" y="232410"/>
                  <a:pt x="0" y="0"/>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6" name="Rounded Rectangle 5"/>
          <p:cNvSpPr/>
          <p:nvPr/>
        </p:nvSpPr>
        <p:spPr>
          <a:xfrm>
            <a:off x="4982614" y="1277878"/>
            <a:ext cx="409860" cy="10447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8" name="Rounded Rectangle 7"/>
          <p:cNvSpPr/>
          <p:nvPr/>
        </p:nvSpPr>
        <p:spPr>
          <a:xfrm>
            <a:off x="5073379" y="3746730"/>
            <a:ext cx="471788" cy="12503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7" name="Rectangle 6"/>
          <p:cNvSpPr/>
          <p:nvPr/>
        </p:nvSpPr>
        <p:spPr>
          <a:xfrm>
            <a:off x="1063651" y="2815208"/>
            <a:ext cx="1049469" cy="226912"/>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712"/>
          </a:p>
        </p:txBody>
      </p:sp>
      <p:sp>
        <p:nvSpPr>
          <p:cNvPr id="10" name="Rectangle 9"/>
          <p:cNvSpPr/>
          <p:nvPr/>
        </p:nvSpPr>
        <p:spPr>
          <a:xfrm>
            <a:off x="1096743" y="2133944"/>
            <a:ext cx="1049469" cy="226912"/>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712"/>
          </a:p>
        </p:txBody>
      </p:sp>
      <p:sp>
        <p:nvSpPr>
          <p:cNvPr id="11" name="Rectangle 10"/>
          <p:cNvSpPr/>
          <p:nvPr/>
        </p:nvSpPr>
        <p:spPr>
          <a:xfrm>
            <a:off x="1126208" y="4118899"/>
            <a:ext cx="1049469" cy="226912"/>
          </a:xfrm>
          <a:prstGeom prst="rect">
            <a:avLst/>
          </a:pr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712"/>
          </a:p>
        </p:txBody>
      </p:sp>
    </p:spTree>
    <p:extLst>
      <p:ext uri="{BB962C8B-B14F-4D97-AF65-F5344CB8AC3E}">
        <p14:creationId xmlns:p14="http://schemas.microsoft.com/office/powerpoint/2010/main" val="4101152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Cloud 78"/>
          <p:cNvSpPr/>
          <p:nvPr/>
        </p:nvSpPr>
        <p:spPr>
          <a:xfrm>
            <a:off x="249131" y="1424041"/>
            <a:ext cx="996523" cy="543467"/>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4" name="Title 3"/>
          <p:cNvSpPr>
            <a:spLocks noGrp="1"/>
          </p:cNvSpPr>
          <p:nvPr>
            <p:ph type="title"/>
          </p:nvPr>
        </p:nvSpPr>
        <p:spPr/>
        <p:txBody>
          <a:bodyPr/>
          <a:lstStyle/>
          <a:p>
            <a:r>
              <a:rPr lang="nl-NL" dirty="0" err="1"/>
              <a:t>Choreographed</a:t>
            </a:r>
            <a:r>
              <a:rPr lang="nl-NL" dirty="0"/>
              <a:t> workflow</a:t>
            </a:r>
            <a:endParaRPr lang="en-US" dirty="0"/>
          </a:p>
        </p:txBody>
      </p:sp>
      <p:pic>
        <p:nvPicPr>
          <p:cNvPr id="5" name="Picture 2" descr="https://g.twimg.com/Twitter_logo_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385" y="1485660"/>
            <a:ext cx="479430" cy="39009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15606" y="4046443"/>
            <a:ext cx="7571096" cy="401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712" dirty="0"/>
              <a:t>Microservices Platform</a:t>
            </a:r>
            <a:endParaRPr lang="en-US" sz="712" dirty="0"/>
          </a:p>
        </p:txBody>
      </p:sp>
      <p:sp>
        <p:nvSpPr>
          <p:cNvPr id="12" name="Rounded Rectangle 11"/>
          <p:cNvSpPr/>
          <p:nvPr/>
        </p:nvSpPr>
        <p:spPr>
          <a:xfrm>
            <a:off x="3191768" y="3344908"/>
            <a:ext cx="345568"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712"/>
          </a:p>
        </p:txBody>
      </p:sp>
      <p:sp>
        <p:nvSpPr>
          <p:cNvPr id="13" name="Rounded Rectangle 12"/>
          <p:cNvSpPr/>
          <p:nvPr/>
        </p:nvSpPr>
        <p:spPr>
          <a:xfrm>
            <a:off x="3191768" y="3344908"/>
            <a:ext cx="419368" cy="152693"/>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844" b="1" dirty="0">
                <a:solidFill>
                  <a:schemeClr val="bg2">
                    <a:lumMod val="95000"/>
                  </a:schemeClr>
                </a:solidFill>
              </a:rPr>
              <a:t>API</a:t>
            </a:r>
            <a:endParaRPr lang="en-US" sz="844" b="1" dirty="0">
              <a:solidFill>
                <a:schemeClr val="bg2">
                  <a:lumMod val="95000"/>
                </a:schemeClr>
              </a:solidFill>
            </a:endParaRPr>
          </a:p>
        </p:txBody>
      </p:sp>
      <p:sp>
        <p:nvSpPr>
          <p:cNvPr id="19" name="Rounded Rectangle 18"/>
          <p:cNvSpPr/>
          <p:nvPr/>
        </p:nvSpPr>
        <p:spPr>
          <a:xfrm>
            <a:off x="1052163" y="3343251"/>
            <a:ext cx="345568"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712"/>
          </a:p>
        </p:txBody>
      </p:sp>
      <p:sp>
        <p:nvSpPr>
          <p:cNvPr id="20" name="Rounded Rectangle 19"/>
          <p:cNvSpPr/>
          <p:nvPr/>
        </p:nvSpPr>
        <p:spPr>
          <a:xfrm>
            <a:off x="957815" y="3343252"/>
            <a:ext cx="439916" cy="144844"/>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844" b="1" dirty="0">
                <a:solidFill>
                  <a:schemeClr val="bg2">
                    <a:lumMod val="95000"/>
                  </a:schemeClr>
                </a:solidFill>
              </a:rPr>
              <a:t>API</a:t>
            </a:r>
            <a:endParaRPr lang="en-US" sz="844" b="1" dirty="0">
              <a:solidFill>
                <a:schemeClr val="bg2">
                  <a:lumMod val="95000"/>
                </a:schemeClr>
              </a:solidFill>
            </a:endParaRPr>
          </a:p>
        </p:txBody>
      </p:sp>
      <p:sp>
        <p:nvSpPr>
          <p:cNvPr id="27" name="Rounded Rectangle 26"/>
          <p:cNvSpPr/>
          <p:nvPr/>
        </p:nvSpPr>
        <p:spPr>
          <a:xfrm>
            <a:off x="7371456" y="3090102"/>
            <a:ext cx="715246" cy="299359"/>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nl-NL" sz="738" dirty="0">
              <a:solidFill>
                <a:schemeClr val="tx2"/>
              </a:solidFill>
            </a:endParaRPr>
          </a:p>
          <a:p>
            <a:pPr algn="r"/>
            <a:endParaRPr lang="nl-NL" sz="738" dirty="0">
              <a:solidFill>
                <a:schemeClr val="tx2"/>
              </a:solidFill>
            </a:endParaRPr>
          </a:p>
          <a:p>
            <a:pPr algn="r"/>
            <a:endParaRPr lang="nl-NL" sz="738" dirty="0">
              <a:solidFill>
                <a:schemeClr val="tx2"/>
              </a:solidFill>
            </a:endParaRPr>
          </a:p>
          <a:p>
            <a:pPr algn="r"/>
            <a:r>
              <a:rPr lang="nl-NL" sz="738" dirty="0">
                <a:solidFill>
                  <a:schemeClr val="tx2"/>
                </a:solidFill>
              </a:rPr>
              <a:t>Event Bus</a:t>
            </a:r>
            <a:br>
              <a:rPr lang="nl-NL" sz="738" dirty="0">
                <a:solidFill>
                  <a:schemeClr val="tx2"/>
                </a:solidFill>
              </a:rPr>
            </a:br>
            <a:endParaRPr lang="en-US" sz="738" dirty="0">
              <a:solidFill>
                <a:schemeClr val="tx2"/>
              </a:solidFill>
            </a:endParaRPr>
          </a:p>
        </p:txBody>
      </p:sp>
      <p:sp>
        <p:nvSpPr>
          <p:cNvPr id="55" name="Rounded Rectangle 54"/>
          <p:cNvSpPr/>
          <p:nvPr/>
        </p:nvSpPr>
        <p:spPr>
          <a:xfrm>
            <a:off x="5975667" y="3364999"/>
            <a:ext cx="699173"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712"/>
          </a:p>
        </p:txBody>
      </p:sp>
      <p:sp>
        <p:nvSpPr>
          <p:cNvPr id="56" name="Rounded Rectangle 55"/>
          <p:cNvSpPr/>
          <p:nvPr/>
        </p:nvSpPr>
        <p:spPr>
          <a:xfrm>
            <a:off x="6329272" y="3365000"/>
            <a:ext cx="421942" cy="137568"/>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844" b="1" dirty="0">
                <a:solidFill>
                  <a:schemeClr val="bg2">
                    <a:lumMod val="95000"/>
                  </a:schemeClr>
                </a:solidFill>
              </a:rPr>
              <a:t>API</a:t>
            </a:r>
            <a:endParaRPr lang="en-US" sz="844" b="1" dirty="0">
              <a:solidFill>
                <a:schemeClr val="bg2">
                  <a:lumMod val="95000"/>
                </a:schemeClr>
              </a:solidFill>
            </a:endParaRPr>
          </a:p>
        </p:txBody>
      </p:sp>
      <p:sp>
        <p:nvSpPr>
          <p:cNvPr id="57" name="Rounded Rectangle 56"/>
          <p:cNvSpPr/>
          <p:nvPr/>
        </p:nvSpPr>
        <p:spPr>
          <a:xfrm>
            <a:off x="5975667" y="3364999"/>
            <a:ext cx="345568" cy="15269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844" b="1" dirty="0">
                <a:solidFill>
                  <a:schemeClr val="bg2">
                    <a:lumMod val="95000"/>
                  </a:schemeClr>
                </a:solidFill>
              </a:rPr>
              <a:t>UI</a:t>
            </a:r>
            <a:endParaRPr lang="en-US" sz="844" b="1" dirty="0">
              <a:solidFill>
                <a:schemeClr val="bg2">
                  <a:lumMod val="95000"/>
                </a:schemeClr>
              </a:solidFill>
            </a:endParaRPr>
          </a:p>
        </p:txBody>
      </p:sp>
      <p:pic>
        <p:nvPicPr>
          <p:cNvPr id="60" name="Picture 2" descr="Image result for logo kaf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32118" y="3084212"/>
            <a:ext cx="454584" cy="238948"/>
          </a:xfrm>
          <a:prstGeom prst="rect">
            <a:avLst/>
          </a:prstGeom>
          <a:noFill/>
          <a:extLst>
            <a:ext uri="{909E8E84-426E-40DD-AFC4-6F175D3DCCD1}">
              <a14:hiddenFill xmlns:a14="http://schemas.microsoft.com/office/drawing/2010/main">
                <a:solidFill>
                  <a:srgbClr val="FFFFFF"/>
                </a:solidFill>
              </a14:hiddenFill>
            </a:ext>
          </a:extLst>
        </p:spPr>
      </p:pic>
      <p:cxnSp>
        <p:nvCxnSpPr>
          <p:cNvPr id="2048" name="Straight Connector 2047"/>
          <p:cNvCxnSpPr/>
          <p:nvPr/>
        </p:nvCxnSpPr>
        <p:spPr>
          <a:xfrm>
            <a:off x="718100" y="2579787"/>
            <a:ext cx="8202386" cy="4018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49" name="TextBox 2048"/>
          <p:cNvSpPr txBox="1"/>
          <p:nvPr/>
        </p:nvSpPr>
        <p:spPr>
          <a:xfrm>
            <a:off x="7974894" y="2597524"/>
            <a:ext cx="702436" cy="201915"/>
          </a:xfrm>
          <a:prstGeom prst="rect">
            <a:avLst/>
          </a:prstGeom>
          <a:noFill/>
        </p:spPr>
        <p:txBody>
          <a:bodyPr wrap="none" rtlCol="0">
            <a:spAutoFit/>
          </a:bodyPr>
          <a:lstStyle/>
          <a:p>
            <a:r>
              <a:rPr lang="nl-NL" sz="712" dirty="0"/>
              <a:t>On </a:t>
            </a:r>
            <a:r>
              <a:rPr lang="nl-NL" sz="712" dirty="0" err="1"/>
              <a:t>premises</a:t>
            </a:r>
            <a:endParaRPr lang="en-US" sz="712" dirty="0" err="1"/>
          </a:p>
        </p:txBody>
      </p:sp>
      <p:sp>
        <p:nvSpPr>
          <p:cNvPr id="67" name="Rectangular Callout 66"/>
          <p:cNvSpPr/>
          <p:nvPr/>
        </p:nvSpPr>
        <p:spPr>
          <a:xfrm>
            <a:off x="6271061" y="2937559"/>
            <a:ext cx="841565" cy="341550"/>
          </a:xfrm>
          <a:prstGeom prst="wedgeRectCallout">
            <a:avLst>
              <a:gd name="adj1" fmla="val -40330"/>
              <a:gd name="adj2" fmla="val 81324"/>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844" b="1" dirty="0" err="1"/>
              <a:t>TweetBoard</a:t>
            </a:r>
            <a:endParaRPr lang="en-US" sz="844" b="1" dirty="0"/>
          </a:p>
        </p:txBody>
      </p:sp>
      <p:sp>
        <p:nvSpPr>
          <p:cNvPr id="68" name="Rectangular Callout 67"/>
          <p:cNvSpPr/>
          <p:nvPr/>
        </p:nvSpPr>
        <p:spPr>
          <a:xfrm>
            <a:off x="3784458" y="3344908"/>
            <a:ext cx="638900" cy="341550"/>
          </a:xfrm>
          <a:prstGeom prst="wedgeRectCallout">
            <a:avLst>
              <a:gd name="adj1" fmla="val -99449"/>
              <a:gd name="adj2" fmla="val 17793"/>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844" b="1" dirty="0" err="1"/>
              <a:t>Validate</a:t>
            </a:r>
            <a:br>
              <a:rPr lang="nl-NL" sz="844" b="1" dirty="0"/>
            </a:br>
            <a:r>
              <a:rPr lang="nl-NL" sz="844" b="1" dirty="0"/>
              <a:t>Tweet</a:t>
            </a:r>
            <a:endParaRPr lang="en-US" sz="844" b="1" dirty="0"/>
          </a:p>
        </p:txBody>
      </p:sp>
      <p:sp>
        <p:nvSpPr>
          <p:cNvPr id="71" name="Lightning Bolt 70"/>
          <p:cNvSpPr/>
          <p:nvPr/>
        </p:nvSpPr>
        <p:spPr>
          <a:xfrm>
            <a:off x="7282854" y="2961559"/>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72" name="Right Arrow 71"/>
          <p:cNvSpPr/>
          <p:nvPr/>
        </p:nvSpPr>
        <p:spPr>
          <a:xfrm>
            <a:off x="7223508" y="3072060"/>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77" name="Rectangular Callout 76"/>
          <p:cNvSpPr/>
          <p:nvPr/>
        </p:nvSpPr>
        <p:spPr>
          <a:xfrm>
            <a:off x="1499965" y="2824438"/>
            <a:ext cx="638900" cy="341550"/>
          </a:xfrm>
          <a:prstGeom prst="wedgeRectCallout">
            <a:avLst>
              <a:gd name="adj1" fmla="val -70518"/>
              <a:gd name="adj2" fmla="val 189559"/>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738" dirty="0"/>
              <a:t>Tweet</a:t>
            </a:r>
            <a:br>
              <a:rPr lang="nl-NL" sz="738" dirty="0"/>
            </a:br>
            <a:r>
              <a:rPr lang="nl-NL" sz="738" dirty="0"/>
              <a:t>Receiver</a:t>
            </a:r>
            <a:endParaRPr lang="en-US" sz="738" dirty="0"/>
          </a:p>
        </p:txBody>
      </p:sp>
      <p:sp>
        <p:nvSpPr>
          <p:cNvPr id="85" name="Rounded Rectangle 84"/>
          <p:cNvSpPr/>
          <p:nvPr/>
        </p:nvSpPr>
        <p:spPr>
          <a:xfrm>
            <a:off x="4736950" y="3344908"/>
            <a:ext cx="345568"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712"/>
          </a:p>
        </p:txBody>
      </p:sp>
      <p:sp>
        <p:nvSpPr>
          <p:cNvPr id="86" name="Rounded Rectangle 85"/>
          <p:cNvSpPr/>
          <p:nvPr/>
        </p:nvSpPr>
        <p:spPr>
          <a:xfrm>
            <a:off x="4736949" y="3344908"/>
            <a:ext cx="436175" cy="152693"/>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844" b="1" dirty="0">
                <a:solidFill>
                  <a:schemeClr val="bg2">
                    <a:lumMod val="95000"/>
                  </a:schemeClr>
                </a:solidFill>
              </a:rPr>
              <a:t>API</a:t>
            </a:r>
            <a:endParaRPr lang="en-US" sz="844" b="1" dirty="0">
              <a:solidFill>
                <a:schemeClr val="bg2">
                  <a:lumMod val="95000"/>
                </a:schemeClr>
              </a:solidFill>
            </a:endParaRPr>
          </a:p>
        </p:txBody>
      </p:sp>
      <p:sp>
        <p:nvSpPr>
          <p:cNvPr id="89" name="Rectangular Callout 88"/>
          <p:cNvSpPr/>
          <p:nvPr/>
        </p:nvSpPr>
        <p:spPr>
          <a:xfrm>
            <a:off x="5228783" y="3642257"/>
            <a:ext cx="638900" cy="341550"/>
          </a:xfrm>
          <a:prstGeom prst="wedgeRectCallout">
            <a:avLst>
              <a:gd name="adj1" fmla="val -97293"/>
              <a:gd name="adj2" fmla="val -16493"/>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844" b="1" dirty="0" err="1"/>
              <a:t>Enrich</a:t>
            </a:r>
            <a:br>
              <a:rPr lang="nl-NL" sz="844" b="1" dirty="0"/>
            </a:br>
            <a:r>
              <a:rPr lang="nl-NL" sz="844" b="1" dirty="0"/>
              <a:t>Tweet</a:t>
            </a:r>
            <a:endParaRPr lang="en-US" sz="844" b="1" dirty="0"/>
          </a:p>
        </p:txBody>
      </p:sp>
      <p:sp>
        <p:nvSpPr>
          <p:cNvPr id="96" name="Rounded Rectangle 95"/>
          <p:cNvSpPr/>
          <p:nvPr/>
        </p:nvSpPr>
        <p:spPr>
          <a:xfrm>
            <a:off x="2156638" y="3337876"/>
            <a:ext cx="345568"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712"/>
          </a:p>
        </p:txBody>
      </p:sp>
      <p:sp>
        <p:nvSpPr>
          <p:cNvPr id="98" name="Lightning Bolt 97"/>
          <p:cNvSpPr/>
          <p:nvPr/>
        </p:nvSpPr>
        <p:spPr>
          <a:xfrm>
            <a:off x="2030064" y="3347010"/>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99" name="Right Arrow 98"/>
          <p:cNvSpPr/>
          <p:nvPr/>
        </p:nvSpPr>
        <p:spPr>
          <a:xfrm>
            <a:off x="1970718" y="3457512"/>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100" name="Lightning Bolt 99"/>
          <p:cNvSpPr/>
          <p:nvPr/>
        </p:nvSpPr>
        <p:spPr>
          <a:xfrm>
            <a:off x="2329021" y="3679426"/>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101" name="Right Arrow 100"/>
          <p:cNvSpPr/>
          <p:nvPr/>
        </p:nvSpPr>
        <p:spPr>
          <a:xfrm>
            <a:off x="2491080" y="3700323"/>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102" name="Rectangular Callout 101"/>
          <p:cNvSpPr/>
          <p:nvPr/>
        </p:nvSpPr>
        <p:spPr>
          <a:xfrm>
            <a:off x="2329021" y="2935185"/>
            <a:ext cx="762291" cy="341550"/>
          </a:xfrm>
          <a:prstGeom prst="wedgeRectCallout">
            <a:avLst>
              <a:gd name="adj1" fmla="val -65487"/>
              <a:gd name="adj2" fmla="val 107205"/>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844" b="1" dirty="0"/>
              <a:t>Workflow </a:t>
            </a:r>
            <a:r>
              <a:rPr lang="nl-NL" sz="844" b="1" dirty="0" err="1"/>
              <a:t>Launcher</a:t>
            </a:r>
            <a:endParaRPr lang="en-US" sz="844" b="1" dirty="0"/>
          </a:p>
        </p:txBody>
      </p:sp>
      <p:sp>
        <p:nvSpPr>
          <p:cNvPr id="103" name="Lightning Bolt 102"/>
          <p:cNvSpPr/>
          <p:nvPr/>
        </p:nvSpPr>
        <p:spPr>
          <a:xfrm>
            <a:off x="1258268" y="3651505"/>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104" name="Right Arrow 103"/>
          <p:cNvSpPr/>
          <p:nvPr/>
        </p:nvSpPr>
        <p:spPr>
          <a:xfrm>
            <a:off x="1420327" y="3672401"/>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59" name="Rounded Rectangle 58"/>
          <p:cNvSpPr/>
          <p:nvPr/>
        </p:nvSpPr>
        <p:spPr>
          <a:xfrm>
            <a:off x="7371456" y="3526939"/>
            <a:ext cx="715246" cy="343706"/>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633" dirty="0">
                <a:solidFill>
                  <a:schemeClr val="tx2"/>
                </a:solidFill>
              </a:rPr>
              <a:t>Cache</a:t>
            </a:r>
            <a:endParaRPr lang="en-US" sz="633" dirty="0">
              <a:solidFill>
                <a:schemeClr val="tx2"/>
              </a:solidFill>
            </a:endParaRPr>
          </a:p>
        </p:txBody>
      </p:sp>
      <p:pic>
        <p:nvPicPr>
          <p:cNvPr id="63" name="Picture 2" descr="redis-logo"/>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12867" y="3615487"/>
            <a:ext cx="310594" cy="26219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1"/>
          <p:cNvSpPr/>
          <p:nvPr/>
        </p:nvSpPr>
        <p:spPr>
          <a:xfrm>
            <a:off x="390618" y="1906914"/>
            <a:ext cx="1180681" cy="1424648"/>
          </a:xfrm>
          <a:custGeom>
            <a:avLst/>
            <a:gdLst>
              <a:gd name="connsiteX0" fmla="*/ 700123 w 2238989"/>
              <a:gd name="connsiteY0" fmla="*/ 0 h 2701637"/>
              <a:gd name="connsiteX1" fmla="*/ 1489832 w 2238989"/>
              <a:gd name="connsiteY1" fmla="*/ 498764 h 2701637"/>
              <a:gd name="connsiteX2" fmla="*/ 7395 w 2238989"/>
              <a:gd name="connsiteY2" fmla="*/ 983673 h 2701637"/>
              <a:gd name="connsiteX3" fmla="*/ 2237977 w 2238989"/>
              <a:gd name="connsiteY3" fmla="*/ 872837 h 2701637"/>
              <a:gd name="connsiteX4" fmla="*/ 312195 w 2238989"/>
              <a:gd name="connsiteY4" fmla="*/ 2175164 h 2701637"/>
              <a:gd name="connsiteX5" fmla="*/ 1642232 w 2238989"/>
              <a:gd name="connsiteY5" fmla="*/ 2050473 h 2701637"/>
              <a:gd name="connsiteX6" fmla="*/ 1614523 w 2238989"/>
              <a:gd name="connsiteY6" fmla="*/ 2701637 h 2701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8989" h="2701637">
                <a:moveTo>
                  <a:pt x="700123" y="0"/>
                </a:moveTo>
                <a:cubicBezTo>
                  <a:pt x="1152705" y="167409"/>
                  <a:pt x="1605287" y="334819"/>
                  <a:pt x="1489832" y="498764"/>
                </a:cubicBezTo>
                <a:cubicBezTo>
                  <a:pt x="1374377" y="662710"/>
                  <a:pt x="-117296" y="921328"/>
                  <a:pt x="7395" y="983673"/>
                </a:cubicBezTo>
                <a:cubicBezTo>
                  <a:pt x="132086" y="1046018"/>
                  <a:pt x="2187177" y="674255"/>
                  <a:pt x="2237977" y="872837"/>
                </a:cubicBezTo>
                <a:cubicBezTo>
                  <a:pt x="2288777" y="1071419"/>
                  <a:pt x="411486" y="1978891"/>
                  <a:pt x="312195" y="2175164"/>
                </a:cubicBezTo>
                <a:cubicBezTo>
                  <a:pt x="212904" y="2371437"/>
                  <a:pt x="1425177" y="1962728"/>
                  <a:pt x="1642232" y="2050473"/>
                </a:cubicBezTo>
                <a:cubicBezTo>
                  <a:pt x="1859287" y="2138218"/>
                  <a:pt x="1736905" y="2419927"/>
                  <a:pt x="1614523" y="2701637"/>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712"/>
          </a:p>
        </p:txBody>
      </p:sp>
      <p:sp>
        <p:nvSpPr>
          <p:cNvPr id="36" name="Lightning Bolt 35"/>
          <p:cNvSpPr/>
          <p:nvPr/>
        </p:nvSpPr>
        <p:spPr>
          <a:xfrm>
            <a:off x="3117968" y="3346907"/>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37" name="Right Arrow 36"/>
          <p:cNvSpPr/>
          <p:nvPr/>
        </p:nvSpPr>
        <p:spPr>
          <a:xfrm>
            <a:off x="3058622" y="3457409"/>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38" name="Lightning Bolt 37"/>
          <p:cNvSpPr/>
          <p:nvPr/>
        </p:nvSpPr>
        <p:spPr>
          <a:xfrm>
            <a:off x="3416925" y="3679323"/>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39" name="Right Arrow 38"/>
          <p:cNvSpPr/>
          <p:nvPr/>
        </p:nvSpPr>
        <p:spPr>
          <a:xfrm>
            <a:off x="3578983" y="3700219"/>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40" name="Right Arrow 39"/>
          <p:cNvSpPr/>
          <p:nvPr/>
        </p:nvSpPr>
        <p:spPr>
          <a:xfrm>
            <a:off x="4603804" y="3457409"/>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41" name="Lightning Bolt 40"/>
          <p:cNvSpPr/>
          <p:nvPr/>
        </p:nvSpPr>
        <p:spPr>
          <a:xfrm>
            <a:off x="4951721" y="3699127"/>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42" name="Right Arrow 41"/>
          <p:cNvSpPr/>
          <p:nvPr/>
        </p:nvSpPr>
        <p:spPr>
          <a:xfrm>
            <a:off x="5113780" y="3720024"/>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43" name="Lightning Bolt 42"/>
          <p:cNvSpPr/>
          <p:nvPr/>
        </p:nvSpPr>
        <p:spPr>
          <a:xfrm>
            <a:off x="4663150" y="3346907"/>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44" name="Right Arrow 43"/>
          <p:cNvSpPr/>
          <p:nvPr/>
        </p:nvSpPr>
        <p:spPr>
          <a:xfrm>
            <a:off x="5780602" y="3488095"/>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45" name="Lightning Bolt 44"/>
          <p:cNvSpPr/>
          <p:nvPr/>
        </p:nvSpPr>
        <p:spPr>
          <a:xfrm>
            <a:off x="5839948" y="3377593"/>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Tree>
    <p:extLst>
      <p:ext uri="{BB962C8B-B14F-4D97-AF65-F5344CB8AC3E}">
        <p14:creationId xmlns:p14="http://schemas.microsoft.com/office/powerpoint/2010/main" val="2613000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328AD-ABA3-4E39-A502-26A447E9CCD4}"/>
              </a:ext>
            </a:extLst>
          </p:cNvPr>
          <p:cNvSpPr>
            <a:spLocks noGrp="1"/>
          </p:cNvSpPr>
          <p:nvPr>
            <p:ph type="title"/>
          </p:nvPr>
        </p:nvSpPr>
        <p:spPr/>
        <p:txBody>
          <a:bodyPr/>
          <a:lstStyle/>
          <a:p>
            <a:r>
              <a:rPr lang="nl-NL" dirty="0" err="1"/>
              <a:t>Logging</a:t>
            </a:r>
            <a:endParaRPr lang="en-NL" dirty="0"/>
          </a:p>
        </p:txBody>
      </p:sp>
      <p:sp>
        <p:nvSpPr>
          <p:cNvPr id="3" name="Rectangle 2">
            <a:extLst>
              <a:ext uri="{FF2B5EF4-FFF2-40B4-BE49-F238E27FC236}">
                <a16:creationId xmlns:a16="http://schemas.microsoft.com/office/drawing/2014/main" id="{5D18D403-48C8-4D9C-9FB3-4C6B56C40006}"/>
              </a:ext>
            </a:extLst>
          </p:cNvPr>
          <p:cNvSpPr/>
          <p:nvPr/>
        </p:nvSpPr>
        <p:spPr>
          <a:xfrm>
            <a:off x="515606" y="4046443"/>
            <a:ext cx="7571096" cy="401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712" dirty="0"/>
              <a:t>Microservices Platform</a:t>
            </a:r>
            <a:endParaRPr lang="en-US" sz="712" dirty="0"/>
          </a:p>
        </p:txBody>
      </p:sp>
      <p:sp>
        <p:nvSpPr>
          <p:cNvPr id="4" name="Rounded Rectangle 11">
            <a:extLst>
              <a:ext uri="{FF2B5EF4-FFF2-40B4-BE49-F238E27FC236}">
                <a16:creationId xmlns:a16="http://schemas.microsoft.com/office/drawing/2014/main" id="{6C6BB7EA-6D8A-4D36-A8F2-68C3C6787FF9}"/>
              </a:ext>
            </a:extLst>
          </p:cNvPr>
          <p:cNvSpPr/>
          <p:nvPr/>
        </p:nvSpPr>
        <p:spPr>
          <a:xfrm>
            <a:off x="3191768" y="3344908"/>
            <a:ext cx="345568"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712"/>
          </a:p>
        </p:txBody>
      </p:sp>
      <p:sp>
        <p:nvSpPr>
          <p:cNvPr id="5" name="Rounded Rectangle 12">
            <a:extLst>
              <a:ext uri="{FF2B5EF4-FFF2-40B4-BE49-F238E27FC236}">
                <a16:creationId xmlns:a16="http://schemas.microsoft.com/office/drawing/2014/main" id="{1AC7DCD6-6B66-4D78-BFD6-0F7BE5BB7F9E}"/>
              </a:ext>
            </a:extLst>
          </p:cNvPr>
          <p:cNvSpPr/>
          <p:nvPr/>
        </p:nvSpPr>
        <p:spPr>
          <a:xfrm>
            <a:off x="3191768" y="3344908"/>
            <a:ext cx="419368" cy="152693"/>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844" b="1" dirty="0">
                <a:solidFill>
                  <a:schemeClr val="bg2">
                    <a:lumMod val="95000"/>
                  </a:schemeClr>
                </a:solidFill>
              </a:rPr>
              <a:t>API</a:t>
            </a:r>
            <a:endParaRPr lang="en-US" sz="844" b="1" dirty="0">
              <a:solidFill>
                <a:schemeClr val="bg2">
                  <a:lumMod val="95000"/>
                </a:schemeClr>
              </a:solidFill>
            </a:endParaRPr>
          </a:p>
        </p:txBody>
      </p:sp>
      <p:sp>
        <p:nvSpPr>
          <p:cNvPr id="6" name="Rounded Rectangle 18">
            <a:extLst>
              <a:ext uri="{FF2B5EF4-FFF2-40B4-BE49-F238E27FC236}">
                <a16:creationId xmlns:a16="http://schemas.microsoft.com/office/drawing/2014/main" id="{A5D08DAE-D96D-477B-8497-E8C0FD67EE1C}"/>
              </a:ext>
            </a:extLst>
          </p:cNvPr>
          <p:cNvSpPr/>
          <p:nvPr/>
        </p:nvSpPr>
        <p:spPr>
          <a:xfrm>
            <a:off x="1052163" y="3343251"/>
            <a:ext cx="345568"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712"/>
          </a:p>
        </p:txBody>
      </p:sp>
      <p:sp>
        <p:nvSpPr>
          <p:cNvPr id="7" name="Rounded Rectangle 19">
            <a:extLst>
              <a:ext uri="{FF2B5EF4-FFF2-40B4-BE49-F238E27FC236}">
                <a16:creationId xmlns:a16="http://schemas.microsoft.com/office/drawing/2014/main" id="{F060F558-5DE7-4188-973A-B2FF4203B590}"/>
              </a:ext>
            </a:extLst>
          </p:cNvPr>
          <p:cNvSpPr/>
          <p:nvPr/>
        </p:nvSpPr>
        <p:spPr>
          <a:xfrm>
            <a:off x="957815" y="3343252"/>
            <a:ext cx="439916" cy="144844"/>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844" b="1" dirty="0">
                <a:solidFill>
                  <a:schemeClr val="bg2">
                    <a:lumMod val="95000"/>
                  </a:schemeClr>
                </a:solidFill>
              </a:rPr>
              <a:t>API</a:t>
            </a:r>
            <a:endParaRPr lang="en-US" sz="844" b="1" dirty="0">
              <a:solidFill>
                <a:schemeClr val="bg2">
                  <a:lumMod val="95000"/>
                </a:schemeClr>
              </a:solidFill>
            </a:endParaRPr>
          </a:p>
        </p:txBody>
      </p:sp>
      <p:sp>
        <p:nvSpPr>
          <p:cNvPr id="8" name="Rounded Rectangle 26">
            <a:extLst>
              <a:ext uri="{FF2B5EF4-FFF2-40B4-BE49-F238E27FC236}">
                <a16:creationId xmlns:a16="http://schemas.microsoft.com/office/drawing/2014/main" id="{E7304344-D780-43B6-9EE8-8F38BCC3936E}"/>
              </a:ext>
            </a:extLst>
          </p:cNvPr>
          <p:cNvSpPr/>
          <p:nvPr/>
        </p:nvSpPr>
        <p:spPr>
          <a:xfrm>
            <a:off x="7371456" y="2216218"/>
            <a:ext cx="1431444" cy="1173243"/>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nl-NL" sz="738" dirty="0">
              <a:solidFill>
                <a:schemeClr val="tx2"/>
              </a:solidFill>
            </a:endParaRPr>
          </a:p>
          <a:p>
            <a:pPr algn="r"/>
            <a:endParaRPr lang="nl-NL" sz="738" dirty="0">
              <a:solidFill>
                <a:schemeClr val="tx2"/>
              </a:solidFill>
            </a:endParaRPr>
          </a:p>
          <a:p>
            <a:pPr algn="r"/>
            <a:endParaRPr lang="nl-NL" sz="738" dirty="0">
              <a:solidFill>
                <a:schemeClr val="tx2"/>
              </a:solidFill>
            </a:endParaRPr>
          </a:p>
          <a:p>
            <a:pPr algn="r"/>
            <a:r>
              <a:rPr lang="nl-NL" sz="1400" dirty="0">
                <a:solidFill>
                  <a:schemeClr val="tx2"/>
                </a:solidFill>
              </a:rPr>
              <a:t>Event Bus</a:t>
            </a:r>
            <a:br>
              <a:rPr lang="nl-NL" sz="738" dirty="0">
                <a:solidFill>
                  <a:schemeClr val="tx2"/>
                </a:solidFill>
              </a:rPr>
            </a:br>
            <a:endParaRPr lang="en-US" sz="738" dirty="0">
              <a:solidFill>
                <a:schemeClr val="tx2"/>
              </a:solidFill>
            </a:endParaRPr>
          </a:p>
        </p:txBody>
      </p:sp>
      <p:sp>
        <p:nvSpPr>
          <p:cNvPr id="9" name="Rounded Rectangle 54">
            <a:extLst>
              <a:ext uri="{FF2B5EF4-FFF2-40B4-BE49-F238E27FC236}">
                <a16:creationId xmlns:a16="http://schemas.microsoft.com/office/drawing/2014/main" id="{4FA5973F-616D-4610-84EF-077E268FF6D6}"/>
              </a:ext>
            </a:extLst>
          </p:cNvPr>
          <p:cNvSpPr/>
          <p:nvPr/>
        </p:nvSpPr>
        <p:spPr>
          <a:xfrm>
            <a:off x="5975667" y="3364999"/>
            <a:ext cx="699173"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712"/>
          </a:p>
        </p:txBody>
      </p:sp>
      <p:sp>
        <p:nvSpPr>
          <p:cNvPr id="10" name="Rounded Rectangle 55">
            <a:extLst>
              <a:ext uri="{FF2B5EF4-FFF2-40B4-BE49-F238E27FC236}">
                <a16:creationId xmlns:a16="http://schemas.microsoft.com/office/drawing/2014/main" id="{22C7BABA-944C-4A48-A6FB-5526F20207D5}"/>
              </a:ext>
            </a:extLst>
          </p:cNvPr>
          <p:cNvSpPr/>
          <p:nvPr/>
        </p:nvSpPr>
        <p:spPr>
          <a:xfrm>
            <a:off x="6329272" y="3365000"/>
            <a:ext cx="421942" cy="137568"/>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844" b="1" dirty="0">
                <a:solidFill>
                  <a:schemeClr val="bg2">
                    <a:lumMod val="95000"/>
                  </a:schemeClr>
                </a:solidFill>
              </a:rPr>
              <a:t>API</a:t>
            </a:r>
            <a:endParaRPr lang="en-US" sz="844" b="1" dirty="0">
              <a:solidFill>
                <a:schemeClr val="bg2">
                  <a:lumMod val="95000"/>
                </a:schemeClr>
              </a:solidFill>
            </a:endParaRPr>
          </a:p>
        </p:txBody>
      </p:sp>
      <p:sp>
        <p:nvSpPr>
          <p:cNvPr id="11" name="Rounded Rectangle 56">
            <a:extLst>
              <a:ext uri="{FF2B5EF4-FFF2-40B4-BE49-F238E27FC236}">
                <a16:creationId xmlns:a16="http://schemas.microsoft.com/office/drawing/2014/main" id="{6790A22D-A0EA-4171-93E2-CB94BD3D0A3D}"/>
              </a:ext>
            </a:extLst>
          </p:cNvPr>
          <p:cNvSpPr/>
          <p:nvPr/>
        </p:nvSpPr>
        <p:spPr>
          <a:xfrm>
            <a:off x="5975667" y="3364999"/>
            <a:ext cx="345568" cy="15269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844" b="1" dirty="0">
                <a:solidFill>
                  <a:schemeClr val="bg2">
                    <a:lumMod val="95000"/>
                  </a:schemeClr>
                </a:solidFill>
              </a:rPr>
              <a:t>UI</a:t>
            </a:r>
            <a:endParaRPr lang="en-US" sz="844" b="1" dirty="0">
              <a:solidFill>
                <a:schemeClr val="bg2">
                  <a:lumMod val="95000"/>
                </a:schemeClr>
              </a:solidFill>
            </a:endParaRPr>
          </a:p>
        </p:txBody>
      </p:sp>
      <p:pic>
        <p:nvPicPr>
          <p:cNvPr id="12" name="Picture 2" descr="Image result for logo kafka">
            <a:extLst>
              <a:ext uri="{FF2B5EF4-FFF2-40B4-BE49-F238E27FC236}">
                <a16:creationId xmlns:a16="http://schemas.microsoft.com/office/drawing/2014/main" id="{0F6F3A6B-2FC2-4B32-B067-A84384374F4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01787" y="2296751"/>
            <a:ext cx="454584" cy="238948"/>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ular Callout 66">
            <a:extLst>
              <a:ext uri="{FF2B5EF4-FFF2-40B4-BE49-F238E27FC236}">
                <a16:creationId xmlns:a16="http://schemas.microsoft.com/office/drawing/2014/main" id="{395EE3CA-6743-4EFE-B494-FB4A9166718C}"/>
              </a:ext>
            </a:extLst>
          </p:cNvPr>
          <p:cNvSpPr/>
          <p:nvPr/>
        </p:nvSpPr>
        <p:spPr>
          <a:xfrm>
            <a:off x="6271061" y="2937559"/>
            <a:ext cx="841565" cy="341550"/>
          </a:xfrm>
          <a:prstGeom prst="wedgeRectCallout">
            <a:avLst>
              <a:gd name="adj1" fmla="val -40330"/>
              <a:gd name="adj2" fmla="val 81324"/>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844" b="1" dirty="0" err="1"/>
              <a:t>TweetBoard</a:t>
            </a:r>
            <a:endParaRPr lang="en-US" sz="844" b="1" dirty="0"/>
          </a:p>
        </p:txBody>
      </p:sp>
      <p:sp>
        <p:nvSpPr>
          <p:cNvPr id="14" name="Rectangular Callout 67">
            <a:extLst>
              <a:ext uri="{FF2B5EF4-FFF2-40B4-BE49-F238E27FC236}">
                <a16:creationId xmlns:a16="http://schemas.microsoft.com/office/drawing/2014/main" id="{7B6353DB-C23D-4D19-80D8-861217AFDD0B}"/>
              </a:ext>
            </a:extLst>
          </p:cNvPr>
          <p:cNvSpPr/>
          <p:nvPr/>
        </p:nvSpPr>
        <p:spPr>
          <a:xfrm>
            <a:off x="3784458" y="3344908"/>
            <a:ext cx="638900" cy="341550"/>
          </a:xfrm>
          <a:prstGeom prst="wedgeRectCallout">
            <a:avLst>
              <a:gd name="adj1" fmla="val -99449"/>
              <a:gd name="adj2" fmla="val 17793"/>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844" b="1" dirty="0" err="1"/>
              <a:t>Validate</a:t>
            </a:r>
            <a:br>
              <a:rPr lang="nl-NL" sz="844" b="1" dirty="0"/>
            </a:br>
            <a:r>
              <a:rPr lang="nl-NL" sz="844" b="1" dirty="0"/>
              <a:t>Tweet</a:t>
            </a:r>
            <a:endParaRPr lang="en-US" sz="844" b="1" dirty="0"/>
          </a:p>
        </p:txBody>
      </p:sp>
      <p:sp>
        <p:nvSpPr>
          <p:cNvPr id="15" name="Lightning Bolt 14">
            <a:extLst>
              <a:ext uri="{FF2B5EF4-FFF2-40B4-BE49-F238E27FC236}">
                <a16:creationId xmlns:a16="http://schemas.microsoft.com/office/drawing/2014/main" id="{D132E4AA-6C67-40B0-BB2F-616668400C00}"/>
              </a:ext>
            </a:extLst>
          </p:cNvPr>
          <p:cNvSpPr/>
          <p:nvPr/>
        </p:nvSpPr>
        <p:spPr>
          <a:xfrm>
            <a:off x="7282854" y="2961559"/>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16" name="Right Arrow 71">
            <a:extLst>
              <a:ext uri="{FF2B5EF4-FFF2-40B4-BE49-F238E27FC236}">
                <a16:creationId xmlns:a16="http://schemas.microsoft.com/office/drawing/2014/main" id="{606113A1-975A-47AB-B03C-647B2E81EDDA}"/>
              </a:ext>
            </a:extLst>
          </p:cNvPr>
          <p:cNvSpPr/>
          <p:nvPr/>
        </p:nvSpPr>
        <p:spPr>
          <a:xfrm>
            <a:off x="7223508" y="3072060"/>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17" name="Rectangular Callout 76">
            <a:extLst>
              <a:ext uri="{FF2B5EF4-FFF2-40B4-BE49-F238E27FC236}">
                <a16:creationId xmlns:a16="http://schemas.microsoft.com/office/drawing/2014/main" id="{D625615D-BD22-43DF-98F9-48DD3C8DCE08}"/>
              </a:ext>
            </a:extLst>
          </p:cNvPr>
          <p:cNvSpPr/>
          <p:nvPr/>
        </p:nvSpPr>
        <p:spPr>
          <a:xfrm>
            <a:off x="1499965" y="2824438"/>
            <a:ext cx="638900" cy="341550"/>
          </a:xfrm>
          <a:prstGeom prst="wedgeRectCallout">
            <a:avLst>
              <a:gd name="adj1" fmla="val -70518"/>
              <a:gd name="adj2" fmla="val 189559"/>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738" dirty="0"/>
              <a:t>Tweet</a:t>
            </a:r>
            <a:br>
              <a:rPr lang="nl-NL" sz="738" dirty="0"/>
            </a:br>
            <a:r>
              <a:rPr lang="nl-NL" sz="738" dirty="0"/>
              <a:t>Receiver</a:t>
            </a:r>
            <a:endParaRPr lang="en-US" sz="738" dirty="0"/>
          </a:p>
        </p:txBody>
      </p:sp>
      <p:sp>
        <p:nvSpPr>
          <p:cNvPr id="18" name="Rounded Rectangle 84">
            <a:extLst>
              <a:ext uri="{FF2B5EF4-FFF2-40B4-BE49-F238E27FC236}">
                <a16:creationId xmlns:a16="http://schemas.microsoft.com/office/drawing/2014/main" id="{C0D62681-C81C-4280-BD0F-76D49421B2B6}"/>
              </a:ext>
            </a:extLst>
          </p:cNvPr>
          <p:cNvSpPr/>
          <p:nvPr/>
        </p:nvSpPr>
        <p:spPr>
          <a:xfrm>
            <a:off x="4736950" y="3344908"/>
            <a:ext cx="345568"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712"/>
          </a:p>
        </p:txBody>
      </p:sp>
      <p:sp>
        <p:nvSpPr>
          <p:cNvPr id="19" name="Rounded Rectangle 85">
            <a:extLst>
              <a:ext uri="{FF2B5EF4-FFF2-40B4-BE49-F238E27FC236}">
                <a16:creationId xmlns:a16="http://schemas.microsoft.com/office/drawing/2014/main" id="{3304CC5F-4146-4D6D-895D-A0B0FFEA6F1D}"/>
              </a:ext>
            </a:extLst>
          </p:cNvPr>
          <p:cNvSpPr/>
          <p:nvPr/>
        </p:nvSpPr>
        <p:spPr>
          <a:xfrm>
            <a:off x="4736949" y="3344908"/>
            <a:ext cx="436175" cy="152693"/>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844" b="1" dirty="0">
                <a:solidFill>
                  <a:schemeClr val="bg2">
                    <a:lumMod val="95000"/>
                  </a:schemeClr>
                </a:solidFill>
              </a:rPr>
              <a:t>API</a:t>
            </a:r>
            <a:endParaRPr lang="en-US" sz="844" b="1" dirty="0">
              <a:solidFill>
                <a:schemeClr val="bg2">
                  <a:lumMod val="95000"/>
                </a:schemeClr>
              </a:solidFill>
            </a:endParaRPr>
          </a:p>
        </p:txBody>
      </p:sp>
      <p:sp>
        <p:nvSpPr>
          <p:cNvPr id="20" name="Rectangular Callout 88">
            <a:extLst>
              <a:ext uri="{FF2B5EF4-FFF2-40B4-BE49-F238E27FC236}">
                <a16:creationId xmlns:a16="http://schemas.microsoft.com/office/drawing/2014/main" id="{D7613308-DB0F-4E9B-8CC1-44EB5EE12991}"/>
              </a:ext>
            </a:extLst>
          </p:cNvPr>
          <p:cNvSpPr/>
          <p:nvPr/>
        </p:nvSpPr>
        <p:spPr>
          <a:xfrm>
            <a:off x="5228783" y="3642257"/>
            <a:ext cx="638900" cy="341550"/>
          </a:xfrm>
          <a:prstGeom prst="wedgeRectCallout">
            <a:avLst>
              <a:gd name="adj1" fmla="val -97293"/>
              <a:gd name="adj2" fmla="val -16493"/>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844" b="1" dirty="0" err="1"/>
              <a:t>Enrich</a:t>
            </a:r>
            <a:br>
              <a:rPr lang="nl-NL" sz="844" b="1" dirty="0"/>
            </a:br>
            <a:r>
              <a:rPr lang="nl-NL" sz="844" b="1" dirty="0"/>
              <a:t>Tweet</a:t>
            </a:r>
            <a:endParaRPr lang="en-US" sz="844" b="1" dirty="0"/>
          </a:p>
        </p:txBody>
      </p:sp>
      <p:sp>
        <p:nvSpPr>
          <p:cNvPr id="21" name="Rounded Rectangle 95">
            <a:extLst>
              <a:ext uri="{FF2B5EF4-FFF2-40B4-BE49-F238E27FC236}">
                <a16:creationId xmlns:a16="http://schemas.microsoft.com/office/drawing/2014/main" id="{3CDE8DEB-BBF3-4F27-93CC-8FB1C7FA8AA5}"/>
              </a:ext>
            </a:extLst>
          </p:cNvPr>
          <p:cNvSpPr/>
          <p:nvPr/>
        </p:nvSpPr>
        <p:spPr>
          <a:xfrm>
            <a:off x="2156638" y="3337876"/>
            <a:ext cx="345568"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712"/>
          </a:p>
        </p:txBody>
      </p:sp>
      <p:sp>
        <p:nvSpPr>
          <p:cNvPr id="22" name="Lightning Bolt 21">
            <a:extLst>
              <a:ext uri="{FF2B5EF4-FFF2-40B4-BE49-F238E27FC236}">
                <a16:creationId xmlns:a16="http://schemas.microsoft.com/office/drawing/2014/main" id="{B442709D-E6C1-44ED-9B6B-A86FBF8EBD57}"/>
              </a:ext>
            </a:extLst>
          </p:cNvPr>
          <p:cNvSpPr/>
          <p:nvPr/>
        </p:nvSpPr>
        <p:spPr>
          <a:xfrm>
            <a:off x="2030064" y="3347010"/>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23" name="Right Arrow 98">
            <a:extLst>
              <a:ext uri="{FF2B5EF4-FFF2-40B4-BE49-F238E27FC236}">
                <a16:creationId xmlns:a16="http://schemas.microsoft.com/office/drawing/2014/main" id="{EFAC0A96-9DEF-4C02-A7E6-E425BEC70188}"/>
              </a:ext>
            </a:extLst>
          </p:cNvPr>
          <p:cNvSpPr/>
          <p:nvPr/>
        </p:nvSpPr>
        <p:spPr>
          <a:xfrm>
            <a:off x="1970718" y="3457512"/>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24" name="Lightning Bolt 23">
            <a:extLst>
              <a:ext uri="{FF2B5EF4-FFF2-40B4-BE49-F238E27FC236}">
                <a16:creationId xmlns:a16="http://schemas.microsoft.com/office/drawing/2014/main" id="{DA8132A9-D9BA-48DB-B734-6F40FAEC0319}"/>
              </a:ext>
            </a:extLst>
          </p:cNvPr>
          <p:cNvSpPr/>
          <p:nvPr/>
        </p:nvSpPr>
        <p:spPr>
          <a:xfrm>
            <a:off x="2329021" y="3679426"/>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25" name="Right Arrow 100">
            <a:extLst>
              <a:ext uri="{FF2B5EF4-FFF2-40B4-BE49-F238E27FC236}">
                <a16:creationId xmlns:a16="http://schemas.microsoft.com/office/drawing/2014/main" id="{88A30837-2D8A-4364-B833-3176ECD08C99}"/>
              </a:ext>
            </a:extLst>
          </p:cNvPr>
          <p:cNvSpPr/>
          <p:nvPr/>
        </p:nvSpPr>
        <p:spPr>
          <a:xfrm>
            <a:off x="2491080" y="3700323"/>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26" name="Rectangular Callout 101">
            <a:extLst>
              <a:ext uri="{FF2B5EF4-FFF2-40B4-BE49-F238E27FC236}">
                <a16:creationId xmlns:a16="http://schemas.microsoft.com/office/drawing/2014/main" id="{081F48AE-5AEB-48A7-BF9D-5119666E22FB}"/>
              </a:ext>
            </a:extLst>
          </p:cNvPr>
          <p:cNvSpPr/>
          <p:nvPr/>
        </p:nvSpPr>
        <p:spPr>
          <a:xfrm>
            <a:off x="2329021" y="2935185"/>
            <a:ext cx="762291" cy="341550"/>
          </a:xfrm>
          <a:prstGeom prst="wedgeRectCallout">
            <a:avLst>
              <a:gd name="adj1" fmla="val -65487"/>
              <a:gd name="adj2" fmla="val 107205"/>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844" b="1" dirty="0"/>
              <a:t>Workflow </a:t>
            </a:r>
            <a:r>
              <a:rPr lang="nl-NL" sz="844" b="1" dirty="0" err="1"/>
              <a:t>Launcher</a:t>
            </a:r>
            <a:endParaRPr lang="en-US" sz="844" b="1" dirty="0"/>
          </a:p>
        </p:txBody>
      </p:sp>
      <p:sp>
        <p:nvSpPr>
          <p:cNvPr id="27" name="Lightning Bolt 26">
            <a:extLst>
              <a:ext uri="{FF2B5EF4-FFF2-40B4-BE49-F238E27FC236}">
                <a16:creationId xmlns:a16="http://schemas.microsoft.com/office/drawing/2014/main" id="{809EEBA1-0FC8-4B6E-9298-A4D821FA8DFB}"/>
              </a:ext>
            </a:extLst>
          </p:cNvPr>
          <p:cNvSpPr/>
          <p:nvPr/>
        </p:nvSpPr>
        <p:spPr>
          <a:xfrm>
            <a:off x="1258268" y="3651505"/>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28" name="Right Arrow 103">
            <a:extLst>
              <a:ext uri="{FF2B5EF4-FFF2-40B4-BE49-F238E27FC236}">
                <a16:creationId xmlns:a16="http://schemas.microsoft.com/office/drawing/2014/main" id="{CA326BBF-7C6F-4437-AFAA-851EB7F81D89}"/>
              </a:ext>
            </a:extLst>
          </p:cNvPr>
          <p:cNvSpPr/>
          <p:nvPr/>
        </p:nvSpPr>
        <p:spPr>
          <a:xfrm>
            <a:off x="1420327" y="3672401"/>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29" name="Rounded Rectangle 58">
            <a:extLst>
              <a:ext uri="{FF2B5EF4-FFF2-40B4-BE49-F238E27FC236}">
                <a16:creationId xmlns:a16="http://schemas.microsoft.com/office/drawing/2014/main" id="{5B8C557A-D919-436D-B77B-676A9071E948}"/>
              </a:ext>
            </a:extLst>
          </p:cNvPr>
          <p:cNvSpPr/>
          <p:nvPr/>
        </p:nvSpPr>
        <p:spPr>
          <a:xfrm>
            <a:off x="7371456" y="3526939"/>
            <a:ext cx="715246" cy="343706"/>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633" dirty="0">
                <a:solidFill>
                  <a:schemeClr val="tx2"/>
                </a:solidFill>
              </a:rPr>
              <a:t>Cache</a:t>
            </a:r>
            <a:endParaRPr lang="en-US" sz="633" dirty="0">
              <a:solidFill>
                <a:schemeClr val="tx2"/>
              </a:solidFill>
            </a:endParaRPr>
          </a:p>
        </p:txBody>
      </p:sp>
      <p:pic>
        <p:nvPicPr>
          <p:cNvPr id="30" name="Picture 2" descr="redis-logo">
            <a:extLst>
              <a:ext uri="{FF2B5EF4-FFF2-40B4-BE49-F238E27FC236}">
                <a16:creationId xmlns:a16="http://schemas.microsoft.com/office/drawing/2014/main" id="{EF4C25F7-D84B-4FD2-961D-B9E5912A346B}"/>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12867" y="3615487"/>
            <a:ext cx="310594" cy="262190"/>
          </a:xfrm>
          <a:prstGeom prst="rect">
            <a:avLst/>
          </a:prstGeom>
          <a:noFill/>
          <a:extLst>
            <a:ext uri="{909E8E84-426E-40DD-AFC4-6F175D3DCCD1}">
              <a14:hiddenFill xmlns:a14="http://schemas.microsoft.com/office/drawing/2010/main">
                <a:solidFill>
                  <a:srgbClr val="FFFFFF"/>
                </a:solidFill>
              </a14:hiddenFill>
            </a:ext>
          </a:extLst>
        </p:spPr>
      </p:pic>
      <p:sp>
        <p:nvSpPr>
          <p:cNvPr id="31" name="Lightning Bolt 30">
            <a:extLst>
              <a:ext uri="{FF2B5EF4-FFF2-40B4-BE49-F238E27FC236}">
                <a16:creationId xmlns:a16="http://schemas.microsoft.com/office/drawing/2014/main" id="{C0031E5F-BCA4-44CA-9568-696D367955B3}"/>
              </a:ext>
            </a:extLst>
          </p:cNvPr>
          <p:cNvSpPr/>
          <p:nvPr/>
        </p:nvSpPr>
        <p:spPr>
          <a:xfrm>
            <a:off x="3117968" y="3346907"/>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32" name="Right Arrow 36">
            <a:extLst>
              <a:ext uri="{FF2B5EF4-FFF2-40B4-BE49-F238E27FC236}">
                <a16:creationId xmlns:a16="http://schemas.microsoft.com/office/drawing/2014/main" id="{701AA57F-1A16-4C30-8275-73C3A77D2117}"/>
              </a:ext>
            </a:extLst>
          </p:cNvPr>
          <p:cNvSpPr/>
          <p:nvPr/>
        </p:nvSpPr>
        <p:spPr>
          <a:xfrm>
            <a:off x="3058622" y="3457409"/>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33" name="Lightning Bolt 32">
            <a:extLst>
              <a:ext uri="{FF2B5EF4-FFF2-40B4-BE49-F238E27FC236}">
                <a16:creationId xmlns:a16="http://schemas.microsoft.com/office/drawing/2014/main" id="{70406924-223C-43D5-8EC5-476CD0E74315}"/>
              </a:ext>
            </a:extLst>
          </p:cNvPr>
          <p:cNvSpPr/>
          <p:nvPr/>
        </p:nvSpPr>
        <p:spPr>
          <a:xfrm>
            <a:off x="3416925" y="3679323"/>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34" name="Right Arrow 38">
            <a:extLst>
              <a:ext uri="{FF2B5EF4-FFF2-40B4-BE49-F238E27FC236}">
                <a16:creationId xmlns:a16="http://schemas.microsoft.com/office/drawing/2014/main" id="{0960D7B0-B8C4-4CFE-A630-9A49405E3F30}"/>
              </a:ext>
            </a:extLst>
          </p:cNvPr>
          <p:cNvSpPr/>
          <p:nvPr/>
        </p:nvSpPr>
        <p:spPr>
          <a:xfrm>
            <a:off x="3578983" y="3700219"/>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35" name="Right Arrow 39">
            <a:extLst>
              <a:ext uri="{FF2B5EF4-FFF2-40B4-BE49-F238E27FC236}">
                <a16:creationId xmlns:a16="http://schemas.microsoft.com/office/drawing/2014/main" id="{27AD3F0D-08C6-4796-880B-7291AA59D417}"/>
              </a:ext>
            </a:extLst>
          </p:cNvPr>
          <p:cNvSpPr/>
          <p:nvPr/>
        </p:nvSpPr>
        <p:spPr>
          <a:xfrm>
            <a:off x="4603804" y="3457409"/>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36" name="Lightning Bolt 35">
            <a:extLst>
              <a:ext uri="{FF2B5EF4-FFF2-40B4-BE49-F238E27FC236}">
                <a16:creationId xmlns:a16="http://schemas.microsoft.com/office/drawing/2014/main" id="{80815942-2584-4E59-B6B0-12D62C2808AF}"/>
              </a:ext>
            </a:extLst>
          </p:cNvPr>
          <p:cNvSpPr/>
          <p:nvPr/>
        </p:nvSpPr>
        <p:spPr>
          <a:xfrm>
            <a:off x="4951721" y="3699127"/>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37" name="Right Arrow 41">
            <a:extLst>
              <a:ext uri="{FF2B5EF4-FFF2-40B4-BE49-F238E27FC236}">
                <a16:creationId xmlns:a16="http://schemas.microsoft.com/office/drawing/2014/main" id="{E93E8F79-24F7-4900-82CF-36829853E80F}"/>
              </a:ext>
            </a:extLst>
          </p:cNvPr>
          <p:cNvSpPr/>
          <p:nvPr/>
        </p:nvSpPr>
        <p:spPr>
          <a:xfrm>
            <a:off x="5113780" y="3720024"/>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38" name="Lightning Bolt 37">
            <a:extLst>
              <a:ext uri="{FF2B5EF4-FFF2-40B4-BE49-F238E27FC236}">
                <a16:creationId xmlns:a16="http://schemas.microsoft.com/office/drawing/2014/main" id="{7A17C322-E29F-49FF-AC34-406008ADDA4E}"/>
              </a:ext>
            </a:extLst>
          </p:cNvPr>
          <p:cNvSpPr/>
          <p:nvPr/>
        </p:nvSpPr>
        <p:spPr>
          <a:xfrm>
            <a:off x="4663150" y="3346907"/>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39" name="Right Arrow 43">
            <a:extLst>
              <a:ext uri="{FF2B5EF4-FFF2-40B4-BE49-F238E27FC236}">
                <a16:creationId xmlns:a16="http://schemas.microsoft.com/office/drawing/2014/main" id="{7417CBB5-7C70-4163-832B-9F4036892F81}"/>
              </a:ext>
            </a:extLst>
          </p:cNvPr>
          <p:cNvSpPr/>
          <p:nvPr/>
        </p:nvSpPr>
        <p:spPr>
          <a:xfrm>
            <a:off x="5780602" y="3488095"/>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40" name="Lightning Bolt 39">
            <a:extLst>
              <a:ext uri="{FF2B5EF4-FFF2-40B4-BE49-F238E27FC236}">
                <a16:creationId xmlns:a16="http://schemas.microsoft.com/office/drawing/2014/main" id="{3B9BCF8F-E1F7-401B-B731-6A6B2E98CA69}"/>
              </a:ext>
            </a:extLst>
          </p:cNvPr>
          <p:cNvSpPr/>
          <p:nvPr/>
        </p:nvSpPr>
        <p:spPr>
          <a:xfrm>
            <a:off x="5839948" y="3377593"/>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41" name="Rounded Rectangle 84">
            <a:extLst>
              <a:ext uri="{FF2B5EF4-FFF2-40B4-BE49-F238E27FC236}">
                <a16:creationId xmlns:a16="http://schemas.microsoft.com/office/drawing/2014/main" id="{CCC4D636-E7CC-42CF-A614-248219949E21}"/>
              </a:ext>
            </a:extLst>
          </p:cNvPr>
          <p:cNvSpPr/>
          <p:nvPr/>
        </p:nvSpPr>
        <p:spPr>
          <a:xfrm>
            <a:off x="7309187" y="1323516"/>
            <a:ext cx="345568"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712"/>
          </a:p>
        </p:txBody>
      </p:sp>
      <p:sp>
        <p:nvSpPr>
          <p:cNvPr id="42" name="Rounded Rectangle 85">
            <a:extLst>
              <a:ext uri="{FF2B5EF4-FFF2-40B4-BE49-F238E27FC236}">
                <a16:creationId xmlns:a16="http://schemas.microsoft.com/office/drawing/2014/main" id="{0CA4B991-9230-4DC2-8905-F0D05C358231}"/>
              </a:ext>
            </a:extLst>
          </p:cNvPr>
          <p:cNvSpPr/>
          <p:nvPr/>
        </p:nvSpPr>
        <p:spPr>
          <a:xfrm>
            <a:off x="7309186" y="1323516"/>
            <a:ext cx="436175" cy="152693"/>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844" b="1" dirty="0">
                <a:solidFill>
                  <a:schemeClr val="bg2">
                    <a:lumMod val="95000"/>
                  </a:schemeClr>
                </a:solidFill>
              </a:rPr>
              <a:t>API</a:t>
            </a:r>
            <a:endParaRPr lang="en-US" sz="844" b="1" dirty="0">
              <a:solidFill>
                <a:schemeClr val="bg2">
                  <a:lumMod val="95000"/>
                </a:schemeClr>
              </a:solidFill>
            </a:endParaRPr>
          </a:p>
        </p:txBody>
      </p:sp>
      <p:sp>
        <p:nvSpPr>
          <p:cNvPr id="43" name="Rectangular Callout 88">
            <a:extLst>
              <a:ext uri="{FF2B5EF4-FFF2-40B4-BE49-F238E27FC236}">
                <a16:creationId xmlns:a16="http://schemas.microsoft.com/office/drawing/2014/main" id="{4CAE9F08-E04B-47D5-988C-B5742D58BE87}"/>
              </a:ext>
            </a:extLst>
          </p:cNvPr>
          <p:cNvSpPr/>
          <p:nvPr/>
        </p:nvSpPr>
        <p:spPr>
          <a:xfrm>
            <a:off x="7960133" y="1488309"/>
            <a:ext cx="905424" cy="341550"/>
          </a:xfrm>
          <a:prstGeom prst="wedgeRectCallout">
            <a:avLst>
              <a:gd name="adj1" fmla="val -97293"/>
              <a:gd name="adj2" fmla="val -16493"/>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844" b="1" dirty="0" err="1"/>
              <a:t>LogMonitor</a:t>
            </a:r>
            <a:endParaRPr lang="en-US" sz="844" b="1" dirty="0"/>
          </a:p>
        </p:txBody>
      </p:sp>
      <p:sp>
        <p:nvSpPr>
          <p:cNvPr id="44" name="Right Arrow 39">
            <a:extLst>
              <a:ext uri="{FF2B5EF4-FFF2-40B4-BE49-F238E27FC236}">
                <a16:creationId xmlns:a16="http://schemas.microsoft.com/office/drawing/2014/main" id="{14981C8B-404E-47DD-B7A3-DB58F98D649F}"/>
              </a:ext>
            </a:extLst>
          </p:cNvPr>
          <p:cNvSpPr/>
          <p:nvPr/>
        </p:nvSpPr>
        <p:spPr>
          <a:xfrm>
            <a:off x="7176041" y="1436017"/>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47" name="Lightning Bolt 46">
            <a:extLst>
              <a:ext uri="{FF2B5EF4-FFF2-40B4-BE49-F238E27FC236}">
                <a16:creationId xmlns:a16="http://schemas.microsoft.com/office/drawing/2014/main" id="{39696D0C-BE0E-413B-B85C-9F619AD9B29D}"/>
              </a:ext>
            </a:extLst>
          </p:cNvPr>
          <p:cNvSpPr/>
          <p:nvPr/>
        </p:nvSpPr>
        <p:spPr>
          <a:xfrm>
            <a:off x="7235387" y="1325515"/>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49" name="Rectangle 48">
            <a:extLst>
              <a:ext uri="{FF2B5EF4-FFF2-40B4-BE49-F238E27FC236}">
                <a16:creationId xmlns:a16="http://schemas.microsoft.com/office/drawing/2014/main" id="{21B0C56E-8ED7-41A8-8F8F-FA66F4C51BDD}"/>
              </a:ext>
            </a:extLst>
          </p:cNvPr>
          <p:cNvSpPr/>
          <p:nvPr/>
        </p:nvSpPr>
        <p:spPr>
          <a:xfrm>
            <a:off x="7606250" y="3052326"/>
            <a:ext cx="1055350" cy="3126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900" dirty="0"/>
              <a:t>Topic: </a:t>
            </a:r>
            <a:r>
              <a:rPr lang="nl-NL" sz="900" dirty="0" err="1"/>
              <a:t>workflowevents</a:t>
            </a:r>
            <a:endParaRPr lang="en-NL" sz="900" dirty="0"/>
          </a:p>
        </p:txBody>
      </p:sp>
      <p:sp>
        <p:nvSpPr>
          <p:cNvPr id="50" name="Rectangle 49">
            <a:extLst>
              <a:ext uri="{FF2B5EF4-FFF2-40B4-BE49-F238E27FC236}">
                <a16:creationId xmlns:a16="http://schemas.microsoft.com/office/drawing/2014/main" id="{088B6AF8-9733-45CB-85EC-B84BED72150F}"/>
              </a:ext>
            </a:extLst>
          </p:cNvPr>
          <p:cNvSpPr/>
          <p:nvPr/>
        </p:nvSpPr>
        <p:spPr>
          <a:xfrm>
            <a:off x="7606250" y="2516840"/>
            <a:ext cx="1055350" cy="3126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900" dirty="0"/>
              <a:t>Topic: </a:t>
            </a:r>
            <a:r>
              <a:rPr lang="nl-NL" sz="900" dirty="0" err="1"/>
              <a:t>logTopic</a:t>
            </a:r>
            <a:endParaRPr lang="en-NL" sz="900" dirty="0"/>
          </a:p>
        </p:txBody>
      </p:sp>
      <p:sp>
        <p:nvSpPr>
          <p:cNvPr id="51" name="Lightning Bolt 50">
            <a:extLst>
              <a:ext uri="{FF2B5EF4-FFF2-40B4-BE49-F238E27FC236}">
                <a16:creationId xmlns:a16="http://schemas.microsoft.com/office/drawing/2014/main" id="{1FCCB763-8870-4F38-B05A-1D139513DB6D}"/>
              </a:ext>
            </a:extLst>
          </p:cNvPr>
          <p:cNvSpPr/>
          <p:nvPr/>
        </p:nvSpPr>
        <p:spPr>
          <a:xfrm>
            <a:off x="7270055" y="2488274"/>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52" name="Right Arrow 71">
            <a:extLst>
              <a:ext uri="{FF2B5EF4-FFF2-40B4-BE49-F238E27FC236}">
                <a16:creationId xmlns:a16="http://schemas.microsoft.com/office/drawing/2014/main" id="{B1AED9F5-B271-426B-8274-0095E31C2260}"/>
              </a:ext>
            </a:extLst>
          </p:cNvPr>
          <p:cNvSpPr/>
          <p:nvPr/>
        </p:nvSpPr>
        <p:spPr>
          <a:xfrm>
            <a:off x="7210709" y="2598775"/>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53" name="Freeform: Shape 52">
            <a:extLst>
              <a:ext uri="{FF2B5EF4-FFF2-40B4-BE49-F238E27FC236}">
                <a16:creationId xmlns:a16="http://schemas.microsoft.com/office/drawing/2014/main" id="{7339060E-A782-48F5-B056-0950202FD344}"/>
              </a:ext>
            </a:extLst>
          </p:cNvPr>
          <p:cNvSpPr/>
          <p:nvPr/>
        </p:nvSpPr>
        <p:spPr>
          <a:xfrm>
            <a:off x="6488410" y="1378622"/>
            <a:ext cx="2101190" cy="1177378"/>
          </a:xfrm>
          <a:custGeom>
            <a:avLst/>
            <a:gdLst>
              <a:gd name="connsiteX0" fmla="*/ 2101190 w 2101190"/>
              <a:gd name="connsiteY0" fmla="*/ 1177378 h 1177378"/>
              <a:gd name="connsiteX1" fmla="*/ 1669190 w 2101190"/>
              <a:gd name="connsiteY1" fmla="*/ 601378 h 1177378"/>
              <a:gd name="connsiteX2" fmla="*/ 214790 w 2101190"/>
              <a:gd name="connsiteY2" fmla="*/ 788578 h 1177378"/>
              <a:gd name="connsiteX3" fmla="*/ 56390 w 2101190"/>
              <a:gd name="connsiteY3" fmla="*/ 54178 h 1177378"/>
              <a:gd name="connsiteX4" fmla="*/ 697190 w 2101190"/>
              <a:gd name="connsiteY4" fmla="*/ 111778 h 11773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1190" h="1177378">
                <a:moveTo>
                  <a:pt x="2101190" y="1177378"/>
                </a:moveTo>
                <a:cubicBezTo>
                  <a:pt x="2042390" y="921778"/>
                  <a:pt x="1983590" y="666178"/>
                  <a:pt x="1669190" y="601378"/>
                </a:cubicBezTo>
                <a:cubicBezTo>
                  <a:pt x="1354790" y="536578"/>
                  <a:pt x="483590" y="879778"/>
                  <a:pt x="214790" y="788578"/>
                </a:cubicBezTo>
                <a:cubicBezTo>
                  <a:pt x="-54010" y="697378"/>
                  <a:pt x="-24010" y="166978"/>
                  <a:pt x="56390" y="54178"/>
                </a:cubicBezTo>
                <a:cubicBezTo>
                  <a:pt x="136790" y="-58622"/>
                  <a:pt x="416990" y="26578"/>
                  <a:pt x="697190" y="11177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4" name="Picture 53">
            <a:extLst>
              <a:ext uri="{FF2B5EF4-FFF2-40B4-BE49-F238E27FC236}">
                <a16:creationId xmlns:a16="http://schemas.microsoft.com/office/drawing/2014/main" id="{7E8BBBA1-6BC8-4118-98F7-74B1B9B6CD01}"/>
              </a:ext>
            </a:extLst>
          </p:cNvPr>
          <p:cNvPicPr>
            <a:picLocks noChangeAspect="1"/>
          </p:cNvPicPr>
          <p:nvPr/>
        </p:nvPicPr>
        <p:blipFill>
          <a:blip r:embed="rId4"/>
          <a:stretch>
            <a:fillRect/>
          </a:stretch>
        </p:blipFill>
        <p:spPr>
          <a:xfrm>
            <a:off x="3667211" y="128444"/>
            <a:ext cx="2698476" cy="1668149"/>
          </a:xfrm>
          <a:prstGeom prst="rect">
            <a:avLst/>
          </a:prstGeom>
        </p:spPr>
      </p:pic>
    </p:spTree>
    <p:extLst>
      <p:ext uri="{BB962C8B-B14F-4D97-AF65-F5344CB8AC3E}">
        <p14:creationId xmlns:p14="http://schemas.microsoft.com/office/powerpoint/2010/main" val="1429279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animBg="1"/>
      <p:bldP spid="47" grpId="0" animBg="1"/>
      <p:bldP spid="50" grpId="0" animBg="1"/>
      <p:bldP spid="51" grpId="0" animBg="1"/>
      <p:bldP spid="52" grpId="0" animBg="1"/>
      <p:bldP spid="5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AS Watson - Microservices &amp; Apache Kafka</a:t>
            </a:r>
          </a:p>
        </p:txBody>
      </p:sp>
      <p:sp>
        <p:nvSpPr>
          <p:cNvPr id="3" name="Slide Number Placeholder 2"/>
          <p:cNvSpPr>
            <a:spLocks noGrp="1"/>
          </p:cNvSpPr>
          <p:nvPr>
            <p:ph type="sldNum" sz="quarter" idx="12"/>
          </p:nvPr>
        </p:nvSpPr>
        <p:spPr/>
        <p:txBody>
          <a:bodyPr/>
          <a:lstStyle/>
          <a:p>
            <a:fld id="{CC820DB6-95FF-9E43-B5C1-4A1D50F9B361}" type="slidenum">
              <a:rPr lang="en-US" smtClean="0"/>
              <a:t>7</a:t>
            </a:fld>
            <a:endParaRPr lang="en-US"/>
          </a:p>
        </p:txBody>
      </p:sp>
      <p:pic>
        <p:nvPicPr>
          <p:cNvPr id="4" name="Picture 2" descr="http://bluedesk.nl/app/uploads/2015/04/Docker-Build-Ship-Run.jpg"/>
          <p:cNvPicPr>
            <a:picLocks noChangeAspect="1" noChangeArrowheads="1"/>
          </p:cNvPicPr>
          <p:nvPr/>
        </p:nvPicPr>
        <p:blipFill rotWithShape="1">
          <a:blip r:embed="rId2">
            <a:clrChange>
              <a:clrFrom>
                <a:srgbClr val="FFFFFD"/>
              </a:clrFrom>
              <a:clrTo>
                <a:srgbClr val="FFFFFD">
                  <a:alpha val="0"/>
                </a:srgbClr>
              </a:clrTo>
            </a:clrChange>
            <a:extLst>
              <a:ext uri="{28A0092B-C50C-407E-A947-70E740481C1C}">
                <a14:useLocalDpi xmlns:a14="http://schemas.microsoft.com/office/drawing/2010/main" val="0"/>
              </a:ext>
            </a:extLst>
          </a:blip>
          <a:srcRect l="38827" r="42278" b="33569"/>
          <a:stretch/>
        </p:blipFill>
        <p:spPr bwMode="auto">
          <a:xfrm>
            <a:off x="5207656" y="2274637"/>
            <a:ext cx="3936344" cy="2837363"/>
          </a:xfrm>
          <a:prstGeom prst="rect">
            <a:avLst/>
          </a:prstGeom>
          <a:noFill/>
          <a:extLst>
            <a:ext uri="{909E8E84-426E-40DD-AFC4-6F175D3DCCD1}">
              <a14:hiddenFill xmlns:a14="http://schemas.microsoft.com/office/drawing/2010/main">
                <a:solidFill>
                  <a:srgbClr val="FFFFFF"/>
                </a:solidFill>
              </a14:hiddenFill>
            </a:ext>
          </a:extLst>
        </p:spPr>
      </p:pic>
      <p:sp>
        <p:nvSpPr>
          <p:cNvPr id="5" name="Can 4"/>
          <p:cNvSpPr/>
          <p:nvPr/>
        </p:nvSpPr>
        <p:spPr>
          <a:xfrm>
            <a:off x="6620043" y="3413913"/>
            <a:ext cx="1038926" cy="1041209"/>
          </a:xfrm>
          <a:prstGeom prst="can">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a:p>
            <a:pPr algn="ctr"/>
            <a:endParaRPr lang="en-US" sz="1100" dirty="0"/>
          </a:p>
          <a:p>
            <a:pPr algn="ctr"/>
            <a:r>
              <a:rPr lang="en-US" sz="1100" dirty="0"/>
              <a:t>Oracle Database</a:t>
            </a:r>
            <a:endParaRPr lang="nl-NL" sz="1100" dirty="0"/>
          </a:p>
        </p:txBody>
      </p:sp>
      <p:pic>
        <p:nvPicPr>
          <p:cNvPr id="6" name="Picture 2" descr="Image result for logo twitte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25241" y="1861273"/>
            <a:ext cx="2594767" cy="183160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785433" y="3692874"/>
            <a:ext cx="708145" cy="301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ORDERS</a:t>
            </a:r>
            <a:endParaRPr lang="nl-NL" sz="900" dirty="0"/>
          </a:p>
        </p:txBody>
      </p:sp>
      <p:sp>
        <p:nvSpPr>
          <p:cNvPr id="8" name="Down Arrow 7"/>
          <p:cNvSpPr/>
          <p:nvPr/>
        </p:nvSpPr>
        <p:spPr>
          <a:xfrm rot="1924221">
            <a:off x="7578580" y="2524945"/>
            <a:ext cx="364385" cy="112268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DML</a:t>
            </a:r>
            <a:endParaRPr lang="nl-NL" dirty="0"/>
          </a:p>
        </p:txBody>
      </p:sp>
      <p:sp>
        <p:nvSpPr>
          <p:cNvPr id="9" name="Cloud 8"/>
          <p:cNvSpPr/>
          <p:nvPr/>
        </p:nvSpPr>
        <p:spPr>
          <a:xfrm>
            <a:off x="529390" y="213130"/>
            <a:ext cx="3547597" cy="1310710"/>
          </a:xfrm>
          <a:prstGeom prst="cloud">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Can 9"/>
          <p:cNvSpPr/>
          <p:nvPr/>
        </p:nvSpPr>
        <p:spPr>
          <a:xfrm>
            <a:off x="1313161" y="341850"/>
            <a:ext cx="1577346" cy="1041209"/>
          </a:xfrm>
          <a:prstGeom prst="can">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a:p>
            <a:pPr algn="ctr"/>
            <a:endParaRPr lang="en-US" sz="1100" dirty="0"/>
          </a:p>
          <a:p>
            <a:pPr algn="ctr"/>
            <a:r>
              <a:rPr lang="en-US" sz="1100" dirty="0"/>
              <a:t>Oracle Database</a:t>
            </a:r>
            <a:endParaRPr lang="nl-NL" sz="1100" dirty="0"/>
          </a:p>
        </p:txBody>
      </p:sp>
      <p:sp>
        <p:nvSpPr>
          <p:cNvPr id="11" name="Rectangle 10"/>
          <p:cNvSpPr/>
          <p:nvPr/>
        </p:nvSpPr>
        <p:spPr>
          <a:xfrm>
            <a:off x="1581486" y="620811"/>
            <a:ext cx="1040695" cy="301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DVX_ORDERS</a:t>
            </a:r>
            <a:endParaRPr lang="nl-NL" sz="900" dirty="0"/>
          </a:p>
        </p:txBody>
      </p:sp>
      <p:pic>
        <p:nvPicPr>
          <p:cNvPr id="12" name="Picture 11"/>
          <p:cNvPicPr>
            <a:picLocks noChangeAspect="1"/>
          </p:cNvPicPr>
          <p:nvPr/>
        </p:nvPicPr>
        <p:blipFill>
          <a:blip r:embed="rId4"/>
          <a:stretch>
            <a:fillRect/>
          </a:stretch>
        </p:blipFill>
        <p:spPr>
          <a:xfrm>
            <a:off x="4791015" y="1523840"/>
            <a:ext cx="4128920" cy="871661"/>
          </a:xfrm>
          <a:prstGeom prst="rect">
            <a:avLst/>
          </a:prstGeom>
          <a:ln>
            <a:noFill/>
          </a:ln>
          <a:effectLst>
            <a:outerShdw blurRad="292100" dist="139700" dir="2700000" algn="tl" rotWithShape="0">
              <a:srgbClr val="333333">
                <a:alpha val="65000"/>
              </a:srgbClr>
            </a:outerShdw>
          </a:effectLst>
        </p:spPr>
      </p:pic>
      <p:sp>
        <p:nvSpPr>
          <p:cNvPr id="13" name="Freeform 12"/>
          <p:cNvSpPr/>
          <p:nvPr/>
        </p:nvSpPr>
        <p:spPr>
          <a:xfrm>
            <a:off x="4228241" y="3306965"/>
            <a:ext cx="2557570" cy="865749"/>
          </a:xfrm>
          <a:custGeom>
            <a:avLst/>
            <a:gdLst>
              <a:gd name="connsiteX0" fmla="*/ 2557570 w 2557570"/>
              <a:gd name="connsiteY0" fmla="*/ 577516 h 865749"/>
              <a:gd name="connsiteX1" fmla="*/ 955651 w 2557570"/>
              <a:gd name="connsiteY1" fmla="*/ 838773 h 865749"/>
              <a:gd name="connsiteX2" fmla="*/ 0 w 2557570"/>
              <a:gd name="connsiteY2" fmla="*/ 0 h 865749"/>
            </a:gdLst>
            <a:ahLst/>
            <a:cxnLst>
              <a:cxn ang="0">
                <a:pos x="connsiteX0" y="connsiteY0"/>
              </a:cxn>
              <a:cxn ang="0">
                <a:pos x="connsiteX1" y="connsiteY1"/>
              </a:cxn>
              <a:cxn ang="0">
                <a:pos x="connsiteX2" y="connsiteY2"/>
              </a:cxn>
            </a:cxnLst>
            <a:rect l="l" t="t" r="r" b="b"/>
            <a:pathLst>
              <a:path w="2557570" h="865749">
                <a:moveTo>
                  <a:pt x="2557570" y="577516"/>
                </a:moveTo>
                <a:cubicBezTo>
                  <a:pt x="1969741" y="756271"/>
                  <a:pt x="1381913" y="935026"/>
                  <a:pt x="955651" y="838773"/>
                </a:cubicBezTo>
                <a:cubicBezTo>
                  <a:pt x="529389" y="742520"/>
                  <a:pt x="264694" y="371260"/>
                  <a:pt x="0" y="0"/>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Freeform 13"/>
          <p:cNvSpPr/>
          <p:nvPr/>
        </p:nvSpPr>
        <p:spPr>
          <a:xfrm>
            <a:off x="2646947" y="797522"/>
            <a:ext cx="2118616" cy="1347537"/>
          </a:xfrm>
          <a:custGeom>
            <a:avLst/>
            <a:gdLst>
              <a:gd name="connsiteX0" fmla="*/ 2048806 w 2118616"/>
              <a:gd name="connsiteY0" fmla="*/ 1347537 h 1347537"/>
              <a:gd name="connsiteX1" fmla="*/ 2110683 w 2118616"/>
              <a:gd name="connsiteY1" fmla="*/ 1100030 h 1347537"/>
              <a:gd name="connsiteX2" fmla="*/ 1890677 w 2118616"/>
              <a:gd name="connsiteY2" fmla="*/ 1031278 h 1347537"/>
              <a:gd name="connsiteX3" fmla="*/ 570641 w 2118616"/>
              <a:gd name="connsiteY3" fmla="*/ 983152 h 1347537"/>
              <a:gd name="connsiteX4" fmla="*/ 570641 w 2118616"/>
              <a:gd name="connsiteY4" fmla="*/ 213131 h 1347537"/>
              <a:gd name="connsiteX5" fmla="*/ 0 w 2118616"/>
              <a:gd name="connsiteY5" fmla="*/ 0 h 134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8616" h="1347537">
                <a:moveTo>
                  <a:pt x="2048806" y="1347537"/>
                </a:moveTo>
                <a:cubicBezTo>
                  <a:pt x="2092922" y="1250138"/>
                  <a:pt x="2137038" y="1152740"/>
                  <a:pt x="2110683" y="1100030"/>
                </a:cubicBezTo>
                <a:cubicBezTo>
                  <a:pt x="2084328" y="1047320"/>
                  <a:pt x="2147351" y="1050758"/>
                  <a:pt x="1890677" y="1031278"/>
                </a:cubicBezTo>
                <a:cubicBezTo>
                  <a:pt x="1634003" y="1011798"/>
                  <a:pt x="790647" y="1119510"/>
                  <a:pt x="570641" y="983152"/>
                </a:cubicBezTo>
                <a:cubicBezTo>
                  <a:pt x="350635" y="846794"/>
                  <a:pt x="665748" y="376990"/>
                  <a:pt x="570641" y="213131"/>
                </a:cubicBezTo>
                <a:cubicBezTo>
                  <a:pt x="475534" y="49272"/>
                  <a:pt x="237767" y="24636"/>
                  <a:pt x="0" y="0"/>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998114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606" y="444858"/>
            <a:ext cx="7886162" cy="709935"/>
          </a:xfrm>
        </p:spPr>
        <p:txBody>
          <a:bodyPr/>
          <a:lstStyle/>
          <a:p>
            <a:r>
              <a:rPr lang="en-US" dirty="0"/>
              <a:t>Extending the workflow choreography – with translation of the tweet</a:t>
            </a:r>
            <a:endParaRPr lang="nl-NL" dirty="0"/>
          </a:p>
        </p:txBody>
      </p:sp>
      <p:sp>
        <p:nvSpPr>
          <p:cNvPr id="4" name="Rounded Rectangle 3"/>
          <p:cNvSpPr/>
          <p:nvPr/>
        </p:nvSpPr>
        <p:spPr>
          <a:xfrm>
            <a:off x="1710258" y="2265331"/>
            <a:ext cx="953449" cy="4223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5" dirty="0" err="1"/>
              <a:t>Validate</a:t>
            </a:r>
            <a:r>
              <a:rPr lang="nl-NL" sz="1055" dirty="0"/>
              <a:t> Tweet</a:t>
            </a:r>
            <a:endParaRPr lang="en-US" sz="1055" dirty="0"/>
          </a:p>
        </p:txBody>
      </p:sp>
      <p:sp>
        <p:nvSpPr>
          <p:cNvPr id="5" name="Rounded Rectangle 4"/>
          <p:cNvSpPr/>
          <p:nvPr/>
        </p:nvSpPr>
        <p:spPr>
          <a:xfrm>
            <a:off x="3385330" y="3155252"/>
            <a:ext cx="953449" cy="4223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5" dirty="0" err="1"/>
              <a:t>Enrich</a:t>
            </a:r>
            <a:r>
              <a:rPr lang="nl-NL" sz="1055" dirty="0"/>
              <a:t> Tweet</a:t>
            </a:r>
            <a:endParaRPr lang="en-US" sz="1055" dirty="0"/>
          </a:p>
        </p:txBody>
      </p:sp>
      <p:sp>
        <p:nvSpPr>
          <p:cNvPr id="6" name="Rounded Rectangle 5"/>
          <p:cNvSpPr/>
          <p:nvPr/>
        </p:nvSpPr>
        <p:spPr>
          <a:xfrm>
            <a:off x="4879112" y="3155252"/>
            <a:ext cx="953449" cy="4223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5" dirty="0" err="1"/>
              <a:t>Add</a:t>
            </a:r>
            <a:r>
              <a:rPr lang="nl-NL" sz="1055" dirty="0"/>
              <a:t> Tweet </a:t>
            </a:r>
            <a:r>
              <a:rPr lang="nl-NL" sz="1055" dirty="0" err="1"/>
              <a:t>to</a:t>
            </a:r>
            <a:r>
              <a:rPr lang="nl-NL" sz="1055" dirty="0"/>
              <a:t> </a:t>
            </a:r>
            <a:r>
              <a:rPr lang="nl-NL" sz="1055" dirty="0" err="1"/>
              <a:t>TweetBoard</a:t>
            </a:r>
            <a:endParaRPr lang="en-US" sz="1055" dirty="0"/>
          </a:p>
        </p:txBody>
      </p:sp>
      <p:cxnSp>
        <p:nvCxnSpPr>
          <p:cNvPr id="7" name="Elbow Connector 6"/>
          <p:cNvCxnSpPr>
            <a:stCxn id="4" idx="3"/>
            <a:endCxn id="5" idx="1"/>
          </p:cNvCxnSpPr>
          <p:nvPr/>
        </p:nvCxnSpPr>
        <p:spPr>
          <a:xfrm>
            <a:off x="2663706" y="2476499"/>
            <a:ext cx="721623" cy="889921"/>
          </a:xfrm>
          <a:prstGeom prst="bentConnector3">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endCxn id="6" idx="1"/>
          </p:cNvCxnSpPr>
          <p:nvPr/>
        </p:nvCxnSpPr>
        <p:spPr>
          <a:xfrm>
            <a:off x="4238062" y="3366420"/>
            <a:ext cx="64105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6396573" y="3155252"/>
            <a:ext cx="953449" cy="4223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5" dirty="0" err="1"/>
              <a:t>Publish</a:t>
            </a:r>
            <a:r>
              <a:rPr lang="nl-NL" sz="1055" dirty="0"/>
              <a:t> </a:t>
            </a:r>
            <a:r>
              <a:rPr lang="nl-NL" sz="1055" dirty="0" err="1"/>
              <a:t>TweetBoard</a:t>
            </a:r>
            <a:endParaRPr lang="en-US" sz="1055" dirty="0"/>
          </a:p>
        </p:txBody>
      </p:sp>
      <p:cxnSp>
        <p:nvCxnSpPr>
          <p:cNvPr id="10" name="Straight Arrow Connector 9"/>
          <p:cNvCxnSpPr>
            <a:endCxn id="9" idx="1"/>
          </p:cNvCxnSpPr>
          <p:nvPr/>
        </p:nvCxnSpPr>
        <p:spPr>
          <a:xfrm>
            <a:off x="5755524" y="3366420"/>
            <a:ext cx="641050"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Elbow Connector 10"/>
          <p:cNvCxnSpPr>
            <a:stCxn id="4" idx="3"/>
          </p:cNvCxnSpPr>
          <p:nvPr/>
        </p:nvCxnSpPr>
        <p:spPr>
          <a:xfrm flipV="1">
            <a:off x="2663706" y="1973718"/>
            <a:ext cx="721623" cy="502781"/>
          </a:xfrm>
          <a:prstGeom prst="bentConnector3">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418624" y="1847738"/>
            <a:ext cx="1263487" cy="254685"/>
          </a:xfrm>
          <a:prstGeom prst="rect">
            <a:avLst/>
          </a:prstGeom>
          <a:noFill/>
        </p:spPr>
        <p:txBody>
          <a:bodyPr wrap="none" rtlCol="0">
            <a:spAutoFit/>
          </a:bodyPr>
          <a:lstStyle/>
          <a:p>
            <a:r>
              <a:rPr lang="nl-NL" sz="1055" dirty="0" err="1"/>
              <a:t>If</a:t>
            </a:r>
            <a:r>
              <a:rPr lang="nl-NL" sz="1055" dirty="0"/>
              <a:t> NOK, </a:t>
            </a:r>
            <a:r>
              <a:rPr lang="nl-NL" sz="1055" dirty="0" err="1"/>
              <a:t>then</a:t>
            </a:r>
            <a:r>
              <a:rPr lang="nl-NL" sz="1055" dirty="0"/>
              <a:t> </a:t>
            </a:r>
            <a:r>
              <a:rPr lang="nl-NL" sz="1055" dirty="0" err="1"/>
              <a:t>done</a:t>
            </a:r>
            <a:endParaRPr lang="en-US" sz="1055" dirty="0" err="1"/>
          </a:p>
        </p:txBody>
      </p:sp>
      <p:sp>
        <p:nvSpPr>
          <p:cNvPr id="13" name="Rounded Rectangle 12"/>
          <p:cNvSpPr/>
          <p:nvPr/>
        </p:nvSpPr>
        <p:spPr>
          <a:xfrm>
            <a:off x="5355836" y="2054163"/>
            <a:ext cx="953449" cy="422336"/>
          </a:xfrm>
          <a:prstGeom prst="roundRect">
            <a:avLst/>
          </a:prstGeom>
          <a:ln/>
        </p:spPr>
        <p:style>
          <a:lnRef idx="3">
            <a:schemeClr val="lt1"/>
          </a:lnRef>
          <a:fillRef idx="1">
            <a:schemeClr val="accent3"/>
          </a:fillRef>
          <a:effectRef idx="1">
            <a:schemeClr val="accent3"/>
          </a:effectRef>
          <a:fontRef idx="minor">
            <a:schemeClr val="lt1"/>
          </a:fontRef>
        </p:style>
        <p:txBody>
          <a:bodyPr rtlCol="0" anchor="ctr"/>
          <a:lstStyle/>
          <a:p>
            <a:pPr algn="ctr"/>
            <a:r>
              <a:rPr lang="nl-NL" sz="1055" dirty="0"/>
              <a:t>Translate Tweet</a:t>
            </a:r>
            <a:endParaRPr lang="en-US" sz="1055" dirty="0"/>
          </a:p>
        </p:txBody>
      </p:sp>
      <p:sp>
        <p:nvSpPr>
          <p:cNvPr id="14" name="Freeform 13"/>
          <p:cNvSpPr/>
          <p:nvPr/>
        </p:nvSpPr>
        <p:spPr>
          <a:xfrm>
            <a:off x="4646543" y="2190692"/>
            <a:ext cx="686753" cy="1177400"/>
          </a:xfrm>
          <a:custGeom>
            <a:avLst/>
            <a:gdLst>
              <a:gd name="connsiteX0" fmla="*/ 1302327 w 1302327"/>
              <a:gd name="connsiteY0" fmla="*/ 113022 h 2232768"/>
              <a:gd name="connsiteX1" fmla="*/ 775855 w 1302327"/>
              <a:gd name="connsiteY1" fmla="*/ 237713 h 2232768"/>
              <a:gd name="connsiteX2" fmla="*/ 0 w 1302327"/>
              <a:gd name="connsiteY2" fmla="*/ 2232768 h 2232768"/>
            </a:gdLst>
            <a:ahLst/>
            <a:cxnLst>
              <a:cxn ang="0">
                <a:pos x="connsiteX0" y="connsiteY0"/>
              </a:cxn>
              <a:cxn ang="0">
                <a:pos x="connsiteX1" y="connsiteY1"/>
              </a:cxn>
              <a:cxn ang="0">
                <a:pos x="connsiteX2" y="connsiteY2"/>
              </a:cxn>
            </a:cxnLst>
            <a:rect l="l" t="t" r="r" b="b"/>
            <a:pathLst>
              <a:path w="1302327" h="2232768">
                <a:moveTo>
                  <a:pt x="1302327" y="113022"/>
                </a:moveTo>
                <a:cubicBezTo>
                  <a:pt x="1147618" y="-1278"/>
                  <a:pt x="992909" y="-115578"/>
                  <a:pt x="775855" y="237713"/>
                </a:cubicBezTo>
                <a:cubicBezTo>
                  <a:pt x="558801" y="591004"/>
                  <a:pt x="279400" y="1411886"/>
                  <a:pt x="0" y="2232768"/>
                </a:cubicBezTo>
              </a:path>
            </a:pathLst>
          </a:custGeom>
          <a:noFill/>
          <a:ln w="38100">
            <a:solidFill>
              <a:schemeClr val="accent3">
                <a:lumMod val="75000"/>
              </a:schemeClr>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712"/>
          </a:p>
        </p:txBody>
      </p:sp>
    </p:spTree>
    <p:extLst>
      <p:ext uri="{BB962C8B-B14F-4D97-AF65-F5344CB8AC3E}">
        <p14:creationId xmlns:p14="http://schemas.microsoft.com/office/powerpoint/2010/main" val="498619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606" y="444858"/>
            <a:ext cx="7462421" cy="709935"/>
          </a:xfrm>
        </p:spPr>
        <p:txBody>
          <a:bodyPr/>
          <a:lstStyle/>
          <a:p>
            <a:r>
              <a:rPr lang="en-US" dirty="0"/>
              <a:t>Extending the workflow choreography – with translation of the tweet</a:t>
            </a:r>
            <a:endParaRPr lang="nl-NL" dirty="0"/>
          </a:p>
        </p:txBody>
      </p:sp>
      <p:sp>
        <p:nvSpPr>
          <p:cNvPr id="19" name="Text Placeholder 18"/>
          <p:cNvSpPr>
            <a:spLocks noGrp="1"/>
          </p:cNvSpPr>
          <p:nvPr>
            <p:ph type="body" sz="quarter" idx="10"/>
          </p:nvPr>
        </p:nvSpPr>
        <p:spPr/>
        <p:txBody>
          <a:bodyPr/>
          <a:lstStyle/>
          <a:p>
            <a:r>
              <a:rPr lang="en-US" dirty="0"/>
              <a:t>Implement </a:t>
            </a:r>
            <a:r>
              <a:rPr lang="en-US" dirty="0" err="1"/>
              <a:t>microservice</a:t>
            </a:r>
            <a:br>
              <a:rPr lang="en-US" dirty="0"/>
            </a:br>
            <a:r>
              <a:rPr lang="en-US" dirty="0"/>
              <a:t>for </a:t>
            </a:r>
          </a:p>
          <a:p>
            <a:pPr lvl="1"/>
            <a:r>
              <a:rPr lang="en-US" dirty="0"/>
              <a:t>Translating tweets</a:t>
            </a:r>
          </a:p>
          <a:p>
            <a:pPr lvl="1"/>
            <a:r>
              <a:rPr lang="en-US" dirty="0"/>
              <a:t>Participating in Workflow</a:t>
            </a:r>
          </a:p>
          <a:p>
            <a:r>
              <a:rPr lang="en-US" dirty="0"/>
              <a:t>Deploy </a:t>
            </a:r>
            <a:r>
              <a:rPr lang="en-US" dirty="0" err="1"/>
              <a:t>microservice</a:t>
            </a:r>
            <a:r>
              <a:rPr lang="en-US" dirty="0"/>
              <a:t> - with access to Event Bus &amp; Cache</a:t>
            </a:r>
          </a:p>
          <a:p>
            <a:r>
              <a:rPr lang="en-US" dirty="0"/>
              <a:t>Extend Workflow Template</a:t>
            </a:r>
          </a:p>
          <a:p>
            <a:pPr lvl="1"/>
            <a:r>
              <a:rPr lang="en-US" dirty="0"/>
              <a:t>Add new ‘translation’  step – dependency on Enrich Tweet</a:t>
            </a:r>
          </a:p>
          <a:p>
            <a:pPr lvl="1"/>
            <a:r>
              <a:rPr lang="en-US" dirty="0"/>
              <a:t>Change current ‘</a:t>
            </a:r>
            <a:r>
              <a:rPr lang="en-US" dirty="0" err="1"/>
              <a:t>tweetboard</a:t>
            </a:r>
            <a:r>
              <a:rPr lang="en-US" dirty="0"/>
              <a:t>’  step – modify dependency to Translation</a:t>
            </a:r>
            <a:endParaRPr lang="nl-NL" dirty="0"/>
          </a:p>
        </p:txBody>
      </p:sp>
      <p:grpSp>
        <p:nvGrpSpPr>
          <p:cNvPr id="17" name="Group 16"/>
          <p:cNvGrpSpPr/>
          <p:nvPr/>
        </p:nvGrpSpPr>
        <p:grpSpPr>
          <a:xfrm>
            <a:off x="3711391" y="1154793"/>
            <a:ext cx="5194785" cy="1271225"/>
            <a:chOff x="3243254" y="3503815"/>
            <a:chExt cx="13410481" cy="3280410"/>
          </a:xfrm>
        </p:grpSpPr>
        <p:sp>
          <p:nvSpPr>
            <p:cNvPr id="4" name="Rounded Rectangle 3"/>
            <p:cNvSpPr/>
            <p:nvPr/>
          </p:nvSpPr>
          <p:spPr>
            <a:xfrm>
              <a:off x="3243254" y="4295721"/>
              <a:ext cx="1808077" cy="8008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44" dirty="0" err="1"/>
                <a:t>Validate</a:t>
              </a:r>
              <a:r>
                <a:rPr lang="nl-NL" sz="844" dirty="0"/>
                <a:t> Tweet</a:t>
              </a:r>
              <a:endParaRPr lang="en-US" sz="844" dirty="0"/>
            </a:p>
          </p:txBody>
        </p:sp>
        <p:sp>
          <p:nvSpPr>
            <p:cNvPr id="5" name="Rounded Rectangle 4"/>
            <p:cNvSpPr/>
            <p:nvPr/>
          </p:nvSpPr>
          <p:spPr>
            <a:xfrm>
              <a:off x="6419783" y="5983327"/>
              <a:ext cx="1808077" cy="8008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44" dirty="0" err="1"/>
                <a:t>Enrich</a:t>
              </a:r>
              <a:r>
                <a:rPr lang="nl-NL" sz="844" dirty="0"/>
                <a:t> Tweet</a:t>
              </a:r>
              <a:endParaRPr lang="en-US" sz="844" dirty="0"/>
            </a:p>
          </p:txBody>
        </p:sp>
        <p:sp>
          <p:nvSpPr>
            <p:cNvPr id="6" name="Rounded Rectangle 5"/>
            <p:cNvSpPr/>
            <p:nvPr/>
          </p:nvSpPr>
          <p:spPr>
            <a:xfrm>
              <a:off x="11968012" y="5983327"/>
              <a:ext cx="2025635" cy="8008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44" dirty="0" err="1"/>
                <a:t>Add</a:t>
              </a:r>
              <a:r>
                <a:rPr lang="nl-NL" sz="844" dirty="0"/>
                <a:t> Tweet </a:t>
              </a:r>
              <a:r>
                <a:rPr lang="nl-NL" sz="844" dirty="0" err="1"/>
                <a:t>to</a:t>
              </a:r>
              <a:r>
                <a:rPr lang="nl-NL" sz="844" dirty="0"/>
                <a:t> </a:t>
              </a:r>
              <a:r>
                <a:rPr lang="nl-NL" sz="844" dirty="0" err="1"/>
                <a:t>TweetBoard</a:t>
              </a:r>
              <a:endParaRPr lang="en-US" sz="844" dirty="0"/>
            </a:p>
          </p:txBody>
        </p:sp>
        <p:cxnSp>
          <p:nvCxnSpPr>
            <p:cNvPr id="7" name="Elbow Connector 6"/>
            <p:cNvCxnSpPr>
              <a:stCxn id="4" idx="3"/>
              <a:endCxn id="5" idx="1"/>
            </p:cNvCxnSpPr>
            <p:nvPr/>
          </p:nvCxnSpPr>
          <p:spPr>
            <a:xfrm>
              <a:off x="5051331" y="4696170"/>
              <a:ext cx="1368452" cy="1687606"/>
            </a:xfrm>
            <a:prstGeom prst="bentConnector3">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a:endCxn id="6" idx="1"/>
            </p:cNvCxnSpPr>
            <p:nvPr/>
          </p:nvCxnSpPr>
          <p:spPr>
            <a:xfrm>
              <a:off x="10752357" y="6383776"/>
              <a:ext cx="1215655"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Rounded Rectangle 8"/>
            <p:cNvSpPr/>
            <p:nvPr/>
          </p:nvSpPr>
          <p:spPr>
            <a:xfrm>
              <a:off x="14845658" y="5983327"/>
              <a:ext cx="1808077" cy="8008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44" dirty="0" err="1"/>
                <a:t>Publish</a:t>
              </a:r>
              <a:r>
                <a:rPr lang="nl-NL" sz="844" dirty="0"/>
                <a:t> </a:t>
              </a:r>
              <a:r>
                <a:rPr lang="nl-NL" sz="844" dirty="0" err="1"/>
                <a:t>TweetBoard</a:t>
              </a:r>
              <a:endParaRPr lang="en-US" sz="844" dirty="0"/>
            </a:p>
          </p:txBody>
        </p:sp>
        <p:cxnSp>
          <p:nvCxnSpPr>
            <p:cNvPr id="10" name="Straight Arrow Connector 9"/>
            <p:cNvCxnSpPr>
              <a:endCxn id="9" idx="1"/>
            </p:cNvCxnSpPr>
            <p:nvPr/>
          </p:nvCxnSpPr>
          <p:spPr>
            <a:xfrm>
              <a:off x="13630001" y="6383776"/>
              <a:ext cx="1215657"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1" name="Elbow Connector 10"/>
            <p:cNvCxnSpPr>
              <a:stCxn id="4" idx="3"/>
            </p:cNvCxnSpPr>
            <p:nvPr/>
          </p:nvCxnSpPr>
          <p:spPr>
            <a:xfrm flipV="1">
              <a:off x="5051331" y="3742720"/>
              <a:ext cx="1368452" cy="953450"/>
            </a:xfrm>
            <a:prstGeom prst="bentConnector3">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6482921" y="3503815"/>
              <a:ext cx="2736177" cy="573493"/>
            </a:xfrm>
            <a:prstGeom prst="rect">
              <a:avLst/>
            </a:prstGeom>
            <a:noFill/>
          </p:spPr>
          <p:txBody>
            <a:bodyPr wrap="none" rtlCol="0">
              <a:spAutoFit/>
            </a:bodyPr>
            <a:lstStyle/>
            <a:p>
              <a:r>
                <a:rPr lang="nl-NL" sz="844" dirty="0" err="1"/>
                <a:t>If</a:t>
              </a:r>
              <a:r>
                <a:rPr lang="nl-NL" sz="844" dirty="0"/>
                <a:t> NOK, </a:t>
              </a:r>
              <a:r>
                <a:rPr lang="nl-NL" sz="844" dirty="0" err="1"/>
                <a:t>then</a:t>
              </a:r>
              <a:r>
                <a:rPr lang="nl-NL" sz="844" dirty="0"/>
                <a:t> </a:t>
              </a:r>
              <a:r>
                <a:rPr lang="nl-NL" sz="844" dirty="0" err="1"/>
                <a:t>done</a:t>
              </a:r>
              <a:endParaRPr lang="en-US" sz="844" dirty="0" err="1"/>
            </a:p>
          </p:txBody>
        </p:sp>
        <p:sp>
          <p:nvSpPr>
            <p:cNvPr id="15" name="Rounded Rectangle 14"/>
            <p:cNvSpPr/>
            <p:nvPr/>
          </p:nvSpPr>
          <p:spPr>
            <a:xfrm>
              <a:off x="8961578" y="5983322"/>
              <a:ext cx="1808077" cy="800898"/>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nl-NL" sz="844" dirty="0"/>
                <a:t>Translate Tweet</a:t>
              </a:r>
              <a:endParaRPr lang="en-US" sz="844" dirty="0"/>
            </a:p>
          </p:txBody>
        </p:sp>
        <p:cxnSp>
          <p:nvCxnSpPr>
            <p:cNvPr id="16" name="Straight Arrow Connector 15"/>
            <p:cNvCxnSpPr>
              <a:stCxn id="5" idx="3"/>
              <a:endCxn id="15" idx="1"/>
            </p:cNvCxnSpPr>
            <p:nvPr/>
          </p:nvCxnSpPr>
          <p:spPr>
            <a:xfrm flipV="1">
              <a:off x="8227860" y="6383771"/>
              <a:ext cx="733718" cy="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561637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Cloud 78"/>
          <p:cNvSpPr/>
          <p:nvPr/>
        </p:nvSpPr>
        <p:spPr>
          <a:xfrm>
            <a:off x="249131" y="1424041"/>
            <a:ext cx="996523" cy="543467"/>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sz="712"/>
          </a:p>
        </p:txBody>
      </p:sp>
      <p:sp>
        <p:nvSpPr>
          <p:cNvPr id="4" name="Title 3"/>
          <p:cNvSpPr>
            <a:spLocks noGrp="1"/>
          </p:cNvSpPr>
          <p:nvPr>
            <p:ph type="title"/>
          </p:nvPr>
        </p:nvSpPr>
        <p:spPr/>
        <p:txBody>
          <a:bodyPr/>
          <a:lstStyle/>
          <a:p>
            <a:r>
              <a:rPr lang="nl-NL" dirty="0" err="1"/>
              <a:t>Choreographed</a:t>
            </a:r>
            <a:r>
              <a:rPr lang="nl-NL" dirty="0"/>
              <a:t> workflow</a:t>
            </a:r>
            <a:endParaRPr lang="en-US" dirty="0"/>
          </a:p>
        </p:txBody>
      </p:sp>
      <p:pic>
        <p:nvPicPr>
          <p:cNvPr id="5" name="Picture 2" descr="https://g.twimg.com/Twitter_logo_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8385" y="1485660"/>
            <a:ext cx="479430" cy="390095"/>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515606" y="4046443"/>
            <a:ext cx="8477208" cy="40182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Microservices Platform</a:t>
            </a:r>
            <a:endParaRPr lang="en-US" sz="1050" dirty="0"/>
          </a:p>
        </p:txBody>
      </p:sp>
      <p:sp>
        <p:nvSpPr>
          <p:cNvPr id="12" name="Rounded Rectangle 11"/>
          <p:cNvSpPr/>
          <p:nvPr/>
        </p:nvSpPr>
        <p:spPr>
          <a:xfrm>
            <a:off x="3191768" y="3344908"/>
            <a:ext cx="345568"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712"/>
          </a:p>
        </p:txBody>
      </p:sp>
      <p:sp>
        <p:nvSpPr>
          <p:cNvPr id="13" name="Rounded Rectangle 12"/>
          <p:cNvSpPr/>
          <p:nvPr/>
        </p:nvSpPr>
        <p:spPr>
          <a:xfrm>
            <a:off x="3191768" y="3344908"/>
            <a:ext cx="430854" cy="172784"/>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844" b="1" dirty="0">
                <a:solidFill>
                  <a:schemeClr val="bg2">
                    <a:lumMod val="95000"/>
                  </a:schemeClr>
                </a:solidFill>
              </a:rPr>
              <a:t>API</a:t>
            </a:r>
            <a:endParaRPr lang="en-US" sz="844" b="1" dirty="0">
              <a:solidFill>
                <a:schemeClr val="bg2">
                  <a:lumMod val="95000"/>
                </a:schemeClr>
              </a:solidFill>
            </a:endParaRPr>
          </a:p>
        </p:txBody>
      </p:sp>
      <p:sp>
        <p:nvSpPr>
          <p:cNvPr id="19" name="Rounded Rectangle 18"/>
          <p:cNvSpPr/>
          <p:nvPr/>
        </p:nvSpPr>
        <p:spPr>
          <a:xfrm>
            <a:off x="1052163" y="3343251"/>
            <a:ext cx="345568"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712"/>
          </a:p>
        </p:txBody>
      </p:sp>
      <p:sp>
        <p:nvSpPr>
          <p:cNvPr id="20" name="Rounded Rectangle 19"/>
          <p:cNvSpPr/>
          <p:nvPr/>
        </p:nvSpPr>
        <p:spPr>
          <a:xfrm>
            <a:off x="1052163" y="3343251"/>
            <a:ext cx="345568" cy="152693"/>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844" b="1" dirty="0">
                <a:solidFill>
                  <a:schemeClr val="bg2">
                    <a:lumMod val="95000"/>
                  </a:schemeClr>
                </a:solidFill>
              </a:rPr>
              <a:t>API</a:t>
            </a:r>
            <a:endParaRPr lang="en-US" sz="844" b="1" dirty="0">
              <a:solidFill>
                <a:schemeClr val="bg2">
                  <a:lumMod val="95000"/>
                </a:schemeClr>
              </a:solidFill>
            </a:endParaRPr>
          </a:p>
        </p:txBody>
      </p:sp>
      <p:sp>
        <p:nvSpPr>
          <p:cNvPr id="27" name="Rounded Rectangle 26"/>
          <p:cNvSpPr/>
          <p:nvPr/>
        </p:nvSpPr>
        <p:spPr>
          <a:xfrm>
            <a:off x="8182408" y="3090102"/>
            <a:ext cx="715246" cy="299359"/>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nl-NL" sz="738" dirty="0">
              <a:solidFill>
                <a:schemeClr val="tx2"/>
              </a:solidFill>
            </a:endParaRPr>
          </a:p>
          <a:p>
            <a:pPr algn="r"/>
            <a:endParaRPr lang="nl-NL" sz="738" dirty="0">
              <a:solidFill>
                <a:schemeClr val="tx2"/>
              </a:solidFill>
            </a:endParaRPr>
          </a:p>
          <a:p>
            <a:pPr algn="r"/>
            <a:endParaRPr lang="nl-NL" sz="738" dirty="0">
              <a:solidFill>
                <a:schemeClr val="tx2"/>
              </a:solidFill>
            </a:endParaRPr>
          </a:p>
          <a:p>
            <a:pPr algn="r"/>
            <a:r>
              <a:rPr lang="nl-NL" sz="738" dirty="0">
                <a:solidFill>
                  <a:schemeClr val="tx2"/>
                </a:solidFill>
              </a:rPr>
              <a:t>Event Bus</a:t>
            </a:r>
            <a:br>
              <a:rPr lang="nl-NL" sz="738" dirty="0">
                <a:solidFill>
                  <a:schemeClr val="tx2"/>
                </a:solidFill>
              </a:rPr>
            </a:br>
            <a:endParaRPr lang="en-US" sz="738" dirty="0">
              <a:solidFill>
                <a:schemeClr val="tx2"/>
              </a:solidFill>
            </a:endParaRPr>
          </a:p>
        </p:txBody>
      </p:sp>
      <p:sp>
        <p:nvSpPr>
          <p:cNvPr id="55" name="Rounded Rectangle 54"/>
          <p:cNvSpPr/>
          <p:nvPr/>
        </p:nvSpPr>
        <p:spPr>
          <a:xfrm>
            <a:off x="6932741" y="3364999"/>
            <a:ext cx="699173"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712"/>
          </a:p>
        </p:txBody>
      </p:sp>
      <p:sp>
        <p:nvSpPr>
          <p:cNvPr id="56" name="Rounded Rectangle 55"/>
          <p:cNvSpPr/>
          <p:nvPr/>
        </p:nvSpPr>
        <p:spPr>
          <a:xfrm>
            <a:off x="7286345" y="3364999"/>
            <a:ext cx="434170" cy="173905"/>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844" b="1" dirty="0">
                <a:solidFill>
                  <a:schemeClr val="bg2">
                    <a:lumMod val="95000"/>
                  </a:schemeClr>
                </a:solidFill>
              </a:rPr>
              <a:t>API</a:t>
            </a:r>
            <a:endParaRPr lang="en-US" sz="844" b="1" dirty="0">
              <a:solidFill>
                <a:schemeClr val="bg2">
                  <a:lumMod val="95000"/>
                </a:schemeClr>
              </a:solidFill>
            </a:endParaRPr>
          </a:p>
        </p:txBody>
      </p:sp>
      <p:sp>
        <p:nvSpPr>
          <p:cNvPr id="57" name="Rounded Rectangle 56"/>
          <p:cNvSpPr/>
          <p:nvPr/>
        </p:nvSpPr>
        <p:spPr>
          <a:xfrm>
            <a:off x="6932741" y="3364999"/>
            <a:ext cx="345568" cy="15269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844" b="1" dirty="0">
                <a:solidFill>
                  <a:schemeClr val="bg2">
                    <a:lumMod val="95000"/>
                  </a:schemeClr>
                </a:solidFill>
              </a:rPr>
              <a:t>UI</a:t>
            </a:r>
            <a:endParaRPr lang="en-US" sz="844" b="1" dirty="0">
              <a:solidFill>
                <a:schemeClr val="bg2">
                  <a:lumMod val="95000"/>
                </a:schemeClr>
              </a:solidFill>
            </a:endParaRPr>
          </a:p>
        </p:txBody>
      </p:sp>
      <p:pic>
        <p:nvPicPr>
          <p:cNvPr id="60" name="Picture 2" descr="Image result for logo kaf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43071" y="3084212"/>
            <a:ext cx="454584" cy="238948"/>
          </a:xfrm>
          <a:prstGeom prst="rect">
            <a:avLst/>
          </a:prstGeom>
          <a:noFill/>
          <a:extLst>
            <a:ext uri="{909E8E84-426E-40DD-AFC4-6F175D3DCCD1}">
              <a14:hiddenFill xmlns:a14="http://schemas.microsoft.com/office/drawing/2010/main">
                <a:solidFill>
                  <a:srgbClr val="FFFFFF"/>
                </a:solidFill>
              </a14:hiddenFill>
            </a:ext>
          </a:extLst>
        </p:spPr>
      </p:pic>
      <p:cxnSp>
        <p:nvCxnSpPr>
          <p:cNvPr id="2048" name="Straight Connector 2047"/>
          <p:cNvCxnSpPr/>
          <p:nvPr/>
        </p:nvCxnSpPr>
        <p:spPr>
          <a:xfrm>
            <a:off x="718100" y="2579787"/>
            <a:ext cx="8202386" cy="4018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49" name="TextBox 2048"/>
          <p:cNvSpPr txBox="1"/>
          <p:nvPr/>
        </p:nvSpPr>
        <p:spPr>
          <a:xfrm>
            <a:off x="7974894" y="2597524"/>
            <a:ext cx="909223" cy="246221"/>
          </a:xfrm>
          <a:prstGeom prst="rect">
            <a:avLst/>
          </a:prstGeom>
          <a:noFill/>
        </p:spPr>
        <p:txBody>
          <a:bodyPr wrap="none" rtlCol="0">
            <a:spAutoFit/>
          </a:bodyPr>
          <a:lstStyle/>
          <a:p>
            <a:r>
              <a:rPr lang="nl-NL" sz="1000" dirty="0"/>
              <a:t>On </a:t>
            </a:r>
            <a:r>
              <a:rPr lang="nl-NL" sz="1000" dirty="0" err="1"/>
              <a:t>premises</a:t>
            </a:r>
            <a:endParaRPr lang="en-US" sz="1000" dirty="0" err="1"/>
          </a:p>
        </p:txBody>
      </p:sp>
      <p:sp>
        <p:nvSpPr>
          <p:cNvPr id="67" name="Rectangular Callout 66"/>
          <p:cNvSpPr/>
          <p:nvPr/>
        </p:nvSpPr>
        <p:spPr>
          <a:xfrm>
            <a:off x="7185601" y="2937559"/>
            <a:ext cx="884100" cy="341550"/>
          </a:xfrm>
          <a:prstGeom prst="wedgeRectCallout">
            <a:avLst>
              <a:gd name="adj1" fmla="val -26485"/>
              <a:gd name="adj2" fmla="val 102404"/>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844" b="1" dirty="0" err="1"/>
              <a:t>TweetBoard</a:t>
            </a:r>
            <a:endParaRPr lang="en-US" sz="844" b="1" dirty="0"/>
          </a:p>
        </p:txBody>
      </p:sp>
      <p:sp>
        <p:nvSpPr>
          <p:cNvPr id="68" name="Rectangular Callout 67"/>
          <p:cNvSpPr/>
          <p:nvPr/>
        </p:nvSpPr>
        <p:spPr>
          <a:xfrm>
            <a:off x="3784458" y="3344908"/>
            <a:ext cx="638900" cy="341550"/>
          </a:xfrm>
          <a:prstGeom prst="wedgeRectCallout">
            <a:avLst>
              <a:gd name="adj1" fmla="val -99449"/>
              <a:gd name="adj2" fmla="val 17793"/>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844" b="1" dirty="0" err="1"/>
              <a:t>Validate</a:t>
            </a:r>
            <a:br>
              <a:rPr lang="nl-NL" sz="844" b="1" dirty="0"/>
            </a:br>
            <a:r>
              <a:rPr lang="nl-NL" sz="844" b="1" dirty="0"/>
              <a:t>Tweet</a:t>
            </a:r>
            <a:endParaRPr lang="en-US" sz="844" b="1" dirty="0"/>
          </a:p>
        </p:txBody>
      </p:sp>
      <p:sp>
        <p:nvSpPr>
          <p:cNvPr id="71" name="Lightning Bolt 70"/>
          <p:cNvSpPr/>
          <p:nvPr/>
        </p:nvSpPr>
        <p:spPr>
          <a:xfrm>
            <a:off x="8093807" y="2961559"/>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72" name="Right Arrow 71"/>
          <p:cNvSpPr/>
          <p:nvPr/>
        </p:nvSpPr>
        <p:spPr>
          <a:xfrm>
            <a:off x="8107519" y="3180044"/>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77" name="Rectangular Callout 76"/>
          <p:cNvSpPr/>
          <p:nvPr/>
        </p:nvSpPr>
        <p:spPr>
          <a:xfrm>
            <a:off x="1499965" y="2824438"/>
            <a:ext cx="638900" cy="341550"/>
          </a:xfrm>
          <a:prstGeom prst="wedgeRectCallout">
            <a:avLst>
              <a:gd name="adj1" fmla="val -70518"/>
              <a:gd name="adj2" fmla="val 189559"/>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738" dirty="0"/>
              <a:t>Tweet</a:t>
            </a:r>
            <a:br>
              <a:rPr lang="nl-NL" sz="738" dirty="0"/>
            </a:br>
            <a:r>
              <a:rPr lang="nl-NL" sz="738" dirty="0"/>
              <a:t>Receiver</a:t>
            </a:r>
            <a:endParaRPr lang="en-US" sz="738" dirty="0"/>
          </a:p>
        </p:txBody>
      </p:sp>
      <p:sp>
        <p:nvSpPr>
          <p:cNvPr id="85" name="Rounded Rectangle 84"/>
          <p:cNvSpPr/>
          <p:nvPr/>
        </p:nvSpPr>
        <p:spPr>
          <a:xfrm>
            <a:off x="4736950" y="3344908"/>
            <a:ext cx="345568"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712"/>
          </a:p>
        </p:txBody>
      </p:sp>
      <p:sp>
        <p:nvSpPr>
          <p:cNvPr id="86" name="Rounded Rectangle 85"/>
          <p:cNvSpPr/>
          <p:nvPr/>
        </p:nvSpPr>
        <p:spPr>
          <a:xfrm>
            <a:off x="4736950" y="3344908"/>
            <a:ext cx="398738" cy="170841"/>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844" b="1" dirty="0">
                <a:solidFill>
                  <a:schemeClr val="bg2">
                    <a:lumMod val="95000"/>
                  </a:schemeClr>
                </a:solidFill>
              </a:rPr>
              <a:t>API</a:t>
            </a:r>
            <a:endParaRPr lang="en-US" sz="844" b="1" dirty="0">
              <a:solidFill>
                <a:schemeClr val="bg2">
                  <a:lumMod val="95000"/>
                </a:schemeClr>
              </a:solidFill>
            </a:endParaRPr>
          </a:p>
        </p:txBody>
      </p:sp>
      <p:sp>
        <p:nvSpPr>
          <p:cNvPr id="89" name="Rectangular Callout 88"/>
          <p:cNvSpPr/>
          <p:nvPr/>
        </p:nvSpPr>
        <p:spPr>
          <a:xfrm>
            <a:off x="5228783" y="3642257"/>
            <a:ext cx="638900" cy="341550"/>
          </a:xfrm>
          <a:prstGeom prst="wedgeRectCallout">
            <a:avLst>
              <a:gd name="adj1" fmla="val -97293"/>
              <a:gd name="adj2" fmla="val -16493"/>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844" b="1" dirty="0" err="1"/>
              <a:t>Enrich</a:t>
            </a:r>
            <a:br>
              <a:rPr lang="nl-NL" sz="844" b="1" dirty="0"/>
            </a:br>
            <a:r>
              <a:rPr lang="nl-NL" sz="844" b="1" dirty="0"/>
              <a:t>Tweet</a:t>
            </a:r>
            <a:endParaRPr lang="en-US" sz="844" b="1" dirty="0"/>
          </a:p>
        </p:txBody>
      </p:sp>
      <p:sp>
        <p:nvSpPr>
          <p:cNvPr id="96" name="Rounded Rectangle 95"/>
          <p:cNvSpPr/>
          <p:nvPr/>
        </p:nvSpPr>
        <p:spPr>
          <a:xfrm>
            <a:off x="2156638" y="3337876"/>
            <a:ext cx="345568"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712"/>
          </a:p>
        </p:txBody>
      </p:sp>
      <p:sp>
        <p:nvSpPr>
          <p:cNvPr id="98" name="Lightning Bolt 97"/>
          <p:cNvSpPr/>
          <p:nvPr/>
        </p:nvSpPr>
        <p:spPr>
          <a:xfrm>
            <a:off x="2030064" y="3347010"/>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99" name="Right Arrow 98"/>
          <p:cNvSpPr/>
          <p:nvPr/>
        </p:nvSpPr>
        <p:spPr>
          <a:xfrm>
            <a:off x="1970718" y="3457512"/>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100" name="Lightning Bolt 99"/>
          <p:cNvSpPr/>
          <p:nvPr/>
        </p:nvSpPr>
        <p:spPr>
          <a:xfrm>
            <a:off x="2329021" y="3679426"/>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101" name="Right Arrow 100"/>
          <p:cNvSpPr/>
          <p:nvPr/>
        </p:nvSpPr>
        <p:spPr>
          <a:xfrm>
            <a:off x="2491080" y="3700323"/>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102" name="Rectangular Callout 101"/>
          <p:cNvSpPr/>
          <p:nvPr/>
        </p:nvSpPr>
        <p:spPr>
          <a:xfrm>
            <a:off x="2452412" y="2935185"/>
            <a:ext cx="795800" cy="341550"/>
          </a:xfrm>
          <a:prstGeom prst="wedgeRectCallout">
            <a:avLst>
              <a:gd name="adj1" fmla="val -65487"/>
              <a:gd name="adj2" fmla="val 107205"/>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844" b="1" dirty="0"/>
              <a:t>Workflow </a:t>
            </a:r>
            <a:r>
              <a:rPr lang="nl-NL" sz="844" b="1" dirty="0" err="1"/>
              <a:t>Launcher</a:t>
            </a:r>
            <a:endParaRPr lang="en-US" sz="844" b="1" dirty="0"/>
          </a:p>
        </p:txBody>
      </p:sp>
      <p:sp>
        <p:nvSpPr>
          <p:cNvPr id="103" name="Lightning Bolt 102"/>
          <p:cNvSpPr/>
          <p:nvPr/>
        </p:nvSpPr>
        <p:spPr>
          <a:xfrm>
            <a:off x="1258268" y="3651505"/>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104" name="Right Arrow 103"/>
          <p:cNvSpPr/>
          <p:nvPr/>
        </p:nvSpPr>
        <p:spPr>
          <a:xfrm>
            <a:off x="1420327" y="3672401"/>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59" name="Rounded Rectangle 58"/>
          <p:cNvSpPr/>
          <p:nvPr/>
        </p:nvSpPr>
        <p:spPr>
          <a:xfrm>
            <a:off x="8182408" y="3526939"/>
            <a:ext cx="715246" cy="343706"/>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633" dirty="0">
                <a:solidFill>
                  <a:schemeClr val="tx2"/>
                </a:solidFill>
              </a:rPr>
              <a:t>Cache</a:t>
            </a:r>
            <a:endParaRPr lang="en-US" sz="633" dirty="0">
              <a:solidFill>
                <a:schemeClr val="tx2"/>
              </a:solidFill>
            </a:endParaRPr>
          </a:p>
        </p:txBody>
      </p:sp>
      <p:pic>
        <p:nvPicPr>
          <p:cNvPr id="63" name="Picture 2" descr="redis-logo"/>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23820" y="3615487"/>
            <a:ext cx="310594" cy="262190"/>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1"/>
          <p:cNvSpPr/>
          <p:nvPr/>
        </p:nvSpPr>
        <p:spPr>
          <a:xfrm>
            <a:off x="390618" y="1906914"/>
            <a:ext cx="1180681" cy="1424648"/>
          </a:xfrm>
          <a:custGeom>
            <a:avLst/>
            <a:gdLst>
              <a:gd name="connsiteX0" fmla="*/ 700123 w 2238989"/>
              <a:gd name="connsiteY0" fmla="*/ 0 h 2701637"/>
              <a:gd name="connsiteX1" fmla="*/ 1489832 w 2238989"/>
              <a:gd name="connsiteY1" fmla="*/ 498764 h 2701637"/>
              <a:gd name="connsiteX2" fmla="*/ 7395 w 2238989"/>
              <a:gd name="connsiteY2" fmla="*/ 983673 h 2701637"/>
              <a:gd name="connsiteX3" fmla="*/ 2237977 w 2238989"/>
              <a:gd name="connsiteY3" fmla="*/ 872837 h 2701637"/>
              <a:gd name="connsiteX4" fmla="*/ 312195 w 2238989"/>
              <a:gd name="connsiteY4" fmla="*/ 2175164 h 2701637"/>
              <a:gd name="connsiteX5" fmla="*/ 1642232 w 2238989"/>
              <a:gd name="connsiteY5" fmla="*/ 2050473 h 2701637"/>
              <a:gd name="connsiteX6" fmla="*/ 1614523 w 2238989"/>
              <a:gd name="connsiteY6" fmla="*/ 2701637 h 2701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8989" h="2701637">
                <a:moveTo>
                  <a:pt x="700123" y="0"/>
                </a:moveTo>
                <a:cubicBezTo>
                  <a:pt x="1152705" y="167409"/>
                  <a:pt x="1605287" y="334819"/>
                  <a:pt x="1489832" y="498764"/>
                </a:cubicBezTo>
                <a:cubicBezTo>
                  <a:pt x="1374377" y="662710"/>
                  <a:pt x="-117296" y="921328"/>
                  <a:pt x="7395" y="983673"/>
                </a:cubicBezTo>
                <a:cubicBezTo>
                  <a:pt x="132086" y="1046018"/>
                  <a:pt x="2187177" y="674255"/>
                  <a:pt x="2237977" y="872837"/>
                </a:cubicBezTo>
                <a:cubicBezTo>
                  <a:pt x="2288777" y="1071419"/>
                  <a:pt x="411486" y="1978891"/>
                  <a:pt x="312195" y="2175164"/>
                </a:cubicBezTo>
                <a:cubicBezTo>
                  <a:pt x="212904" y="2371437"/>
                  <a:pt x="1425177" y="1962728"/>
                  <a:pt x="1642232" y="2050473"/>
                </a:cubicBezTo>
                <a:cubicBezTo>
                  <a:pt x="1859287" y="2138218"/>
                  <a:pt x="1736905" y="2419927"/>
                  <a:pt x="1614523" y="2701637"/>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712"/>
          </a:p>
        </p:txBody>
      </p:sp>
      <p:sp>
        <p:nvSpPr>
          <p:cNvPr id="36" name="Lightning Bolt 35"/>
          <p:cNvSpPr/>
          <p:nvPr/>
        </p:nvSpPr>
        <p:spPr>
          <a:xfrm>
            <a:off x="3117968" y="3346907"/>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37" name="Right Arrow 36"/>
          <p:cNvSpPr/>
          <p:nvPr/>
        </p:nvSpPr>
        <p:spPr>
          <a:xfrm>
            <a:off x="3058622" y="3457409"/>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38" name="Lightning Bolt 37"/>
          <p:cNvSpPr/>
          <p:nvPr/>
        </p:nvSpPr>
        <p:spPr>
          <a:xfrm>
            <a:off x="3416925" y="3679323"/>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39" name="Right Arrow 38"/>
          <p:cNvSpPr/>
          <p:nvPr/>
        </p:nvSpPr>
        <p:spPr>
          <a:xfrm>
            <a:off x="3578983" y="3700219"/>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40" name="Right Arrow 39"/>
          <p:cNvSpPr/>
          <p:nvPr/>
        </p:nvSpPr>
        <p:spPr>
          <a:xfrm>
            <a:off x="4603804" y="3457409"/>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41" name="Lightning Bolt 40"/>
          <p:cNvSpPr/>
          <p:nvPr/>
        </p:nvSpPr>
        <p:spPr>
          <a:xfrm>
            <a:off x="4951721" y="3699127"/>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42" name="Right Arrow 41"/>
          <p:cNvSpPr/>
          <p:nvPr/>
        </p:nvSpPr>
        <p:spPr>
          <a:xfrm>
            <a:off x="5113780" y="3720024"/>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43" name="Lightning Bolt 42"/>
          <p:cNvSpPr/>
          <p:nvPr/>
        </p:nvSpPr>
        <p:spPr>
          <a:xfrm>
            <a:off x="4663150" y="3346907"/>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44" name="Right Arrow 43"/>
          <p:cNvSpPr/>
          <p:nvPr/>
        </p:nvSpPr>
        <p:spPr>
          <a:xfrm>
            <a:off x="6848378" y="3606515"/>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45" name="Lightning Bolt 44"/>
          <p:cNvSpPr/>
          <p:nvPr/>
        </p:nvSpPr>
        <p:spPr>
          <a:xfrm>
            <a:off x="6797022" y="3377593"/>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69" name="Right Arrow 68"/>
          <p:cNvSpPr/>
          <p:nvPr/>
        </p:nvSpPr>
        <p:spPr>
          <a:xfrm>
            <a:off x="5553204" y="3442797"/>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70" name="Rounded Rectangle 69"/>
          <p:cNvSpPr/>
          <p:nvPr/>
        </p:nvSpPr>
        <p:spPr>
          <a:xfrm>
            <a:off x="5739124" y="3323160"/>
            <a:ext cx="345568"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712"/>
          </a:p>
        </p:txBody>
      </p:sp>
      <p:sp>
        <p:nvSpPr>
          <p:cNvPr id="73" name="Rounded Rectangle 72"/>
          <p:cNvSpPr/>
          <p:nvPr/>
        </p:nvSpPr>
        <p:spPr>
          <a:xfrm>
            <a:off x="5739124" y="3323160"/>
            <a:ext cx="345568" cy="152693"/>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844" b="1" dirty="0">
                <a:solidFill>
                  <a:schemeClr val="bg2">
                    <a:lumMod val="95000"/>
                  </a:schemeClr>
                </a:solidFill>
              </a:rPr>
              <a:t>API</a:t>
            </a:r>
            <a:endParaRPr lang="en-US" sz="844" b="1" dirty="0">
              <a:solidFill>
                <a:schemeClr val="bg2">
                  <a:lumMod val="95000"/>
                </a:schemeClr>
              </a:solidFill>
            </a:endParaRPr>
          </a:p>
        </p:txBody>
      </p:sp>
      <p:sp>
        <p:nvSpPr>
          <p:cNvPr id="74" name="Rectangular Callout 73"/>
          <p:cNvSpPr/>
          <p:nvPr/>
        </p:nvSpPr>
        <p:spPr>
          <a:xfrm>
            <a:off x="6257476" y="3538904"/>
            <a:ext cx="638900" cy="341550"/>
          </a:xfrm>
          <a:prstGeom prst="wedgeRectCallout">
            <a:avLst>
              <a:gd name="adj1" fmla="val -97293"/>
              <a:gd name="adj2" fmla="val -16493"/>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844" b="1" dirty="0"/>
              <a:t>Translate</a:t>
            </a:r>
            <a:br>
              <a:rPr lang="nl-NL" sz="844" b="1" dirty="0"/>
            </a:br>
            <a:r>
              <a:rPr lang="nl-NL" sz="844" b="1" dirty="0"/>
              <a:t>Tweet</a:t>
            </a:r>
            <a:endParaRPr lang="en-US" sz="844" b="1" dirty="0"/>
          </a:p>
        </p:txBody>
      </p:sp>
      <p:sp>
        <p:nvSpPr>
          <p:cNvPr id="75" name="Lightning Bolt 74"/>
          <p:cNvSpPr/>
          <p:nvPr/>
        </p:nvSpPr>
        <p:spPr>
          <a:xfrm>
            <a:off x="5901121" y="3684515"/>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76" name="Right Arrow 75"/>
          <p:cNvSpPr/>
          <p:nvPr/>
        </p:nvSpPr>
        <p:spPr>
          <a:xfrm>
            <a:off x="6063179" y="3705411"/>
            <a:ext cx="118691" cy="1226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78" name="Lightning Bolt 77"/>
          <p:cNvSpPr/>
          <p:nvPr/>
        </p:nvSpPr>
        <p:spPr>
          <a:xfrm>
            <a:off x="5612550" y="3332295"/>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80" name="Rounded Rectangle 79"/>
          <p:cNvSpPr/>
          <p:nvPr/>
        </p:nvSpPr>
        <p:spPr>
          <a:xfrm>
            <a:off x="5739124" y="3323160"/>
            <a:ext cx="507404" cy="192589"/>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844" b="1" dirty="0">
                <a:solidFill>
                  <a:schemeClr val="bg2">
                    <a:lumMod val="95000"/>
                  </a:schemeClr>
                </a:solidFill>
              </a:rPr>
              <a:t>API</a:t>
            </a:r>
            <a:endParaRPr lang="en-US" sz="844" b="1" dirty="0">
              <a:solidFill>
                <a:schemeClr val="bg2">
                  <a:lumMod val="95000"/>
                </a:schemeClr>
              </a:solidFill>
            </a:endParaRPr>
          </a:p>
        </p:txBody>
      </p:sp>
    </p:spTree>
    <p:extLst>
      <p:ext uri="{BB962C8B-B14F-4D97-AF65-F5344CB8AC3E}">
        <p14:creationId xmlns:p14="http://schemas.microsoft.com/office/powerpoint/2010/main" val="831400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69" grpId="0" animBg="1"/>
      <p:bldP spid="73" grpId="0" animBg="1"/>
      <p:bldP spid="75" grpId="0" animBg="1"/>
      <p:bldP spid="76" grpId="0" animBg="1"/>
      <p:bldP spid="7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Modified workflow template</a:t>
            </a:r>
            <a:endParaRPr lang="nl-NL" dirty="0"/>
          </a:p>
        </p:txBody>
      </p:sp>
      <p:pic>
        <p:nvPicPr>
          <p:cNvPr id="1026" name="Picture 2" descr="C:\Users\lucas_j\AppData\Local\Temp\SNAGHTMLf8550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606" y="818794"/>
            <a:ext cx="5889928" cy="27444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Rounded Rectangle 5"/>
          <p:cNvSpPr/>
          <p:nvPr/>
        </p:nvSpPr>
        <p:spPr>
          <a:xfrm>
            <a:off x="515606" y="2038329"/>
            <a:ext cx="345568"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712"/>
          </a:p>
        </p:txBody>
      </p:sp>
      <p:sp>
        <p:nvSpPr>
          <p:cNvPr id="7" name="Rounded Rectangle 6"/>
          <p:cNvSpPr/>
          <p:nvPr/>
        </p:nvSpPr>
        <p:spPr>
          <a:xfrm>
            <a:off x="515606" y="2038329"/>
            <a:ext cx="345568" cy="152693"/>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844" b="1" dirty="0">
                <a:solidFill>
                  <a:schemeClr val="bg2">
                    <a:lumMod val="95000"/>
                  </a:schemeClr>
                </a:solidFill>
              </a:rPr>
              <a:t>API</a:t>
            </a:r>
            <a:endParaRPr lang="en-US" sz="844" b="1" dirty="0">
              <a:solidFill>
                <a:schemeClr val="bg2">
                  <a:lumMod val="95000"/>
                </a:schemeClr>
              </a:solidFill>
            </a:endParaRPr>
          </a:p>
        </p:txBody>
      </p:sp>
      <p:sp>
        <p:nvSpPr>
          <p:cNvPr id="8" name="Rectangular Callout 7"/>
          <p:cNvSpPr/>
          <p:nvPr/>
        </p:nvSpPr>
        <p:spPr>
          <a:xfrm>
            <a:off x="0" y="2452208"/>
            <a:ext cx="731279" cy="341550"/>
          </a:xfrm>
          <a:prstGeom prst="wedgeRectCallout">
            <a:avLst>
              <a:gd name="adj1" fmla="val 32087"/>
              <a:gd name="adj2" fmla="val -87081"/>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844" b="1" dirty="0"/>
              <a:t>Translate</a:t>
            </a:r>
            <a:br>
              <a:rPr lang="nl-NL" sz="844" b="1" dirty="0"/>
            </a:br>
            <a:r>
              <a:rPr lang="nl-NL" sz="844" b="1" dirty="0"/>
              <a:t>Tweet</a:t>
            </a:r>
            <a:endParaRPr lang="en-US" sz="844" b="1" dirty="0"/>
          </a:p>
        </p:txBody>
      </p:sp>
      <p:sp>
        <p:nvSpPr>
          <p:cNvPr id="11" name="Rounded Rectangle 10"/>
          <p:cNvSpPr/>
          <p:nvPr/>
        </p:nvSpPr>
        <p:spPr>
          <a:xfrm>
            <a:off x="439200" y="2038329"/>
            <a:ext cx="421974" cy="152693"/>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844" b="1" dirty="0">
                <a:solidFill>
                  <a:schemeClr val="bg2">
                    <a:lumMod val="95000"/>
                  </a:schemeClr>
                </a:solidFill>
              </a:rPr>
              <a:t>API</a:t>
            </a:r>
            <a:endParaRPr lang="en-US" sz="844" b="1" dirty="0">
              <a:solidFill>
                <a:schemeClr val="bg2">
                  <a:lumMod val="95000"/>
                </a:schemeClr>
              </a:solidFill>
            </a:endParaRPr>
          </a:p>
        </p:txBody>
      </p:sp>
      <p:pic>
        <p:nvPicPr>
          <p:cNvPr id="12" name="Picture 11"/>
          <p:cNvPicPr>
            <a:picLocks noChangeAspect="1"/>
          </p:cNvPicPr>
          <p:nvPr/>
        </p:nvPicPr>
        <p:blipFill rotWithShape="1">
          <a:blip r:embed="rId3"/>
          <a:srcRect t="48581"/>
          <a:stretch/>
        </p:blipFill>
        <p:spPr>
          <a:xfrm>
            <a:off x="1316915" y="3305956"/>
            <a:ext cx="7675540" cy="1262459"/>
          </a:xfrm>
          <a:prstGeom prst="rect">
            <a:avLst/>
          </a:prstGeom>
          <a:ln>
            <a:noFill/>
          </a:ln>
          <a:effectLst>
            <a:outerShdw blurRad="292100" dist="139700" dir="2700000" algn="tl" rotWithShape="0">
              <a:srgbClr val="333333">
                <a:alpha val="65000"/>
              </a:srgbClr>
            </a:outerShdw>
          </a:effectLst>
        </p:spPr>
      </p:pic>
      <p:cxnSp>
        <p:nvCxnSpPr>
          <p:cNvPr id="14" name="Straight Arrow Connector 13"/>
          <p:cNvCxnSpPr/>
          <p:nvPr/>
        </p:nvCxnSpPr>
        <p:spPr>
          <a:xfrm flipH="1" flipV="1">
            <a:off x="3223774" y="2714111"/>
            <a:ext cx="495965" cy="578626"/>
          </a:xfrm>
          <a:prstGeom prst="straightConnector1">
            <a:avLst/>
          </a:prstGeom>
          <a:ln w="38100">
            <a:solidFill>
              <a:schemeClr val="accent6"/>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7376891" y="3451887"/>
            <a:ext cx="699173"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712"/>
          </a:p>
        </p:txBody>
      </p:sp>
      <p:sp>
        <p:nvSpPr>
          <p:cNvPr id="17" name="Rounded Rectangle 16"/>
          <p:cNvSpPr/>
          <p:nvPr/>
        </p:nvSpPr>
        <p:spPr>
          <a:xfrm>
            <a:off x="7730496" y="3451887"/>
            <a:ext cx="419904" cy="152693"/>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844" b="1" dirty="0">
                <a:solidFill>
                  <a:schemeClr val="bg2">
                    <a:lumMod val="95000"/>
                  </a:schemeClr>
                </a:solidFill>
              </a:rPr>
              <a:t>API</a:t>
            </a:r>
            <a:endParaRPr lang="en-US" sz="844" b="1" dirty="0">
              <a:solidFill>
                <a:schemeClr val="bg2">
                  <a:lumMod val="95000"/>
                </a:schemeClr>
              </a:solidFill>
            </a:endParaRPr>
          </a:p>
        </p:txBody>
      </p:sp>
      <p:sp>
        <p:nvSpPr>
          <p:cNvPr id="18" name="Rounded Rectangle 17"/>
          <p:cNvSpPr/>
          <p:nvPr/>
        </p:nvSpPr>
        <p:spPr>
          <a:xfrm>
            <a:off x="7376891" y="3451887"/>
            <a:ext cx="345568" cy="15269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844" b="1" dirty="0">
                <a:solidFill>
                  <a:schemeClr val="bg2">
                    <a:lumMod val="95000"/>
                  </a:schemeClr>
                </a:solidFill>
              </a:rPr>
              <a:t>UI</a:t>
            </a:r>
            <a:endParaRPr lang="en-US" sz="844" b="1" dirty="0">
              <a:solidFill>
                <a:schemeClr val="bg2">
                  <a:lumMod val="95000"/>
                </a:schemeClr>
              </a:solidFill>
            </a:endParaRPr>
          </a:p>
        </p:txBody>
      </p:sp>
      <p:sp>
        <p:nvSpPr>
          <p:cNvPr id="19" name="Rectangular Callout 18"/>
          <p:cNvSpPr/>
          <p:nvPr/>
        </p:nvSpPr>
        <p:spPr>
          <a:xfrm>
            <a:off x="7804834" y="3024447"/>
            <a:ext cx="823560" cy="341550"/>
          </a:xfrm>
          <a:prstGeom prst="wedgeRectCallout">
            <a:avLst>
              <a:gd name="adj1" fmla="val -40330"/>
              <a:gd name="adj2" fmla="val 81324"/>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844" dirty="0" err="1"/>
              <a:t>TweetBoard</a:t>
            </a:r>
            <a:endParaRPr lang="en-US" sz="844" dirty="0"/>
          </a:p>
        </p:txBody>
      </p:sp>
      <p:sp>
        <p:nvSpPr>
          <p:cNvPr id="15" name="Rectangle 14"/>
          <p:cNvSpPr/>
          <p:nvPr/>
        </p:nvSpPr>
        <p:spPr>
          <a:xfrm>
            <a:off x="1000907" y="1263997"/>
            <a:ext cx="1358894" cy="138812"/>
          </a:xfrm>
          <a:prstGeom prst="rect">
            <a:avLst/>
          </a:prstGeom>
          <a:noFill/>
          <a:ln w="28575"/>
        </p:spPr>
        <p:style>
          <a:lnRef idx="2">
            <a:schemeClr val="accent6"/>
          </a:lnRef>
          <a:fillRef idx="1">
            <a:schemeClr val="lt1"/>
          </a:fillRef>
          <a:effectRef idx="0">
            <a:schemeClr val="accent6"/>
          </a:effectRef>
          <a:fontRef idx="minor">
            <a:schemeClr val="dk1"/>
          </a:fontRef>
        </p:style>
        <p:txBody>
          <a:bodyPr rtlCol="0" anchor="ctr"/>
          <a:lstStyle/>
          <a:p>
            <a:pPr algn="ctr"/>
            <a:endParaRPr lang="nl-NL" sz="712"/>
          </a:p>
        </p:txBody>
      </p:sp>
    </p:spTree>
    <p:extLst>
      <p:ext uri="{BB962C8B-B14F-4D97-AF65-F5344CB8AC3E}">
        <p14:creationId xmlns:p14="http://schemas.microsoft.com/office/powerpoint/2010/main" val="1787556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1" grpId="0" animBg="1"/>
      <p:bldP spid="16" grpId="0" animBg="1"/>
      <p:bldP spid="17" grpId="0" animBg="1"/>
      <p:bldP spid="18" grpId="0" animBg="1"/>
      <p:bldP spid="1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 on tweet board including translation</a:t>
            </a:r>
            <a:endParaRPr lang="nl-NL" dirty="0"/>
          </a:p>
        </p:txBody>
      </p:sp>
      <p:pic>
        <p:nvPicPr>
          <p:cNvPr id="3" name="Picture 2"/>
          <p:cNvPicPr>
            <a:picLocks noChangeAspect="1"/>
          </p:cNvPicPr>
          <p:nvPr/>
        </p:nvPicPr>
        <p:blipFill>
          <a:blip r:embed="rId2"/>
          <a:stretch>
            <a:fillRect/>
          </a:stretch>
        </p:blipFill>
        <p:spPr>
          <a:xfrm>
            <a:off x="515606" y="1154793"/>
            <a:ext cx="4933618" cy="901401"/>
          </a:xfrm>
          <a:prstGeom prst="rect">
            <a:avLst/>
          </a:prstGeom>
          <a:ln>
            <a:noFill/>
          </a:ln>
          <a:effectLst>
            <a:outerShdw blurRad="292100" dist="139700" dir="2700000" algn="tl" rotWithShape="0">
              <a:srgbClr val="333333">
                <a:alpha val="65000"/>
              </a:srgbClr>
            </a:outerShdw>
          </a:effectLst>
        </p:spPr>
      </p:pic>
      <p:pic>
        <p:nvPicPr>
          <p:cNvPr id="4" name="Picture 3"/>
          <p:cNvPicPr>
            <a:picLocks noChangeAspect="1"/>
          </p:cNvPicPr>
          <p:nvPr/>
        </p:nvPicPr>
        <p:blipFill>
          <a:blip r:embed="rId3"/>
          <a:stretch>
            <a:fillRect/>
          </a:stretch>
        </p:blipFill>
        <p:spPr>
          <a:xfrm>
            <a:off x="225904" y="3072690"/>
            <a:ext cx="7798250" cy="1924614"/>
          </a:xfrm>
          <a:prstGeom prst="rect">
            <a:avLst/>
          </a:prstGeom>
        </p:spPr>
      </p:pic>
      <p:pic>
        <p:nvPicPr>
          <p:cNvPr id="5" name="Picture 4"/>
          <p:cNvPicPr>
            <a:picLocks noChangeAspect="1"/>
          </p:cNvPicPr>
          <p:nvPr/>
        </p:nvPicPr>
        <p:blipFill>
          <a:blip r:embed="rId4"/>
          <a:stretch>
            <a:fillRect/>
          </a:stretch>
        </p:blipFill>
        <p:spPr>
          <a:xfrm>
            <a:off x="2794956" y="2116111"/>
            <a:ext cx="3593081" cy="896663"/>
          </a:xfrm>
          <a:prstGeom prst="rect">
            <a:avLst/>
          </a:prstGeom>
        </p:spPr>
      </p:pic>
      <p:sp>
        <p:nvSpPr>
          <p:cNvPr id="6" name="Down Arrow 5"/>
          <p:cNvSpPr/>
          <p:nvPr/>
        </p:nvSpPr>
        <p:spPr>
          <a:xfrm rot="19284611">
            <a:off x="2593588" y="1987277"/>
            <a:ext cx="284930" cy="365295"/>
          </a:xfrm>
          <a:prstGeom prst="down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nl-NL" sz="712"/>
          </a:p>
        </p:txBody>
      </p:sp>
      <p:sp>
        <p:nvSpPr>
          <p:cNvPr id="7" name="Down Arrow 6"/>
          <p:cNvSpPr/>
          <p:nvPr/>
        </p:nvSpPr>
        <p:spPr>
          <a:xfrm rot="1451560">
            <a:off x="6040770" y="2890043"/>
            <a:ext cx="284930" cy="365295"/>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sz="712"/>
          </a:p>
        </p:txBody>
      </p:sp>
    </p:spTree>
    <p:extLst>
      <p:ext uri="{BB962C8B-B14F-4D97-AF65-F5344CB8AC3E}">
        <p14:creationId xmlns:p14="http://schemas.microsoft.com/office/powerpoint/2010/main" val="213280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par>
                          <p:cTn id="9" fill="hold">
                            <p:stCondLst>
                              <p:cond delay="0"/>
                            </p:stCondLst>
                            <p:childTnLst>
                              <p:par>
                                <p:cTn id="10" presetID="10" presetClass="entr" presetSubtype="0" fill="hold" grpId="0" nodeType="after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childTnLst>
                                </p:cTn>
                              </p:par>
                            </p:childTnLst>
                          </p:cTn>
                        </p:par>
                        <p:par>
                          <p:cTn id="13" fill="hold">
                            <p:stCondLst>
                              <p:cond delay="2000"/>
                            </p:stCondLst>
                            <p:childTnLst>
                              <p:par>
                                <p:cTn id="14" presetID="1" presetClass="entr" presetSubtype="0"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Main</a:t>
            </a:r>
            <a:r>
              <a:rPr lang="nl-NL" dirty="0"/>
              <a:t> </a:t>
            </a:r>
            <a:r>
              <a:rPr lang="nl-NL" dirty="0" err="1"/>
              <a:t>technical</a:t>
            </a:r>
            <a:r>
              <a:rPr lang="nl-NL" dirty="0"/>
              <a:t> </a:t>
            </a:r>
            <a:r>
              <a:rPr lang="nl-NL" dirty="0" err="1"/>
              <a:t>challenges</a:t>
            </a:r>
            <a:endParaRPr lang="en-US" dirty="0"/>
          </a:p>
        </p:txBody>
      </p:sp>
      <p:sp>
        <p:nvSpPr>
          <p:cNvPr id="3" name="Text Placeholder 2"/>
          <p:cNvSpPr>
            <a:spLocks noGrp="1"/>
          </p:cNvSpPr>
          <p:nvPr>
            <p:ph type="body" sz="quarter" idx="10"/>
          </p:nvPr>
        </p:nvSpPr>
        <p:spPr>
          <a:xfrm>
            <a:off x="1011257" y="1372976"/>
            <a:ext cx="6661694" cy="3232002"/>
          </a:xfrm>
        </p:spPr>
        <p:txBody>
          <a:bodyPr>
            <a:normAutofit fontScale="92500"/>
          </a:bodyPr>
          <a:lstStyle/>
          <a:p>
            <a:r>
              <a:rPr lang="nl-NL" dirty="0"/>
              <a:t>Network</a:t>
            </a:r>
          </a:p>
          <a:p>
            <a:r>
              <a:rPr lang="nl-NL" dirty="0" err="1"/>
              <a:t>Dockerize</a:t>
            </a:r>
            <a:r>
              <a:rPr lang="nl-NL" dirty="0"/>
              <a:t> </a:t>
            </a:r>
            <a:r>
              <a:rPr lang="nl-NL" dirty="0" err="1"/>
              <a:t>NodeJS</a:t>
            </a:r>
            <a:r>
              <a:rPr lang="nl-NL" dirty="0"/>
              <a:t> </a:t>
            </a:r>
            <a:r>
              <a:rPr lang="nl-NL" dirty="0" err="1"/>
              <a:t>applications</a:t>
            </a:r>
            <a:endParaRPr lang="nl-NL" dirty="0"/>
          </a:p>
          <a:p>
            <a:r>
              <a:rPr lang="nl-NL" dirty="0"/>
              <a:t>Run Docker container images in </a:t>
            </a:r>
            <a:r>
              <a:rPr lang="nl-NL" dirty="0" err="1"/>
              <a:t>Kubernetes</a:t>
            </a:r>
            <a:r>
              <a:rPr lang="nl-NL" dirty="0"/>
              <a:t> cluster</a:t>
            </a:r>
          </a:p>
          <a:p>
            <a:pPr lvl="1"/>
            <a:r>
              <a:rPr lang="nl-NL" dirty="0"/>
              <a:t>Pass environment variables </a:t>
            </a:r>
            <a:r>
              <a:rPr lang="nl-NL" dirty="0" err="1"/>
              <a:t>and</a:t>
            </a:r>
            <a:r>
              <a:rPr lang="nl-NL" dirty="0"/>
              <a:t> disk volumes</a:t>
            </a:r>
          </a:p>
          <a:p>
            <a:pPr lvl="1"/>
            <a:r>
              <a:rPr lang="nl-NL" dirty="0" err="1"/>
              <a:t>Expose</a:t>
            </a:r>
            <a:r>
              <a:rPr lang="nl-NL" dirty="0"/>
              <a:t> services </a:t>
            </a:r>
            <a:r>
              <a:rPr lang="nl-NL" dirty="0" err="1"/>
              <a:t>through</a:t>
            </a:r>
            <a:r>
              <a:rPr lang="nl-NL" dirty="0"/>
              <a:t> </a:t>
            </a:r>
            <a:r>
              <a:rPr lang="nl-NL" dirty="0" err="1"/>
              <a:t>ports</a:t>
            </a:r>
            <a:endParaRPr lang="nl-NL" dirty="0"/>
          </a:p>
          <a:p>
            <a:pPr lvl="1"/>
            <a:r>
              <a:rPr lang="nl-NL" dirty="0" err="1"/>
              <a:t>Create</a:t>
            </a:r>
            <a:r>
              <a:rPr lang="nl-NL" dirty="0"/>
              <a:t> Replica Sets </a:t>
            </a:r>
            <a:r>
              <a:rPr lang="nl-NL" dirty="0" err="1"/>
              <a:t>to</a:t>
            </a:r>
            <a:r>
              <a:rPr lang="nl-NL" dirty="0"/>
              <a:t> manage availability &amp; </a:t>
            </a:r>
            <a:r>
              <a:rPr lang="nl-NL" dirty="0" err="1"/>
              <a:t>scaling</a:t>
            </a:r>
            <a:endParaRPr lang="nl-NL" dirty="0"/>
          </a:p>
          <a:p>
            <a:r>
              <a:rPr lang="nl-NL" dirty="0"/>
              <a:t>Link </a:t>
            </a:r>
            <a:r>
              <a:rPr lang="nl-NL" dirty="0" err="1"/>
              <a:t>NodeJS</a:t>
            </a:r>
            <a:r>
              <a:rPr lang="nl-NL" dirty="0"/>
              <a:t> </a:t>
            </a:r>
            <a:r>
              <a:rPr lang="nl-NL" dirty="0" err="1"/>
              <a:t>applications</a:t>
            </a:r>
            <a:r>
              <a:rPr lang="nl-NL" dirty="0"/>
              <a:t> in </a:t>
            </a:r>
            <a:r>
              <a:rPr lang="nl-NL" dirty="0" err="1"/>
              <a:t>Kubernetes</a:t>
            </a:r>
            <a:r>
              <a:rPr lang="nl-NL" dirty="0"/>
              <a:t> </a:t>
            </a:r>
            <a:r>
              <a:rPr lang="nl-NL" dirty="0" err="1"/>
              <a:t>to</a:t>
            </a:r>
            <a:r>
              <a:rPr lang="nl-NL" dirty="0"/>
              <a:t> </a:t>
            </a:r>
            <a:r>
              <a:rPr lang="nl-NL" dirty="0" err="1"/>
              <a:t>Kafka</a:t>
            </a:r>
            <a:r>
              <a:rPr lang="nl-NL" dirty="0"/>
              <a:t> Cluster in </a:t>
            </a:r>
            <a:r>
              <a:rPr lang="nl-NL" dirty="0" err="1"/>
              <a:t>VirtualBox</a:t>
            </a:r>
            <a:endParaRPr lang="nl-NL" dirty="0"/>
          </a:p>
          <a:p>
            <a:pPr lvl="1"/>
            <a:r>
              <a:rPr lang="nl-NL" dirty="0" err="1"/>
              <a:t>Producing</a:t>
            </a:r>
            <a:r>
              <a:rPr lang="nl-NL" dirty="0"/>
              <a:t> </a:t>
            </a:r>
            <a:r>
              <a:rPr lang="nl-NL" dirty="0" err="1"/>
              <a:t>to</a:t>
            </a:r>
            <a:r>
              <a:rPr lang="nl-NL" dirty="0"/>
              <a:t> </a:t>
            </a:r>
            <a:r>
              <a:rPr lang="nl-NL" dirty="0" err="1"/>
              <a:t>and</a:t>
            </a:r>
            <a:r>
              <a:rPr lang="nl-NL" dirty="0"/>
              <a:t> </a:t>
            </a:r>
            <a:r>
              <a:rPr lang="nl-NL" dirty="0" err="1"/>
              <a:t>consuming</a:t>
            </a:r>
            <a:r>
              <a:rPr lang="nl-NL" dirty="0"/>
              <a:t> </a:t>
            </a:r>
            <a:r>
              <a:rPr lang="nl-NL" dirty="0" err="1"/>
              <a:t>from</a:t>
            </a:r>
            <a:r>
              <a:rPr lang="nl-NL" dirty="0"/>
              <a:t> Topic</a:t>
            </a:r>
          </a:p>
          <a:p>
            <a:r>
              <a:rPr lang="nl-NL" dirty="0" err="1"/>
              <a:t>Leverage</a:t>
            </a:r>
            <a:r>
              <a:rPr lang="nl-NL" dirty="0"/>
              <a:t> in-</a:t>
            </a:r>
            <a:r>
              <a:rPr lang="nl-NL" dirty="0" err="1"/>
              <a:t>cloud</a:t>
            </a:r>
            <a:r>
              <a:rPr lang="nl-NL" dirty="0"/>
              <a:t> cache </a:t>
            </a:r>
            <a:r>
              <a:rPr lang="nl-NL" dirty="0" err="1"/>
              <a:t>from</a:t>
            </a:r>
            <a:r>
              <a:rPr lang="nl-NL" dirty="0"/>
              <a:t> </a:t>
            </a:r>
            <a:r>
              <a:rPr lang="nl-NL" dirty="0" err="1"/>
              <a:t>Kubernetes</a:t>
            </a:r>
            <a:r>
              <a:rPr lang="nl-NL" dirty="0"/>
              <a:t> </a:t>
            </a:r>
            <a:r>
              <a:rPr lang="nl-NL" dirty="0" err="1"/>
              <a:t>Pod</a:t>
            </a:r>
            <a:r>
              <a:rPr lang="nl-NL" dirty="0"/>
              <a:t> members</a:t>
            </a:r>
          </a:p>
          <a:p>
            <a:pPr lvl="1"/>
            <a:r>
              <a:rPr lang="nl-NL" dirty="0"/>
              <a:t>Share workflow </a:t>
            </a:r>
            <a:r>
              <a:rPr lang="nl-NL" dirty="0" err="1"/>
              <a:t>instance</a:t>
            </a:r>
            <a:r>
              <a:rPr lang="nl-NL" dirty="0"/>
              <a:t> state </a:t>
            </a:r>
            <a:r>
              <a:rPr lang="nl-NL" dirty="0" err="1"/>
              <a:t>across</a:t>
            </a:r>
            <a:r>
              <a:rPr lang="nl-NL" dirty="0"/>
              <a:t> microservices</a:t>
            </a:r>
          </a:p>
          <a:p>
            <a:pPr lvl="1"/>
            <a:r>
              <a:rPr lang="nl-NL" dirty="0" err="1"/>
              <a:t>Instead</a:t>
            </a:r>
            <a:r>
              <a:rPr lang="nl-NL" dirty="0"/>
              <a:t>: </a:t>
            </a:r>
            <a:r>
              <a:rPr lang="nl-NL" dirty="0" err="1"/>
              <a:t>use</a:t>
            </a:r>
            <a:r>
              <a:rPr lang="nl-NL" dirty="0"/>
              <a:t> </a:t>
            </a:r>
            <a:r>
              <a:rPr lang="nl-NL" dirty="0" err="1"/>
              <a:t>local</a:t>
            </a:r>
            <a:r>
              <a:rPr lang="nl-NL" dirty="0"/>
              <a:t> cache (</a:t>
            </a:r>
            <a:r>
              <a:rPr lang="nl-NL" dirty="0" err="1"/>
              <a:t>Redis</a:t>
            </a:r>
            <a:r>
              <a:rPr lang="nl-NL" dirty="0"/>
              <a:t>) in </a:t>
            </a:r>
            <a:r>
              <a:rPr lang="nl-NL" dirty="0" err="1"/>
              <a:t>Kubernetes</a:t>
            </a:r>
            <a:endParaRPr lang="nl-NL" dirty="0"/>
          </a:p>
          <a:p>
            <a:r>
              <a:rPr lang="nl-NL" dirty="0" err="1"/>
              <a:t>Create</a:t>
            </a:r>
            <a:r>
              <a:rPr lang="nl-NL" dirty="0"/>
              <a:t> </a:t>
            </a:r>
            <a:r>
              <a:rPr lang="nl-NL" dirty="0" err="1"/>
              <a:t>two</a:t>
            </a:r>
            <a:r>
              <a:rPr lang="nl-NL" dirty="0"/>
              <a:t>-way (n-way) </a:t>
            </a:r>
            <a:r>
              <a:rPr lang="nl-NL" dirty="0" err="1"/>
              <a:t>EventBridge</a:t>
            </a:r>
            <a:r>
              <a:rPr lang="nl-NL" dirty="0"/>
              <a:t> </a:t>
            </a:r>
            <a:r>
              <a:rPr lang="nl-NL" dirty="0" err="1"/>
              <a:t>between</a:t>
            </a:r>
            <a:r>
              <a:rPr lang="nl-NL" dirty="0"/>
              <a:t> </a:t>
            </a:r>
            <a:r>
              <a:rPr lang="nl-NL" dirty="0" err="1"/>
              <a:t>local</a:t>
            </a:r>
            <a:r>
              <a:rPr lang="nl-NL" dirty="0"/>
              <a:t> microservices </a:t>
            </a:r>
            <a:r>
              <a:rPr lang="nl-NL" dirty="0" err="1"/>
              <a:t>and</a:t>
            </a:r>
            <a:r>
              <a:rPr lang="nl-NL" dirty="0"/>
              <a:t> </a:t>
            </a:r>
            <a:r>
              <a:rPr lang="nl-NL" dirty="0" err="1"/>
              <a:t>cloud</a:t>
            </a:r>
            <a:r>
              <a:rPr lang="nl-NL" dirty="0"/>
              <a:t>(s)</a:t>
            </a:r>
            <a:endParaRPr lang="en-US" dirty="0"/>
          </a:p>
        </p:txBody>
      </p:sp>
      <p:pic>
        <p:nvPicPr>
          <p:cNvPr id="4" name="Picture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58832" y="2769146"/>
            <a:ext cx="731445" cy="652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3"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0276" y="1830887"/>
            <a:ext cx="1004560" cy="83127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3"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1654" y="1066585"/>
            <a:ext cx="1528604" cy="76430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ogo kafk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72951" y="3558404"/>
            <a:ext cx="1241885" cy="65278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redis-logo"/>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58832" y="4169571"/>
            <a:ext cx="728384" cy="614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527244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nl-NL" dirty="0"/>
              <a:t>Summary</a:t>
            </a:r>
            <a:endParaRPr lang="en-US" dirty="0"/>
          </a:p>
        </p:txBody>
      </p:sp>
      <p:sp>
        <p:nvSpPr>
          <p:cNvPr id="11" name="Text Placeholder 10"/>
          <p:cNvSpPr>
            <a:spLocks noGrp="1"/>
          </p:cNvSpPr>
          <p:nvPr>
            <p:ph type="body" sz="quarter" idx="10"/>
          </p:nvPr>
        </p:nvSpPr>
        <p:spPr>
          <a:xfrm>
            <a:off x="1011257" y="1372976"/>
            <a:ext cx="6735904" cy="3328439"/>
          </a:xfrm>
        </p:spPr>
        <p:txBody>
          <a:bodyPr>
            <a:normAutofit fontScale="92500" lnSpcReduction="10000"/>
          </a:bodyPr>
          <a:lstStyle/>
          <a:p>
            <a:r>
              <a:rPr lang="nl-NL" dirty="0"/>
              <a:t>Microservices are </a:t>
            </a:r>
            <a:r>
              <a:rPr lang="nl-NL" dirty="0" err="1"/>
              <a:t>about</a:t>
            </a:r>
            <a:r>
              <a:rPr lang="nl-NL" dirty="0"/>
              <a:t> </a:t>
            </a:r>
            <a:r>
              <a:rPr lang="nl-NL" dirty="0" err="1"/>
              <a:t>rapid</a:t>
            </a:r>
            <a:r>
              <a:rPr lang="nl-NL" dirty="0"/>
              <a:t> </a:t>
            </a:r>
            <a:r>
              <a:rPr lang="nl-NL" dirty="0" err="1"/>
              <a:t>rollout</a:t>
            </a:r>
            <a:r>
              <a:rPr lang="nl-NL" dirty="0"/>
              <a:t> of </a:t>
            </a:r>
            <a:r>
              <a:rPr lang="nl-NL" dirty="0" err="1"/>
              <a:t>scalable</a:t>
            </a:r>
            <a:r>
              <a:rPr lang="nl-NL" dirty="0"/>
              <a:t>, </a:t>
            </a:r>
            <a:r>
              <a:rPr lang="nl-NL" dirty="0" err="1"/>
              <a:t>available</a:t>
            </a:r>
            <a:r>
              <a:rPr lang="nl-NL" dirty="0"/>
              <a:t>  </a:t>
            </a:r>
            <a:r>
              <a:rPr lang="nl-NL" dirty="0" err="1"/>
              <a:t>functionality</a:t>
            </a:r>
            <a:endParaRPr lang="nl-NL" dirty="0"/>
          </a:p>
          <a:p>
            <a:pPr lvl="1"/>
            <a:r>
              <a:rPr lang="nl-NL" dirty="0"/>
              <a:t>(</a:t>
            </a:r>
            <a:r>
              <a:rPr lang="nl-NL" dirty="0" err="1"/>
              <a:t>session</a:t>
            </a:r>
            <a:r>
              <a:rPr lang="nl-NL" dirty="0"/>
              <a:t>) </a:t>
            </a:r>
            <a:r>
              <a:rPr lang="nl-NL" dirty="0" err="1"/>
              <a:t>Stateless</a:t>
            </a:r>
            <a:r>
              <a:rPr lang="nl-NL" dirty="0"/>
              <a:t>, </a:t>
            </a:r>
            <a:r>
              <a:rPr lang="nl-NL" dirty="0" err="1"/>
              <a:t>Continuous</a:t>
            </a:r>
            <a:r>
              <a:rPr lang="nl-NL" dirty="0"/>
              <a:t> </a:t>
            </a:r>
            <a:r>
              <a:rPr lang="nl-NL" dirty="0" err="1"/>
              <a:t>deployment</a:t>
            </a:r>
            <a:r>
              <a:rPr lang="nl-NL" dirty="0"/>
              <a:t>, </a:t>
            </a:r>
            <a:r>
              <a:rPr lang="nl-NL" dirty="0" err="1"/>
              <a:t>horizontal</a:t>
            </a:r>
            <a:r>
              <a:rPr lang="nl-NL" dirty="0"/>
              <a:t> </a:t>
            </a:r>
            <a:r>
              <a:rPr lang="nl-NL" dirty="0" err="1"/>
              <a:t>scale</a:t>
            </a:r>
            <a:r>
              <a:rPr lang="nl-NL" dirty="0"/>
              <a:t> out</a:t>
            </a:r>
          </a:p>
          <a:p>
            <a:pPr lvl="1"/>
            <a:r>
              <a:rPr lang="nl-NL" dirty="0" err="1"/>
              <a:t>One</a:t>
            </a:r>
            <a:r>
              <a:rPr lang="nl-NL" dirty="0"/>
              <a:t> team is </a:t>
            </a:r>
            <a:r>
              <a:rPr lang="nl-NL" dirty="0" err="1"/>
              <a:t>owner</a:t>
            </a:r>
            <a:r>
              <a:rPr lang="nl-NL" dirty="0"/>
              <a:t> of a microservice </a:t>
            </a:r>
            <a:r>
              <a:rPr lang="nl-NL" dirty="0" err="1"/>
              <a:t>and</a:t>
            </a:r>
            <a:r>
              <a:rPr lang="nl-NL" dirty="0"/>
              <a:t> </a:t>
            </a:r>
            <a:r>
              <a:rPr lang="nl-NL" dirty="0" err="1"/>
              <a:t>can</a:t>
            </a:r>
            <a:r>
              <a:rPr lang="nl-NL" dirty="0"/>
              <a:t> </a:t>
            </a:r>
            <a:r>
              <a:rPr lang="nl-NL" dirty="0" err="1"/>
              <a:t>evolve</a:t>
            </a:r>
            <a:r>
              <a:rPr lang="nl-NL" dirty="0"/>
              <a:t> </a:t>
            </a:r>
            <a:r>
              <a:rPr lang="nl-NL" dirty="0" err="1"/>
              <a:t>and</a:t>
            </a:r>
            <a:r>
              <a:rPr lang="nl-NL" dirty="0"/>
              <a:t> </a:t>
            </a:r>
            <a:r>
              <a:rPr lang="nl-NL" dirty="0" err="1"/>
              <a:t>deploy</a:t>
            </a:r>
            <a:r>
              <a:rPr lang="nl-NL" dirty="0"/>
              <a:t> </a:t>
            </a:r>
            <a:r>
              <a:rPr lang="nl-NL" dirty="0" err="1"/>
              <a:t>independently</a:t>
            </a:r>
            <a:endParaRPr lang="nl-NL" dirty="0"/>
          </a:p>
          <a:p>
            <a:pPr lvl="1"/>
            <a:r>
              <a:rPr lang="nl-NL" dirty="0"/>
              <a:t>Microservice is </a:t>
            </a:r>
            <a:r>
              <a:rPr lang="nl-NL" dirty="0" err="1"/>
              <a:t>understandable</a:t>
            </a:r>
            <a:r>
              <a:rPr lang="nl-NL" dirty="0"/>
              <a:t> </a:t>
            </a:r>
            <a:r>
              <a:rPr lang="nl-NL" dirty="0" err="1"/>
              <a:t>and</a:t>
            </a:r>
            <a:r>
              <a:rPr lang="nl-NL" dirty="0"/>
              <a:t> </a:t>
            </a:r>
            <a:r>
              <a:rPr lang="nl-NL" dirty="0" err="1"/>
              <a:t>manageable</a:t>
            </a:r>
            <a:endParaRPr lang="nl-NL" dirty="0"/>
          </a:p>
          <a:p>
            <a:r>
              <a:rPr lang="nl-NL" dirty="0"/>
              <a:t>Microservices </a:t>
            </a:r>
            <a:r>
              <a:rPr lang="nl-NL" dirty="0" err="1"/>
              <a:t>contain</a:t>
            </a:r>
            <a:r>
              <a:rPr lang="nl-NL" dirty="0"/>
              <a:t> </a:t>
            </a:r>
            <a:r>
              <a:rPr lang="nl-NL" dirty="0" err="1"/>
              <a:t>everything</a:t>
            </a:r>
            <a:r>
              <a:rPr lang="nl-NL" dirty="0"/>
              <a:t> </a:t>
            </a:r>
            <a:r>
              <a:rPr lang="nl-NL" dirty="0" err="1"/>
              <a:t>that</a:t>
            </a:r>
            <a:r>
              <a:rPr lang="nl-NL" dirty="0"/>
              <a:t> is special for </a:t>
            </a:r>
            <a:r>
              <a:rPr lang="nl-NL" dirty="0" err="1"/>
              <a:t>their</a:t>
            </a:r>
            <a:r>
              <a:rPr lang="nl-NL" dirty="0"/>
              <a:t> </a:t>
            </a:r>
            <a:r>
              <a:rPr lang="nl-NL" dirty="0" err="1"/>
              <a:t>implementation</a:t>
            </a:r>
            <a:endParaRPr lang="nl-NL" dirty="0"/>
          </a:p>
          <a:p>
            <a:pPr lvl="1"/>
            <a:r>
              <a:rPr lang="nl-NL" dirty="0" err="1"/>
              <a:t>External</a:t>
            </a:r>
            <a:r>
              <a:rPr lang="nl-NL" dirty="0"/>
              <a:t> </a:t>
            </a:r>
            <a:r>
              <a:rPr lang="nl-NL" dirty="0" err="1"/>
              <a:t>dependencies</a:t>
            </a:r>
            <a:r>
              <a:rPr lang="nl-NL" dirty="0"/>
              <a:t> </a:t>
            </a:r>
            <a:r>
              <a:rPr lang="nl-NL" dirty="0" err="1"/>
              <a:t>only</a:t>
            </a:r>
            <a:r>
              <a:rPr lang="nl-NL" dirty="0"/>
              <a:t> on </a:t>
            </a:r>
            <a:r>
              <a:rPr lang="nl-NL" dirty="0" err="1"/>
              <a:t>generic</a:t>
            </a:r>
            <a:r>
              <a:rPr lang="nl-NL" dirty="0"/>
              <a:t> platform </a:t>
            </a:r>
            <a:r>
              <a:rPr lang="nl-NL" dirty="0" err="1"/>
              <a:t>capabilities</a:t>
            </a:r>
            <a:r>
              <a:rPr lang="nl-NL" dirty="0"/>
              <a:t> </a:t>
            </a:r>
            <a:r>
              <a:rPr lang="nl-NL" dirty="0" err="1"/>
              <a:t>and</a:t>
            </a:r>
            <a:r>
              <a:rPr lang="nl-NL" dirty="0"/>
              <a:t> public </a:t>
            </a:r>
            <a:r>
              <a:rPr lang="nl-NL" dirty="0" err="1"/>
              <a:t>APIs</a:t>
            </a:r>
            <a:endParaRPr lang="nl-NL" dirty="0"/>
          </a:p>
          <a:p>
            <a:r>
              <a:rPr lang="nl-NL" dirty="0"/>
              <a:t>Microservices </a:t>
            </a:r>
            <a:r>
              <a:rPr lang="nl-NL" dirty="0" err="1"/>
              <a:t>expose</a:t>
            </a:r>
            <a:r>
              <a:rPr lang="nl-NL" dirty="0"/>
              <a:t> a public API </a:t>
            </a:r>
          </a:p>
          <a:p>
            <a:pPr lvl="1"/>
            <a:r>
              <a:rPr lang="nl-NL" dirty="0"/>
              <a:t>REST resources &amp; operations </a:t>
            </a:r>
            <a:r>
              <a:rPr lang="nl-NL" dirty="0" err="1"/>
              <a:t>and</a:t>
            </a:r>
            <a:r>
              <a:rPr lang="nl-NL" dirty="0"/>
              <a:t> events (</a:t>
            </a:r>
            <a:r>
              <a:rPr lang="nl-NL" dirty="0" err="1"/>
              <a:t>consumed</a:t>
            </a:r>
            <a:r>
              <a:rPr lang="nl-NL" dirty="0"/>
              <a:t> </a:t>
            </a:r>
            <a:r>
              <a:rPr lang="nl-NL" dirty="0" err="1"/>
              <a:t>and</a:t>
            </a:r>
            <a:r>
              <a:rPr lang="nl-NL" dirty="0"/>
              <a:t> </a:t>
            </a:r>
            <a:r>
              <a:rPr lang="nl-NL" dirty="0" err="1"/>
              <a:t>produced</a:t>
            </a:r>
            <a:r>
              <a:rPr lang="nl-NL" dirty="0"/>
              <a:t>)</a:t>
            </a:r>
          </a:p>
          <a:p>
            <a:r>
              <a:rPr lang="nl-NL" dirty="0" err="1"/>
              <a:t>Decoupled</a:t>
            </a:r>
            <a:r>
              <a:rPr lang="nl-NL" dirty="0"/>
              <a:t>, Event-</a:t>
            </a:r>
            <a:r>
              <a:rPr lang="nl-NL" dirty="0" err="1"/>
              <a:t>based</a:t>
            </a:r>
            <a:r>
              <a:rPr lang="nl-NL" dirty="0"/>
              <a:t> </a:t>
            </a:r>
            <a:r>
              <a:rPr lang="nl-NL" dirty="0" err="1"/>
              <a:t>interaction</a:t>
            </a:r>
            <a:r>
              <a:rPr lang="nl-NL" dirty="0"/>
              <a:t> is </a:t>
            </a:r>
            <a:r>
              <a:rPr lang="nl-NL" dirty="0" err="1"/>
              <a:t>crucial</a:t>
            </a:r>
            <a:r>
              <a:rPr lang="nl-NL" dirty="0"/>
              <a:t> for microservices</a:t>
            </a:r>
          </a:p>
          <a:p>
            <a:pPr lvl="1"/>
            <a:r>
              <a:rPr lang="nl-NL" dirty="0"/>
              <a:t>Cache </a:t>
            </a:r>
            <a:r>
              <a:rPr lang="nl-NL" dirty="0" err="1"/>
              <a:t>synchronization</a:t>
            </a:r>
            <a:r>
              <a:rPr lang="nl-NL" dirty="0"/>
              <a:t>, Monitoring, CQRS, Event </a:t>
            </a:r>
            <a:r>
              <a:rPr lang="nl-NL" dirty="0" err="1"/>
              <a:t>Sourcing</a:t>
            </a:r>
            <a:r>
              <a:rPr lang="nl-NL" dirty="0"/>
              <a:t>, </a:t>
            </a:r>
            <a:r>
              <a:rPr lang="nl-NL" dirty="0" err="1"/>
              <a:t>Choreographed</a:t>
            </a:r>
            <a:r>
              <a:rPr lang="nl-NL" dirty="0"/>
              <a:t> </a:t>
            </a:r>
            <a:r>
              <a:rPr lang="nl-NL" dirty="0" err="1"/>
              <a:t>workflows</a:t>
            </a:r>
            <a:endParaRPr lang="nl-NL" dirty="0"/>
          </a:p>
          <a:p>
            <a:r>
              <a:rPr lang="nl-NL" b="1" dirty="0"/>
              <a:t>The microservices platform </a:t>
            </a:r>
            <a:r>
              <a:rPr lang="nl-NL" b="1" dirty="0" err="1"/>
              <a:t>should</a:t>
            </a:r>
            <a:r>
              <a:rPr lang="nl-NL" b="1" dirty="0"/>
              <a:t> </a:t>
            </a:r>
            <a:r>
              <a:rPr lang="nl-NL" b="1" dirty="0" err="1"/>
              <a:t>provide</a:t>
            </a:r>
            <a:r>
              <a:rPr lang="nl-NL" b="1" dirty="0"/>
              <a:t> </a:t>
            </a:r>
            <a:r>
              <a:rPr lang="nl-NL" b="1" dirty="0" err="1"/>
              <a:t>an</a:t>
            </a:r>
            <a:r>
              <a:rPr lang="nl-NL" b="1" dirty="0"/>
              <a:t> Event Bus </a:t>
            </a:r>
            <a:r>
              <a:rPr lang="nl-NL" b="1" dirty="0" err="1"/>
              <a:t>capability</a:t>
            </a:r>
            <a:endParaRPr lang="nl-NL" b="1" dirty="0"/>
          </a:p>
          <a:p>
            <a:pPr lvl="1"/>
            <a:r>
              <a:rPr lang="nl-NL" dirty="0"/>
              <a:t>Apache </a:t>
            </a:r>
            <a:r>
              <a:rPr lang="nl-NL" dirty="0" err="1"/>
              <a:t>Kafka</a:t>
            </a:r>
            <a:r>
              <a:rPr lang="nl-NL" dirty="0"/>
              <a:t> is a proven, </a:t>
            </a:r>
            <a:r>
              <a:rPr lang="nl-NL" dirty="0" err="1"/>
              <a:t>popular</a:t>
            </a:r>
            <a:r>
              <a:rPr lang="nl-NL" dirty="0"/>
              <a:t> Event Bus </a:t>
            </a:r>
            <a:r>
              <a:rPr lang="nl-NL" dirty="0" err="1"/>
              <a:t>implementation</a:t>
            </a:r>
            <a:r>
              <a:rPr lang="nl-NL" dirty="0"/>
              <a:t> – </a:t>
            </a:r>
            <a:r>
              <a:rPr lang="nl-NL" dirty="0" err="1"/>
              <a:t>available</a:t>
            </a:r>
            <a:r>
              <a:rPr lang="nl-NL" dirty="0"/>
              <a:t> on </a:t>
            </a:r>
            <a:r>
              <a:rPr lang="nl-NL" dirty="0" err="1"/>
              <a:t>premises</a:t>
            </a:r>
            <a:r>
              <a:rPr lang="nl-NL" dirty="0"/>
              <a:t> </a:t>
            </a:r>
            <a:r>
              <a:rPr lang="nl-NL" dirty="0" err="1"/>
              <a:t>and</a:t>
            </a:r>
            <a:r>
              <a:rPr lang="nl-NL" dirty="0"/>
              <a:t> in </a:t>
            </a:r>
            <a:r>
              <a:rPr lang="nl-NL" dirty="0" err="1"/>
              <a:t>the</a:t>
            </a:r>
            <a:r>
              <a:rPr lang="nl-NL" dirty="0"/>
              <a:t> </a:t>
            </a:r>
            <a:r>
              <a:rPr lang="nl-NL" dirty="0" err="1"/>
              <a:t>cloud</a:t>
            </a:r>
            <a:endParaRPr lang="nl-NL" dirty="0"/>
          </a:p>
        </p:txBody>
      </p:sp>
      <p:pic>
        <p:nvPicPr>
          <p:cNvPr id="12" name="Picture 1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58832" y="2769146"/>
            <a:ext cx="731445" cy="652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23"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10276" y="1830887"/>
            <a:ext cx="1004560" cy="83127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33"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1654" y="1066585"/>
            <a:ext cx="1528604" cy="76430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logo kafk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72951" y="3558404"/>
            <a:ext cx="1241885" cy="652786"/>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redis-logo"/>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58832" y="4169571"/>
            <a:ext cx="728384" cy="614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4895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Connector 29"/>
          <p:cNvCxnSpPr/>
          <p:nvPr/>
        </p:nvCxnSpPr>
        <p:spPr>
          <a:xfrm flipV="1">
            <a:off x="3287283" y="2250542"/>
            <a:ext cx="4473489" cy="1652196"/>
          </a:xfrm>
          <a:prstGeom prst="line">
            <a:avLst/>
          </a:prstGeom>
          <a:ln>
            <a:prstDash val="dash"/>
          </a:ln>
        </p:spPr>
        <p:style>
          <a:lnRef idx="2">
            <a:schemeClr val="dk1"/>
          </a:lnRef>
          <a:fillRef idx="0">
            <a:schemeClr val="dk1"/>
          </a:fillRef>
          <a:effectRef idx="1">
            <a:schemeClr val="dk1"/>
          </a:effectRef>
          <a:fontRef idx="minor">
            <a:schemeClr val="tx1"/>
          </a:fontRef>
        </p:style>
      </p:cxnSp>
      <p:sp>
        <p:nvSpPr>
          <p:cNvPr id="2" name="Footer Placeholder 1"/>
          <p:cNvSpPr>
            <a:spLocks noGrp="1"/>
          </p:cNvSpPr>
          <p:nvPr>
            <p:ph type="ftr" sz="quarter" idx="11"/>
          </p:nvPr>
        </p:nvSpPr>
        <p:spPr/>
        <p:txBody>
          <a:bodyPr/>
          <a:lstStyle/>
          <a:p>
            <a:r>
              <a:rPr lang="en-US"/>
              <a:t>AS Watson - Microservices &amp; Apache Kafka</a:t>
            </a:r>
            <a:endParaRPr lang="en-US" dirty="0"/>
          </a:p>
        </p:txBody>
      </p:sp>
      <p:sp>
        <p:nvSpPr>
          <p:cNvPr id="3" name="Slide Number Placeholder 2"/>
          <p:cNvSpPr>
            <a:spLocks noGrp="1"/>
          </p:cNvSpPr>
          <p:nvPr>
            <p:ph type="sldNum" sz="quarter" idx="12"/>
          </p:nvPr>
        </p:nvSpPr>
        <p:spPr/>
        <p:txBody>
          <a:bodyPr/>
          <a:lstStyle/>
          <a:p>
            <a:fld id="{CC820DB6-95FF-9E43-B5C1-4A1D50F9B361}" type="slidenum">
              <a:rPr lang="en-US" smtClean="0"/>
              <a:t>8</a:t>
            </a:fld>
            <a:endParaRPr lang="en-US"/>
          </a:p>
        </p:txBody>
      </p:sp>
      <p:pic>
        <p:nvPicPr>
          <p:cNvPr id="4" name="Picture 2" descr="http://bluedesk.nl/app/uploads/2015/04/Docker-Build-Ship-Run.jpg"/>
          <p:cNvPicPr>
            <a:picLocks noChangeAspect="1" noChangeArrowheads="1"/>
          </p:cNvPicPr>
          <p:nvPr/>
        </p:nvPicPr>
        <p:blipFill rotWithShape="1">
          <a:blip r:embed="rId3">
            <a:clrChange>
              <a:clrFrom>
                <a:srgbClr val="FFFFFD"/>
              </a:clrFrom>
              <a:clrTo>
                <a:srgbClr val="FFFFFD">
                  <a:alpha val="0"/>
                </a:srgbClr>
              </a:clrTo>
            </a:clrChange>
            <a:extLst>
              <a:ext uri="{28A0092B-C50C-407E-A947-70E740481C1C}">
                <a14:useLocalDpi xmlns:a14="http://schemas.microsoft.com/office/drawing/2010/main" val="0"/>
              </a:ext>
            </a:extLst>
          </a:blip>
          <a:srcRect l="38827" r="42278" b="33569"/>
          <a:stretch/>
        </p:blipFill>
        <p:spPr bwMode="auto">
          <a:xfrm>
            <a:off x="5207656" y="2274637"/>
            <a:ext cx="3936344" cy="2837363"/>
          </a:xfrm>
          <a:prstGeom prst="rect">
            <a:avLst/>
          </a:prstGeom>
          <a:noFill/>
          <a:extLst>
            <a:ext uri="{909E8E84-426E-40DD-AFC4-6F175D3DCCD1}">
              <a14:hiddenFill xmlns:a14="http://schemas.microsoft.com/office/drawing/2010/main">
                <a:solidFill>
                  <a:srgbClr val="FFFFFF"/>
                </a:solidFill>
              </a14:hiddenFill>
            </a:ext>
          </a:extLst>
        </p:spPr>
      </p:pic>
      <p:sp>
        <p:nvSpPr>
          <p:cNvPr id="5" name="Can 4"/>
          <p:cNvSpPr/>
          <p:nvPr/>
        </p:nvSpPr>
        <p:spPr>
          <a:xfrm>
            <a:off x="6620043" y="3413913"/>
            <a:ext cx="1038926" cy="1041209"/>
          </a:xfrm>
          <a:prstGeom prst="can">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a:p>
            <a:pPr algn="ctr"/>
            <a:endParaRPr lang="en-US" sz="1100" dirty="0"/>
          </a:p>
          <a:p>
            <a:pPr algn="ctr"/>
            <a:r>
              <a:rPr lang="en-US" sz="1100" dirty="0"/>
              <a:t>Oracle Database</a:t>
            </a:r>
            <a:endParaRPr lang="nl-NL" sz="1100" dirty="0"/>
          </a:p>
        </p:txBody>
      </p:sp>
      <p:pic>
        <p:nvPicPr>
          <p:cNvPr id="6" name="Picture 2" descr="Image result for logo twitte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25241" y="1861273"/>
            <a:ext cx="2594767" cy="183160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6785433" y="3692874"/>
            <a:ext cx="708145" cy="301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ORDERS</a:t>
            </a:r>
            <a:endParaRPr lang="nl-NL" sz="900" dirty="0"/>
          </a:p>
        </p:txBody>
      </p:sp>
      <p:sp>
        <p:nvSpPr>
          <p:cNvPr id="8" name="Down Arrow 7"/>
          <p:cNvSpPr/>
          <p:nvPr/>
        </p:nvSpPr>
        <p:spPr>
          <a:xfrm rot="1924221">
            <a:off x="7578580" y="2524945"/>
            <a:ext cx="364385" cy="112268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DML</a:t>
            </a:r>
            <a:endParaRPr lang="nl-NL" dirty="0"/>
          </a:p>
        </p:txBody>
      </p:sp>
      <p:sp>
        <p:nvSpPr>
          <p:cNvPr id="9" name="Cloud 8"/>
          <p:cNvSpPr/>
          <p:nvPr/>
        </p:nvSpPr>
        <p:spPr>
          <a:xfrm>
            <a:off x="529390" y="213130"/>
            <a:ext cx="3547597" cy="1310710"/>
          </a:xfrm>
          <a:prstGeom prst="cloud">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Can 9"/>
          <p:cNvSpPr/>
          <p:nvPr/>
        </p:nvSpPr>
        <p:spPr>
          <a:xfrm>
            <a:off x="1313161" y="341850"/>
            <a:ext cx="1577346" cy="1041209"/>
          </a:xfrm>
          <a:prstGeom prst="can">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a:p>
            <a:pPr algn="ctr"/>
            <a:endParaRPr lang="en-US" sz="1100" dirty="0"/>
          </a:p>
          <a:p>
            <a:pPr algn="ctr"/>
            <a:r>
              <a:rPr lang="en-US" sz="1100" dirty="0"/>
              <a:t>Oracle Database</a:t>
            </a:r>
            <a:endParaRPr lang="nl-NL" sz="1100" dirty="0"/>
          </a:p>
        </p:txBody>
      </p:sp>
      <p:sp>
        <p:nvSpPr>
          <p:cNvPr id="11" name="Rectangle 10"/>
          <p:cNvSpPr/>
          <p:nvPr/>
        </p:nvSpPr>
        <p:spPr>
          <a:xfrm>
            <a:off x="1581486" y="620811"/>
            <a:ext cx="1040695" cy="301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DVX_ORDERS</a:t>
            </a:r>
            <a:endParaRPr lang="nl-NL" sz="900" dirty="0"/>
          </a:p>
        </p:txBody>
      </p:sp>
      <p:pic>
        <p:nvPicPr>
          <p:cNvPr id="12" name="Picture 11"/>
          <p:cNvPicPr>
            <a:picLocks noChangeAspect="1"/>
          </p:cNvPicPr>
          <p:nvPr/>
        </p:nvPicPr>
        <p:blipFill>
          <a:blip r:embed="rId5"/>
          <a:stretch>
            <a:fillRect/>
          </a:stretch>
        </p:blipFill>
        <p:spPr>
          <a:xfrm>
            <a:off x="4791015" y="1523840"/>
            <a:ext cx="4128920" cy="871661"/>
          </a:xfrm>
          <a:prstGeom prst="rect">
            <a:avLst/>
          </a:prstGeom>
          <a:ln>
            <a:noFill/>
          </a:ln>
          <a:effectLst>
            <a:outerShdw blurRad="292100" dist="139700" dir="2700000" algn="tl" rotWithShape="0">
              <a:srgbClr val="333333">
                <a:alpha val="65000"/>
              </a:srgbClr>
            </a:outerShdw>
          </a:effectLst>
        </p:spPr>
      </p:pic>
      <p:sp>
        <p:nvSpPr>
          <p:cNvPr id="21" name="Cloud 20"/>
          <p:cNvSpPr/>
          <p:nvPr/>
        </p:nvSpPr>
        <p:spPr>
          <a:xfrm>
            <a:off x="4722963" y="61556"/>
            <a:ext cx="2160157" cy="1107225"/>
          </a:xfrm>
          <a:prstGeom prst="cloud">
            <a:avLst/>
          </a:prstGeom>
          <a:gradFill rotWithShape="1">
            <a:gsLst>
              <a:gs pos="0">
                <a:srgbClr val="E73430">
                  <a:lumMod val="110000"/>
                  <a:satMod val="105000"/>
                  <a:tint val="67000"/>
                </a:srgbClr>
              </a:gs>
              <a:gs pos="50000">
                <a:srgbClr val="E73430">
                  <a:lumMod val="105000"/>
                  <a:satMod val="103000"/>
                  <a:tint val="73000"/>
                </a:srgbClr>
              </a:gs>
              <a:gs pos="100000">
                <a:srgbClr val="E73430">
                  <a:lumMod val="105000"/>
                  <a:satMod val="109000"/>
                  <a:tint val="81000"/>
                </a:srgbClr>
              </a:gs>
            </a:gsLst>
            <a:lin ang="5400000" scaled="0"/>
          </a:gradFill>
          <a:ln w="6350" cap="flat" cmpd="sng" algn="ctr">
            <a:solidFill>
              <a:srgbClr val="E73430"/>
            </a:solidFill>
            <a:prstDash val="solid"/>
            <a:miter lim="800000"/>
          </a:ln>
          <a:effectLst/>
        </p:spPr>
        <p:txBody>
          <a:bodyPr rtlCol="0" anchor="ctr"/>
          <a:lstStyle/>
          <a:p>
            <a:pPr marL="0" marR="0" lvl="0" indent="0" algn="ctr" defTabSz="125376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Unicode MS"/>
              <a:ea typeface="+mn-ea"/>
              <a:cs typeface="+mn-cs"/>
            </a:endParaRPr>
          </a:p>
        </p:txBody>
      </p:sp>
      <p:sp>
        <p:nvSpPr>
          <p:cNvPr id="22" name="Rounded Rectangle 21"/>
          <p:cNvSpPr/>
          <p:nvPr/>
        </p:nvSpPr>
        <p:spPr>
          <a:xfrm>
            <a:off x="5127957" y="225552"/>
            <a:ext cx="971392" cy="775439"/>
          </a:xfrm>
          <a:prstGeom prst="roundRect">
            <a:avLst/>
          </a:prstGeom>
          <a:gradFill rotWithShape="1">
            <a:gsLst>
              <a:gs pos="0">
                <a:srgbClr val="613C91">
                  <a:lumMod val="110000"/>
                  <a:satMod val="105000"/>
                  <a:tint val="67000"/>
                </a:srgbClr>
              </a:gs>
              <a:gs pos="50000">
                <a:srgbClr val="613C91">
                  <a:lumMod val="105000"/>
                  <a:satMod val="103000"/>
                  <a:tint val="73000"/>
                </a:srgbClr>
              </a:gs>
              <a:gs pos="100000">
                <a:srgbClr val="613C91">
                  <a:lumMod val="105000"/>
                  <a:satMod val="109000"/>
                  <a:tint val="81000"/>
                </a:srgbClr>
              </a:gs>
            </a:gsLst>
            <a:lin ang="5400000" scaled="0"/>
          </a:gradFill>
          <a:ln w="6350" cap="flat" cmpd="sng" algn="ctr">
            <a:solidFill>
              <a:srgbClr val="613C91"/>
            </a:solidFill>
            <a:prstDash val="solid"/>
            <a:miter lim="800000"/>
          </a:ln>
          <a:effectLst/>
        </p:spPr>
        <p:txBody>
          <a:bodyPr rtlCol="0" anchor="ctr"/>
          <a:lstStyle/>
          <a:p>
            <a:pPr marL="0" marR="0" lvl="0" indent="0" algn="ctr" defTabSz="125376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Unicode MS"/>
              <a:ea typeface="+mn-ea"/>
              <a:cs typeface="+mn-cs"/>
            </a:endParaRPr>
          </a:p>
        </p:txBody>
      </p:sp>
      <p:pic>
        <p:nvPicPr>
          <p:cNvPr id="23" name="Picture 33"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09027" y="559176"/>
            <a:ext cx="883632" cy="44181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5452210" y="216131"/>
            <a:ext cx="381836" cy="523220"/>
          </a:xfrm>
          <a:prstGeom prst="rect">
            <a:avLst/>
          </a:prstGeom>
          <a:noFill/>
        </p:spPr>
        <p:txBody>
          <a:bodyPr wrap="none" rtlCol="0">
            <a:spAutoFit/>
          </a:bodyPr>
          <a:lstStyle/>
          <a:p>
            <a:r>
              <a:rPr lang="nl-NL" sz="2800" dirty="0"/>
              <a:t>µ</a:t>
            </a:r>
          </a:p>
        </p:txBody>
      </p:sp>
      <p:sp>
        <p:nvSpPr>
          <p:cNvPr id="15" name="Freeform 14"/>
          <p:cNvSpPr/>
          <p:nvPr/>
        </p:nvSpPr>
        <p:spPr>
          <a:xfrm>
            <a:off x="4555941" y="1003777"/>
            <a:ext cx="902958" cy="1017528"/>
          </a:xfrm>
          <a:custGeom>
            <a:avLst/>
            <a:gdLst>
              <a:gd name="connsiteX0" fmla="*/ 139812 w 902958"/>
              <a:gd name="connsiteY0" fmla="*/ 1017528 h 1017528"/>
              <a:gd name="connsiteX1" fmla="*/ 36685 w 902958"/>
              <a:gd name="connsiteY1" fmla="*/ 336885 h 1017528"/>
              <a:gd name="connsiteX2" fmla="*/ 689827 w 902958"/>
              <a:gd name="connsiteY2" fmla="*/ 309384 h 1017528"/>
              <a:gd name="connsiteX3" fmla="*/ 902958 w 902958"/>
              <a:gd name="connsiteY3" fmla="*/ 0 h 1017528"/>
            </a:gdLst>
            <a:ahLst/>
            <a:cxnLst>
              <a:cxn ang="0">
                <a:pos x="connsiteX0" y="connsiteY0"/>
              </a:cxn>
              <a:cxn ang="0">
                <a:pos x="connsiteX1" y="connsiteY1"/>
              </a:cxn>
              <a:cxn ang="0">
                <a:pos x="connsiteX2" y="connsiteY2"/>
              </a:cxn>
              <a:cxn ang="0">
                <a:pos x="connsiteX3" y="connsiteY3"/>
              </a:cxn>
            </a:cxnLst>
            <a:rect l="l" t="t" r="r" b="b"/>
            <a:pathLst>
              <a:path w="902958" h="1017528">
                <a:moveTo>
                  <a:pt x="139812" y="1017528"/>
                </a:moveTo>
                <a:cubicBezTo>
                  <a:pt x="42414" y="736218"/>
                  <a:pt x="-54984" y="454909"/>
                  <a:pt x="36685" y="336885"/>
                </a:cubicBezTo>
                <a:cubicBezTo>
                  <a:pt x="128354" y="218861"/>
                  <a:pt x="545448" y="365531"/>
                  <a:pt x="689827" y="309384"/>
                </a:cubicBezTo>
                <a:cubicBezTo>
                  <a:pt x="834206" y="253237"/>
                  <a:pt x="868582" y="126618"/>
                  <a:pt x="902958" y="0"/>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Freeform 15"/>
          <p:cNvSpPr/>
          <p:nvPr/>
        </p:nvSpPr>
        <p:spPr>
          <a:xfrm>
            <a:off x="2626322" y="290006"/>
            <a:ext cx="2509443" cy="411263"/>
          </a:xfrm>
          <a:custGeom>
            <a:avLst/>
            <a:gdLst>
              <a:gd name="connsiteX0" fmla="*/ 2509443 w 2509443"/>
              <a:gd name="connsiteY0" fmla="*/ 211883 h 411263"/>
              <a:gd name="connsiteX1" fmla="*/ 1698171 w 2509443"/>
              <a:gd name="connsiteY1" fmla="*/ 5627 h 411263"/>
              <a:gd name="connsiteX2" fmla="*/ 0 w 2509443"/>
              <a:gd name="connsiteY2" fmla="*/ 411263 h 411263"/>
            </a:gdLst>
            <a:ahLst/>
            <a:cxnLst>
              <a:cxn ang="0">
                <a:pos x="connsiteX0" y="connsiteY0"/>
              </a:cxn>
              <a:cxn ang="0">
                <a:pos x="connsiteX1" y="connsiteY1"/>
              </a:cxn>
              <a:cxn ang="0">
                <a:pos x="connsiteX2" y="connsiteY2"/>
              </a:cxn>
            </a:cxnLst>
            <a:rect l="l" t="t" r="r" b="b"/>
            <a:pathLst>
              <a:path w="2509443" h="411263">
                <a:moveTo>
                  <a:pt x="2509443" y="211883"/>
                </a:moveTo>
                <a:cubicBezTo>
                  <a:pt x="2312927" y="92140"/>
                  <a:pt x="2116411" y="-27603"/>
                  <a:pt x="1698171" y="5627"/>
                </a:cubicBezTo>
                <a:cubicBezTo>
                  <a:pt x="1279931" y="38857"/>
                  <a:pt x="639965" y="225060"/>
                  <a:pt x="0" y="411263"/>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Rectangular Callout 16"/>
          <p:cNvSpPr/>
          <p:nvPr/>
        </p:nvSpPr>
        <p:spPr>
          <a:xfrm>
            <a:off x="7175828" y="613271"/>
            <a:ext cx="1397531" cy="387720"/>
          </a:xfrm>
          <a:prstGeom prst="wedgeRectCallout">
            <a:avLst>
              <a:gd name="adj1" fmla="val -84787"/>
              <a:gd name="adj2" fmla="val -332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Oracle Application Container Cloud</a:t>
            </a:r>
            <a:endParaRPr lang="nl-NL" sz="1100" dirty="0"/>
          </a:p>
        </p:txBody>
      </p:sp>
      <p:sp>
        <p:nvSpPr>
          <p:cNvPr id="24" name="Rectangular Callout 23"/>
          <p:cNvSpPr/>
          <p:nvPr/>
        </p:nvSpPr>
        <p:spPr>
          <a:xfrm>
            <a:off x="122030" y="1595625"/>
            <a:ext cx="1539007" cy="280664"/>
          </a:xfrm>
          <a:prstGeom prst="wedgeRectCallout">
            <a:avLst>
              <a:gd name="adj1" fmla="val 18523"/>
              <a:gd name="adj2" fmla="val -14674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Oracle </a:t>
            </a:r>
            <a:r>
              <a:rPr lang="en-US" sz="1100" dirty="0" err="1"/>
              <a:t>DBaaS</a:t>
            </a:r>
            <a:r>
              <a:rPr lang="en-US" sz="1100" dirty="0"/>
              <a:t> Cloud</a:t>
            </a:r>
            <a:endParaRPr lang="nl-NL" sz="1100" dirty="0"/>
          </a:p>
        </p:txBody>
      </p:sp>
      <p:sp>
        <p:nvSpPr>
          <p:cNvPr id="25" name="Rounded Rectangle 24"/>
          <p:cNvSpPr/>
          <p:nvPr/>
        </p:nvSpPr>
        <p:spPr>
          <a:xfrm>
            <a:off x="3669887" y="3931532"/>
            <a:ext cx="971392" cy="775439"/>
          </a:xfrm>
          <a:prstGeom prst="roundRect">
            <a:avLst/>
          </a:prstGeom>
          <a:gradFill rotWithShape="1">
            <a:gsLst>
              <a:gs pos="0">
                <a:srgbClr val="613C91">
                  <a:lumMod val="110000"/>
                  <a:satMod val="105000"/>
                  <a:tint val="67000"/>
                </a:srgbClr>
              </a:gs>
              <a:gs pos="50000">
                <a:srgbClr val="613C91">
                  <a:lumMod val="105000"/>
                  <a:satMod val="103000"/>
                  <a:tint val="73000"/>
                </a:srgbClr>
              </a:gs>
              <a:gs pos="100000">
                <a:srgbClr val="613C91">
                  <a:lumMod val="105000"/>
                  <a:satMod val="109000"/>
                  <a:tint val="81000"/>
                </a:srgbClr>
              </a:gs>
            </a:gsLst>
            <a:lin ang="5400000" scaled="0"/>
          </a:gradFill>
          <a:ln w="6350" cap="flat" cmpd="sng" algn="ctr">
            <a:solidFill>
              <a:srgbClr val="613C91"/>
            </a:solidFill>
            <a:prstDash val="solid"/>
            <a:miter lim="800000"/>
          </a:ln>
          <a:effectLst/>
        </p:spPr>
        <p:txBody>
          <a:bodyPr rtlCol="0" anchor="ctr"/>
          <a:lstStyle/>
          <a:p>
            <a:pPr marL="0" marR="0" lvl="0" indent="0" algn="ctr" defTabSz="125376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Unicode MS"/>
              <a:ea typeface="+mn-ea"/>
              <a:cs typeface="+mn-cs"/>
            </a:endParaRPr>
          </a:p>
        </p:txBody>
      </p:sp>
      <p:pic>
        <p:nvPicPr>
          <p:cNvPr id="26" name="Picture 33"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0957" y="4265156"/>
            <a:ext cx="883632" cy="44181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3994140" y="3922111"/>
            <a:ext cx="381836" cy="523220"/>
          </a:xfrm>
          <a:prstGeom prst="rect">
            <a:avLst/>
          </a:prstGeom>
          <a:noFill/>
        </p:spPr>
        <p:txBody>
          <a:bodyPr wrap="none" rtlCol="0">
            <a:spAutoFit/>
          </a:bodyPr>
          <a:lstStyle/>
          <a:p>
            <a:r>
              <a:rPr lang="nl-NL" sz="2800" dirty="0"/>
              <a:t>µ</a:t>
            </a:r>
          </a:p>
        </p:txBody>
      </p:sp>
      <p:sp>
        <p:nvSpPr>
          <p:cNvPr id="28" name="Rectangular Callout 27"/>
          <p:cNvSpPr/>
          <p:nvPr/>
        </p:nvSpPr>
        <p:spPr>
          <a:xfrm>
            <a:off x="1674853" y="4125391"/>
            <a:ext cx="1397531" cy="387720"/>
          </a:xfrm>
          <a:prstGeom prst="wedgeRectCallout">
            <a:avLst>
              <a:gd name="adj1" fmla="val 104615"/>
              <a:gd name="adj2" fmla="val -279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Locally running Node application</a:t>
            </a:r>
            <a:endParaRPr lang="nl-NL" sz="1100" dirty="0"/>
          </a:p>
        </p:txBody>
      </p:sp>
      <p:sp>
        <p:nvSpPr>
          <p:cNvPr id="19" name="Freeform 18"/>
          <p:cNvSpPr/>
          <p:nvPr/>
        </p:nvSpPr>
        <p:spPr>
          <a:xfrm>
            <a:off x="4654502" y="3750594"/>
            <a:ext cx="2145059" cy="751124"/>
          </a:xfrm>
          <a:custGeom>
            <a:avLst/>
            <a:gdLst>
              <a:gd name="connsiteX0" fmla="*/ 2145059 w 2145059"/>
              <a:gd name="connsiteY0" fmla="*/ 58260 h 751124"/>
              <a:gd name="connsiteX1" fmla="*/ 1505666 w 2145059"/>
              <a:gd name="connsiteY1" fmla="*/ 65135 h 751124"/>
              <a:gd name="connsiteX2" fmla="*/ 866274 w 2145059"/>
              <a:gd name="connsiteY2" fmla="*/ 718278 h 751124"/>
              <a:gd name="connsiteX3" fmla="*/ 0 w 2145059"/>
              <a:gd name="connsiteY3" fmla="*/ 594525 h 751124"/>
            </a:gdLst>
            <a:ahLst/>
            <a:cxnLst>
              <a:cxn ang="0">
                <a:pos x="connsiteX0" y="connsiteY0"/>
              </a:cxn>
              <a:cxn ang="0">
                <a:pos x="connsiteX1" y="connsiteY1"/>
              </a:cxn>
              <a:cxn ang="0">
                <a:pos x="connsiteX2" y="connsiteY2"/>
              </a:cxn>
              <a:cxn ang="0">
                <a:pos x="connsiteX3" y="connsiteY3"/>
              </a:cxn>
            </a:cxnLst>
            <a:rect l="l" t="t" r="r" b="b"/>
            <a:pathLst>
              <a:path w="2145059" h="751124">
                <a:moveTo>
                  <a:pt x="2145059" y="58260"/>
                </a:moveTo>
                <a:cubicBezTo>
                  <a:pt x="1931928" y="6696"/>
                  <a:pt x="1718797" y="-44868"/>
                  <a:pt x="1505666" y="65135"/>
                </a:cubicBezTo>
                <a:cubicBezTo>
                  <a:pt x="1292535" y="175138"/>
                  <a:pt x="1117218" y="630046"/>
                  <a:pt x="866274" y="718278"/>
                </a:cubicBezTo>
                <a:cubicBezTo>
                  <a:pt x="615330" y="806510"/>
                  <a:pt x="307665" y="700517"/>
                  <a:pt x="0" y="594525"/>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Freeform 19"/>
          <p:cNvSpPr/>
          <p:nvPr/>
        </p:nvSpPr>
        <p:spPr>
          <a:xfrm>
            <a:off x="4255741" y="2777576"/>
            <a:ext cx="664315" cy="1155032"/>
          </a:xfrm>
          <a:custGeom>
            <a:avLst/>
            <a:gdLst>
              <a:gd name="connsiteX0" fmla="*/ 0 w 664315"/>
              <a:gd name="connsiteY0" fmla="*/ 1155032 h 1155032"/>
              <a:gd name="connsiteX1" fmla="*/ 660018 w 664315"/>
              <a:gd name="connsiteY1" fmla="*/ 618767 h 1155032"/>
              <a:gd name="connsiteX2" fmla="*/ 233757 w 664315"/>
              <a:gd name="connsiteY2" fmla="*/ 0 h 1155032"/>
            </a:gdLst>
            <a:ahLst/>
            <a:cxnLst>
              <a:cxn ang="0">
                <a:pos x="connsiteX0" y="connsiteY0"/>
              </a:cxn>
              <a:cxn ang="0">
                <a:pos x="connsiteX1" y="connsiteY1"/>
              </a:cxn>
              <a:cxn ang="0">
                <a:pos x="connsiteX2" y="connsiteY2"/>
              </a:cxn>
            </a:cxnLst>
            <a:rect l="l" t="t" r="r" b="b"/>
            <a:pathLst>
              <a:path w="664315" h="1155032">
                <a:moveTo>
                  <a:pt x="0" y="1155032"/>
                </a:moveTo>
                <a:cubicBezTo>
                  <a:pt x="310529" y="983152"/>
                  <a:pt x="621059" y="811272"/>
                  <a:pt x="660018" y="618767"/>
                </a:cubicBezTo>
                <a:cubicBezTo>
                  <a:pt x="698978" y="426262"/>
                  <a:pt x="466367" y="213131"/>
                  <a:pt x="233757" y="0"/>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TextBox 32"/>
          <p:cNvSpPr txBox="1"/>
          <p:nvPr/>
        </p:nvSpPr>
        <p:spPr>
          <a:xfrm rot="20344497">
            <a:off x="5034366" y="3080928"/>
            <a:ext cx="947375" cy="200055"/>
          </a:xfrm>
          <a:prstGeom prst="rect">
            <a:avLst/>
          </a:prstGeom>
          <a:noFill/>
        </p:spPr>
        <p:txBody>
          <a:bodyPr wrap="none" lIns="0" tIns="0" rIns="0" bIns="0" rtlCol="0">
            <a:spAutoFit/>
          </a:bodyPr>
          <a:lstStyle/>
          <a:p>
            <a:r>
              <a:rPr lang="en-US" sz="1300" dirty="0"/>
              <a:t>On premises</a:t>
            </a:r>
            <a:endParaRPr lang="nl-NL" sz="1300" dirty="0" err="1"/>
          </a:p>
        </p:txBody>
      </p:sp>
      <p:sp>
        <p:nvSpPr>
          <p:cNvPr id="34" name="TextBox 33"/>
          <p:cNvSpPr txBox="1"/>
          <p:nvPr/>
        </p:nvSpPr>
        <p:spPr>
          <a:xfrm rot="20344497">
            <a:off x="5200398" y="2787318"/>
            <a:ext cx="900888" cy="200055"/>
          </a:xfrm>
          <a:prstGeom prst="rect">
            <a:avLst/>
          </a:prstGeom>
          <a:noFill/>
        </p:spPr>
        <p:txBody>
          <a:bodyPr wrap="none" lIns="0" tIns="0" rIns="0" bIns="0" rtlCol="0">
            <a:spAutoFit/>
          </a:bodyPr>
          <a:lstStyle/>
          <a:p>
            <a:r>
              <a:rPr lang="en-US" sz="1300" dirty="0"/>
              <a:t>In the Cloud</a:t>
            </a:r>
            <a:endParaRPr lang="nl-NL" sz="1300" dirty="0" err="1"/>
          </a:p>
        </p:txBody>
      </p:sp>
      <p:cxnSp>
        <p:nvCxnSpPr>
          <p:cNvPr id="36" name="Straight Arrow Connector 35"/>
          <p:cNvCxnSpPr/>
          <p:nvPr/>
        </p:nvCxnSpPr>
        <p:spPr>
          <a:xfrm>
            <a:off x="5986226" y="2918349"/>
            <a:ext cx="57064" cy="158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flipV="1">
            <a:off x="6092046" y="2649332"/>
            <a:ext cx="57064" cy="1582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2728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18" grpId="0"/>
      <p:bldP spid="15" grpId="0" animBg="1"/>
      <p:bldP spid="16" grpId="0" animBg="1"/>
      <p:bldP spid="17" grpId="0" animBg="1"/>
      <p:bldP spid="25" grpId="0" animBg="1"/>
      <p:bldP spid="27" grpId="0"/>
      <p:bldP spid="28" grpId="0" animBg="1"/>
      <p:bldP spid="19" grpId="0" animBg="1"/>
      <p:bldP spid="2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the Twitter for System Driven Event Interaction look like?</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AS Watson - Microservices &amp; Apache Kafka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9</a:t>
            </a:fld>
            <a:endParaRPr lang="nl-NL"/>
          </a:p>
        </p:txBody>
      </p:sp>
      <p:pic>
        <p:nvPicPr>
          <p:cNvPr id="6" name="Picture 2" descr="Image result for logo twitte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66218" y="1080000"/>
            <a:ext cx="2594767" cy="18316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60821" y="917650"/>
            <a:ext cx="4005563" cy="21054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55181" y="3372559"/>
            <a:ext cx="4774705" cy="1477328"/>
          </a:xfrm>
          <a:prstGeom prst="rect">
            <a:avLst/>
          </a:prstGeom>
          <a:noFill/>
        </p:spPr>
        <p:txBody>
          <a:bodyPr wrap="none" lIns="0" tIns="0" rIns="0" bIns="0" rtlCol="0">
            <a:spAutoFit/>
          </a:bodyPr>
          <a:lstStyle/>
          <a:p>
            <a:pPr marL="285750" indent="-285750">
              <a:buFont typeface="Arial" panose="020B0604020202020204" pitchFamily="34" charset="0"/>
              <a:buChar char="•"/>
            </a:pPr>
            <a:r>
              <a:rPr lang="en-US" sz="1600" dirty="0"/>
              <a:t>Decoupled communication – organized per topic</a:t>
            </a:r>
          </a:p>
          <a:p>
            <a:pPr marL="285750" indent="-285750">
              <a:buFont typeface="Arial" panose="020B0604020202020204" pitchFamily="34" charset="0"/>
              <a:buChar char="•"/>
            </a:pPr>
            <a:r>
              <a:rPr lang="en-US" sz="1600" dirty="0"/>
              <a:t>0, 1 or many Consumers per Topic</a:t>
            </a:r>
          </a:p>
          <a:p>
            <a:pPr marL="285750" indent="-285750">
              <a:buFont typeface="Arial" panose="020B0604020202020204" pitchFamily="34" charset="0"/>
              <a:buChar char="•"/>
            </a:pPr>
            <a:r>
              <a:rPr lang="en-US" sz="1600" dirty="0"/>
              <a:t>Scalable number of messages (and parties)</a:t>
            </a:r>
          </a:p>
          <a:p>
            <a:pPr marL="285750" indent="-285750">
              <a:buFont typeface="Arial" panose="020B0604020202020204" pitchFamily="34" charset="0"/>
              <a:buChar char="•"/>
            </a:pPr>
            <a:r>
              <a:rPr lang="en-US" sz="1600" dirty="0"/>
              <a:t>Reliable (distributed)</a:t>
            </a:r>
          </a:p>
          <a:p>
            <a:pPr marL="285750" indent="-285750">
              <a:buFont typeface="Arial" panose="020B0604020202020204" pitchFamily="34" charset="0"/>
              <a:buChar char="•"/>
            </a:pPr>
            <a:r>
              <a:rPr lang="en-US" sz="1600" dirty="0"/>
              <a:t>Full history</a:t>
            </a:r>
          </a:p>
          <a:p>
            <a:pPr marL="285750" indent="-285750">
              <a:buFont typeface="Arial" panose="020B0604020202020204" pitchFamily="34" charset="0"/>
              <a:buChar char="•"/>
            </a:pPr>
            <a:r>
              <a:rPr lang="en-US" sz="1600" dirty="0"/>
              <a:t>Open: libraries in many </a:t>
            </a:r>
            <a:r>
              <a:rPr lang="en-US" sz="1600" dirty="0" err="1"/>
              <a:t>technologie</a:t>
            </a:r>
            <a:r>
              <a:rPr lang="en-US" sz="1600" dirty="0"/>
              <a:t> &amp; REST APIs</a:t>
            </a:r>
            <a:endParaRPr lang="nl-NL" sz="1600" dirty="0" err="1"/>
          </a:p>
        </p:txBody>
      </p:sp>
    </p:spTree>
    <p:extLst>
      <p:ext uri="{BB962C8B-B14F-4D97-AF65-F5344CB8AC3E}">
        <p14:creationId xmlns:p14="http://schemas.microsoft.com/office/powerpoint/2010/main" val="3686466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250"/>
                                        <p:tgtEl>
                                          <p:spTgt spid="6"/>
                                        </p:tgtEl>
                                      </p:cBhvr>
                                    </p:animEffect>
                                    <p:set>
                                      <p:cBhvr>
                                        <p:cTn id="7" dur="1" fill="hold">
                                          <p:stCondLst>
                                            <p:cond delay="1249"/>
                                          </p:stCondLst>
                                        </p:cTn>
                                        <p:tgtEl>
                                          <p:spTgt spid="6"/>
                                        </p:tgtEl>
                                        <p:attrNameLst>
                                          <p:attrName>style.visibility</p:attrName>
                                        </p:attrNameLst>
                                      </p:cBhvr>
                                      <p:to>
                                        <p:strVal val="hidden"/>
                                      </p:to>
                                    </p:set>
                                  </p:childTnLst>
                                </p:cTn>
                              </p:par>
                              <p:par>
                                <p:cTn id="8" presetID="10" presetClass="entr" presetSubtype="0" fill="hold" nodeType="withEffect">
                                  <p:stCondLst>
                                    <p:cond delay="5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Amis_presentatie_v1" id="{AF9A2038-56EF-1448-BC8A-E6B1BBA70741}" vid="{7B36D259-0CD2-0844-A47A-FD3E3D794B9B}"/>
    </a:ext>
  </a:extLst>
</a:theme>
</file>

<file path=ppt/theme/theme2.xml><?xml version="1.0" encoding="utf-8"?>
<a:theme xmlns:a="http://schemas.openxmlformats.org/drawingml/2006/main" name="AMIS_WIDESCREEN">
  <a:themeElements>
    <a:clrScheme name="Conclusion 2014 - Colors">
      <a:dk1>
        <a:sysClr val="windowText" lastClr="000000"/>
      </a:dk1>
      <a:lt1>
        <a:sysClr val="window" lastClr="FFFFFF"/>
      </a:lt1>
      <a:dk2>
        <a:srgbClr val="000000"/>
      </a:dk2>
      <a:lt2>
        <a:srgbClr val="FFFFFF"/>
      </a:lt2>
      <a:accent1>
        <a:srgbClr val="008F33"/>
      </a:accent1>
      <a:accent2>
        <a:srgbClr val="DA4290"/>
      </a:accent2>
      <a:accent3>
        <a:srgbClr val="613C91"/>
      </a:accent3>
      <a:accent4>
        <a:srgbClr val="FFCC00"/>
      </a:accent4>
      <a:accent5>
        <a:srgbClr val="0069B4"/>
      </a:accent5>
      <a:accent6>
        <a:srgbClr val="E73430"/>
      </a:accent6>
      <a:hlink>
        <a:srgbClr val="000000"/>
      </a:hlink>
      <a:folHlink>
        <a:srgbClr val="000000"/>
      </a:folHlink>
    </a:clrScheme>
    <a:fontScheme name="Conclusion 2014 - FONTS">
      <a:majorFont>
        <a:latin typeface="Arial Narrow"/>
        <a:ea typeface=""/>
        <a:cs typeface=""/>
      </a:majorFont>
      <a:minorFont>
        <a:latin typeface="Arial Unicode M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defPPr>
      </a:lstStyle>
    </a:txDef>
  </a:objectDefaults>
  <a:extraClrSchemeLst/>
  <a:extLst>
    <a:ext uri="{05A4C25C-085E-4340-85A3-A5531E510DB2}">
      <thm15:themeFamily xmlns:thm15="http://schemas.microsoft.com/office/thememl/2012/main" name="AMIS_WIDESCREEN" id="{B3E69953-2F37-46EB-A098-E591A47BCAD3}" vid="{18689EA0-6BAF-404F-B4FD-27D36DF7127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Amis_presentatie_v1</Template>
  <TotalTime>20534</TotalTime>
  <Words>4975</Words>
  <Application>Microsoft Office PowerPoint</Application>
  <PresentationFormat>On-screen Show (16:9)</PresentationFormat>
  <Paragraphs>877</Paragraphs>
  <Slides>76</Slides>
  <Notes>15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76</vt:i4>
      </vt:variant>
    </vt:vector>
  </HeadingPairs>
  <TitlesOfParts>
    <vt:vector size="84" baseType="lpstr">
      <vt:lpstr>Arial</vt:lpstr>
      <vt:lpstr>Arial Narrow</vt:lpstr>
      <vt:lpstr>Arial Unicode MS</vt:lpstr>
      <vt:lpstr>Calibri</vt:lpstr>
      <vt:lpstr>MV Boli</vt:lpstr>
      <vt:lpstr>Trebuchet MS Bold</vt:lpstr>
      <vt:lpstr>Office-thema</vt:lpstr>
      <vt:lpstr>AMIS_WIDESCREEN</vt:lpstr>
      <vt:lpstr>Microservices &amp; Apache Kafka for open, decoupled, scalable interaction and collaboration </vt:lpstr>
      <vt:lpstr>What is  Apache Kafka &amp; Why is it Important?</vt:lpstr>
      <vt:lpstr>PowerPoint Presentation</vt:lpstr>
      <vt:lpstr>PowerPoint Presentation</vt:lpstr>
      <vt:lpstr>PowerPoint Presentation</vt:lpstr>
      <vt:lpstr>PowerPoint Presentation</vt:lpstr>
      <vt:lpstr>PowerPoint Presentation</vt:lpstr>
      <vt:lpstr>PowerPoint Presentation</vt:lpstr>
      <vt:lpstr>What does the Twitter for System Driven Event Interaction look like?</vt:lpstr>
      <vt:lpstr>PowerPoint Presentation</vt:lpstr>
      <vt:lpstr>What does the Twitter for System Driven Event Interaction look like?</vt:lpstr>
      <vt:lpstr>Events</vt:lpstr>
      <vt:lpstr>Messaging as we know it</vt:lpstr>
      <vt:lpstr>Introducing Apache Kafka</vt:lpstr>
      <vt:lpstr>Kafka terminology</vt:lpstr>
      <vt:lpstr>PowerPoint Presentation</vt:lpstr>
      <vt:lpstr>Consuming</vt:lpstr>
      <vt:lpstr>PowerPoint Presentation</vt:lpstr>
      <vt:lpstr>PowerPoint Presentation</vt:lpstr>
      <vt:lpstr>What’s so special?</vt:lpstr>
      <vt:lpstr>Kafka Connectors</vt:lpstr>
      <vt:lpstr>How do we implement microservices?</vt:lpstr>
      <vt:lpstr>Why? What? How?</vt:lpstr>
      <vt:lpstr> What is IT all about?</vt:lpstr>
      <vt:lpstr>What is IT all about?</vt:lpstr>
      <vt:lpstr>Objectives</vt:lpstr>
      <vt:lpstr>What is IT all about?</vt:lpstr>
      <vt:lpstr>Production Runtime is the Result of Preparation Runtime</vt:lpstr>
      <vt:lpstr>What?</vt:lpstr>
      <vt:lpstr>One team has Agile responsibility through full lifecyle</vt:lpstr>
      <vt:lpstr>One team has Agile responsibility through full lifecyle</vt:lpstr>
      <vt:lpstr>One team has Agile responsibility through full lifecyle</vt:lpstr>
      <vt:lpstr>DevOps team owns and runs one (or more) products</vt:lpstr>
      <vt:lpstr>Multiple products from multiple teams run on a shared generic infrastructure</vt:lpstr>
      <vt:lpstr>(Application plus platform)under DevOps  ==</vt:lpstr>
      <vt:lpstr>What?</vt:lpstr>
      <vt:lpstr>How?</vt:lpstr>
      <vt:lpstr>How microservices</vt:lpstr>
      <vt:lpstr>The Microservice</vt:lpstr>
      <vt:lpstr>The Microservice: Validate Tweet</vt:lpstr>
      <vt:lpstr>Microservice business functionality: Tweet Validation</vt:lpstr>
      <vt:lpstr>Microservice business functionality: Tweet Validation</vt:lpstr>
      <vt:lpstr>How microservices: design &amp; implement</vt:lpstr>
      <vt:lpstr>Microservices State</vt:lpstr>
      <vt:lpstr>Bounded context in microservices</vt:lpstr>
      <vt:lpstr>Demo – Maintaining Derived Data in Bounded Context </vt:lpstr>
      <vt:lpstr>Microservices based Webshop</vt:lpstr>
      <vt:lpstr>PowerPoint Presentation</vt:lpstr>
      <vt:lpstr>…. Event-(First) Driven</vt:lpstr>
      <vt:lpstr>Microservices platform</vt:lpstr>
      <vt:lpstr>Shared platform capability</vt:lpstr>
      <vt:lpstr>Microservices cross platform capabilities</vt:lpstr>
      <vt:lpstr>Example system architecture</vt:lpstr>
      <vt:lpstr>Trends, challenges, common</vt:lpstr>
      <vt:lpstr>Events</vt:lpstr>
      <vt:lpstr>MicroServices and events</vt:lpstr>
      <vt:lpstr>Requirements for Event capability  in microservices platform</vt:lpstr>
      <vt:lpstr>Extended API of microservice</vt:lpstr>
      <vt:lpstr>Microservice Choreography</vt:lpstr>
      <vt:lpstr>Requirements on workflow</vt:lpstr>
      <vt:lpstr>Microservice Workflow execution</vt:lpstr>
      <vt:lpstr>Cross Microservices Workflow</vt:lpstr>
      <vt:lpstr>Desired Workflow</vt:lpstr>
      <vt:lpstr>Microservices to map the workflow to</vt:lpstr>
      <vt:lpstr>Choreographed workflow</vt:lpstr>
      <vt:lpstr>Routing Slip published by workflow Launcher</vt:lpstr>
      <vt:lpstr>Routing Slip for completed workflow</vt:lpstr>
      <vt:lpstr>Choreographed workflow</vt:lpstr>
      <vt:lpstr>Logging</vt:lpstr>
      <vt:lpstr>Extending the workflow choreography – with translation of the tweet</vt:lpstr>
      <vt:lpstr>Extending the workflow choreography – with translation of the tweet</vt:lpstr>
      <vt:lpstr>Choreographed workflow</vt:lpstr>
      <vt:lpstr>Modified workflow template</vt:lpstr>
      <vt:lpstr>Result on tweet board including translation</vt:lpstr>
      <vt:lpstr>Main technical challenges</vt:lpstr>
      <vt:lpstr>Summary</vt:lpstr>
    </vt:vector>
  </TitlesOfParts>
  <Company>Conclusion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OpenWorld 2017 Review - Introduction</dc:title>
  <dc:creator>Saskia van der Maat</dc:creator>
  <cp:keywords>oow17 review</cp:keywords>
  <dc:description>Amis - versie 1 - juni 2017
Ontwerp: Humming
Template: Ton Persoon</dc:description>
  <cp:lastModifiedBy>Lucas Jellema</cp:lastModifiedBy>
  <cp:revision>411</cp:revision>
  <dcterms:created xsi:type="dcterms:W3CDTF">2017-09-25T11:59:01Z</dcterms:created>
  <dcterms:modified xsi:type="dcterms:W3CDTF">2018-08-16T14:23:24Z</dcterms:modified>
</cp:coreProperties>
</file>